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79" r:id="rId2"/>
    <p:sldId id="309" r:id="rId3"/>
    <p:sldId id="31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2" r:id="rId12"/>
    <p:sldId id="319" r:id="rId13"/>
    <p:sldId id="321" r:id="rId14"/>
    <p:sldId id="326" r:id="rId15"/>
    <p:sldId id="324" r:id="rId16"/>
    <p:sldId id="306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F5FF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94" autoAdjust="0"/>
    <p:restoredTop sz="86447" autoAdjust="0"/>
  </p:normalViewPr>
  <p:slideViewPr>
    <p:cSldViewPr>
      <p:cViewPr>
        <p:scale>
          <a:sx n="90" d="100"/>
          <a:sy n="90" d="100"/>
        </p:scale>
        <p:origin x="-154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2.1831491825379992E-2"/>
          <c:y val="0.39987405541561744"/>
          <c:w val="0.95633701634924051"/>
          <c:h val="0.201235044080604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49.3</c:v>
                </c:pt>
                <c:pt idx="1">
                  <c:v>51.3</c:v>
                </c:pt>
                <c:pt idx="2">
                  <c:v>53.3</c:v>
                </c:pt>
                <c:pt idx="3">
                  <c:v>55.3</c:v>
                </c:pt>
                <c:pt idx="4">
                  <c:v>57.3</c:v>
                </c:pt>
                <c:pt idx="5">
                  <c:v>59.3</c:v>
                </c:pt>
                <c:pt idx="6">
                  <c:v>61.3</c:v>
                </c:pt>
                <c:pt idx="7">
                  <c:v>63.3</c:v>
                </c:pt>
                <c:pt idx="8">
                  <c:v>65.3</c:v>
                </c:pt>
              </c:numCache>
            </c:numRef>
          </c:val>
        </c:ser>
        <c:dLbls>
          <c:showVal val="1"/>
        </c:dLbls>
        <c:axId val="70616192"/>
        <c:axId val="70617728"/>
      </c:barChart>
      <c:catAx>
        <c:axId val="70616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70617728"/>
        <c:crosses val="autoZero"/>
        <c:auto val="1"/>
        <c:lblAlgn val="ctr"/>
        <c:lblOffset val="100"/>
      </c:catAx>
      <c:valAx>
        <c:axId val="70617728"/>
        <c:scaling>
          <c:orientation val="minMax"/>
        </c:scaling>
        <c:delete val="1"/>
        <c:axPos val="l"/>
        <c:numFmt formatCode="General" sourceLinked="1"/>
        <c:tickLblPos val="none"/>
        <c:crossAx val="70616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2.1831491825379988E-2"/>
          <c:y val="0.39987405541561744"/>
          <c:w val="0.95633701634924051"/>
          <c:h val="0.201235044080604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40,5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41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41,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42,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42,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42,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</c:v>
                </c:pt>
                <c:pt idx="1">
                  <c:v>41.7</c:v>
                </c:pt>
                <c:pt idx="2">
                  <c:v>41.9</c:v>
                </c:pt>
                <c:pt idx="3">
                  <c:v>42</c:v>
                </c:pt>
                <c:pt idx="4">
                  <c:v>42.1</c:v>
                </c:pt>
                <c:pt idx="5">
                  <c:v>42.3</c:v>
                </c:pt>
                <c:pt idx="6">
                  <c:v>42.4</c:v>
                </c:pt>
                <c:pt idx="7">
                  <c:v>42.5</c:v>
                </c:pt>
                <c:pt idx="8">
                  <c:v>42.7</c:v>
                </c:pt>
                <c:pt idx="9">
                  <c:v>42.9</c:v>
                </c:pt>
              </c:numCache>
            </c:numRef>
          </c:val>
        </c:ser>
        <c:dLbls>
          <c:showVal val="1"/>
        </c:dLbls>
        <c:axId val="84732160"/>
        <c:axId val="81547264"/>
      </c:barChart>
      <c:catAx>
        <c:axId val="84732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81547264"/>
        <c:crosses val="autoZero"/>
        <c:auto val="1"/>
        <c:lblAlgn val="ctr"/>
        <c:lblOffset val="100"/>
      </c:catAx>
      <c:valAx>
        <c:axId val="81547264"/>
        <c:scaling>
          <c:orientation val="minMax"/>
        </c:scaling>
        <c:delete val="1"/>
        <c:axPos val="l"/>
        <c:numFmt formatCode="General" sourceLinked="1"/>
        <c:tickLblPos val="none"/>
        <c:crossAx val="8473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2.1831491825379988E-2"/>
          <c:y val="0.39987405541561744"/>
          <c:w val="0.95633701634924051"/>
          <c:h val="0.201235044080604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1"/>
              <c:layout>
                <c:manualLayout>
                  <c:x val="-2.7794539429194678E-7"/>
                  <c:y val="-9.83055832926952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39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35.700000000000003</c:v>
                </c:pt>
                <c:pt idx="1">
                  <c:v>39</c:v>
                </c:pt>
                <c:pt idx="2">
                  <c:v>39.700000000000003</c:v>
                </c:pt>
                <c:pt idx="3">
                  <c:v>40.200000000000003</c:v>
                </c:pt>
                <c:pt idx="4">
                  <c:v>40.800000000000011</c:v>
                </c:pt>
                <c:pt idx="5">
                  <c:v>41</c:v>
                </c:pt>
                <c:pt idx="6">
                  <c:v>41.3</c:v>
                </c:pt>
                <c:pt idx="7">
                  <c:v>41.7</c:v>
                </c:pt>
                <c:pt idx="8">
                  <c:v>42.1</c:v>
                </c:pt>
                <c:pt idx="9">
                  <c:v>43</c:v>
                </c:pt>
              </c:numCache>
            </c:numRef>
          </c:val>
        </c:ser>
        <c:dLbls>
          <c:showVal val="1"/>
        </c:dLbls>
        <c:axId val="81579008"/>
        <c:axId val="81588992"/>
      </c:barChart>
      <c:catAx>
        <c:axId val="81579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81588992"/>
        <c:crosses val="autoZero"/>
        <c:auto val="1"/>
        <c:lblAlgn val="ctr"/>
        <c:lblOffset val="100"/>
      </c:catAx>
      <c:valAx>
        <c:axId val="81588992"/>
        <c:scaling>
          <c:orientation val="minMax"/>
        </c:scaling>
        <c:delete val="1"/>
        <c:axPos val="l"/>
        <c:numFmt formatCode="General" sourceLinked="1"/>
        <c:tickLblPos val="none"/>
        <c:crossAx val="81579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0.07616</cdr:x>
      <cdr:y>0.09529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30352" y="-1409274"/>
          <a:ext cx="274015" cy="123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5AFE-936B-48C0-9DEB-3494403A0FCD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3F6FF-C8D9-491B-99E9-14E9961D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5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86ADD-3672-4111-9237-9DA0583E08A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882B6-AD84-41DA-8F4C-9F5B3F9AA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07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2661" y="7814893"/>
            <a:ext cx="8723175" cy="24900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17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72066" y="5334832"/>
            <a:ext cx="5859955" cy="2457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363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72066" y="5334832"/>
            <a:ext cx="5859955" cy="2457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363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F5DE3-CE5A-48C3-9655-6E54D904140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23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82B6-AD84-41DA-8F4C-9F5B3F9AAE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25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82B6-AD84-41DA-8F4C-9F5B3F9AAE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87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oleObject" Target="../embeddings/oleObject3.bin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oleObject" Target="../embeddings/oleObject5.bin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oleObject" Target="../embeddings/oleObject6.bin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oleObject" Target="../embeddings/oleObject7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281" name="think-cell Slide" r:id="rId4" imgW="360" imgH="360" progId="">
              <p:embed/>
            </p:oleObj>
          </a:graphicData>
        </a:graphic>
      </p:graphicFrame>
      <p:pic>
        <p:nvPicPr>
          <p:cNvPr id="5" name="Picture 7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3" t="105" r="9406" b="4610"/>
          <a:stretch>
            <a:fillRect/>
          </a:stretch>
        </p:blipFill>
        <p:spPr bwMode="auto">
          <a:xfrm>
            <a:off x="0" y="454025"/>
            <a:ext cx="913765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Rectangle"/>
          <p:cNvSpPr txBox="1">
            <a:spLocks/>
          </p:cNvSpPr>
          <p:nvPr userDrawn="1"/>
        </p:nvSpPr>
        <p:spPr>
          <a:xfrm>
            <a:off x="2128838" y="-7938"/>
            <a:ext cx="7015162" cy="3648076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lIns="220385" tIns="1469232" rIns="220385" bIns="110192"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ADEF"/>
                </a:solidFill>
              </a:rPr>
              <a:t>
 </a:t>
            </a:r>
            <a:br>
              <a:rPr lang="en-US" dirty="0">
                <a:solidFill>
                  <a:srgbClr val="00ADEF"/>
                </a:solidFill>
              </a:rPr>
            </a:br>
            <a:endParaRPr lang="en-US" dirty="0">
              <a:solidFill>
                <a:srgbClr val="00ADEF"/>
              </a:solidFill>
            </a:endParaRPr>
          </a:p>
        </p:txBody>
      </p:sp>
      <p:sp>
        <p:nvSpPr>
          <p:cNvPr id="7" name="Document type" hidden="1"/>
          <p:cNvSpPr txBox="1">
            <a:spLocks noChangeArrowheads="1"/>
          </p:cNvSpPr>
          <p:nvPr userDrawn="1"/>
        </p:nvSpPr>
        <p:spPr bwMode="gray">
          <a:xfrm>
            <a:off x="2314575" y="3292475"/>
            <a:ext cx="63579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 charset="0"/>
              </a:rPr>
              <a:t>Document type | Date</a:t>
            </a:r>
          </a:p>
        </p:txBody>
      </p:sp>
      <p:sp>
        <p:nvSpPr>
          <p:cNvPr id="8" name="Disclaimer-English (United States)" hidden="1"/>
          <p:cNvSpPr>
            <a:spLocks noChangeArrowheads="1"/>
          </p:cNvSpPr>
          <p:nvPr userDrawn="1"/>
        </p:nvSpPr>
        <p:spPr bwMode="black">
          <a:xfrm>
            <a:off x="2314575" y="6415088"/>
            <a:ext cx="36163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CONFIDENTIAL AND PROPRIETARY</a:t>
            </a:r>
          </a:p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Any use of this material without specific permission of McKinsey &amp; Company is strictly prohibited</a:t>
            </a:r>
          </a:p>
        </p:txBody>
      </p:sp>
      <p:sp>
        <p:nvSpPr>
          <p:cNvPr id="9" name="Working Draft Text" hidden="1"/>
          <p:cNvSpPr txBox="1">
            <a:spLocks noChangeArrowheads="1"/>
          </p:cNvSpPr>
          <p:nvPr userDrawn="1"/>
        </p:nvSpPr>
        <p:spPr bwMode="auto">
          <a:xfrm>
            <a:off x="6026150" y="6350000"/>
            <a:ext cx="10874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FFFFFF"/>
                </a:solidFill>
                <a:latin typeface="Arial" charset="0"/>
                <a:cs typeface="Arial" charset="0"/>
              </a:rPr>
              <a:t>WORKING DRAFT</a:t>
            </a:r>
            <a:endParaRPr lang="ru-RU" sz="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 userDrawn="1"/>
        </p:nvSpPr>
        <p:spPr bwMode="auto">
          <a:xfrm>
            <a:off x="6026150" y="6478588"/>
            <a:ext cx="286861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 userDrawn="1"/>
        </p:nvSpPr>
        <p:spPr bwMode="auto">
          <a:xfrm>
            <a:off x="6026150" y="6608763"/>
            <a:ext cx="25908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oc id"/>
          <p:cNvSpPr txBox="1">
            <a:spLocks noChangeArrowheads="1"/>
          </p:cNvSpPr>
          <p:nvPr userDrawn="1"/>
        </p:nvSpPr>
        <p:spPr bwMode="auto">
          <a:xfrm>
            <a:off x="8885238" y="65088"/>
            <a:ext cx="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314476" y="1463555"/>
            <a:ext cx="6358614" cy="507831"/>
          </a:xfrm>
          <a:prstGeom prst="rect">
            <a:avLst/>
          </a:prstGeom>
        </p:spPr>
        <p:txBody>
          <a:bodyPr/>
          <a:lstStyle>
            <a:lvl1pPr>
              <a:defRPr sz="33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314476" y="2876668"/>
            <a:ext cx="6358614" cy="219820"/>
          </a:xfrm>
          <a:prstGeom prst="rect">
            <a:avLst/>
          </a:prstGeom>
        </p:spPr>
        <p:txBody>
          <a:bodyPr/>
          <a:lstStyle>
            <a:lvl1pPr>
              <a:defRPr sz="1400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5450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5488" name="think-cell Slide" r:id="rId21" imgW="360" imgH="360" progId="">
              <p:embed/>
            </p:oleObj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38" y="77788"/>
            <a:ext cx="5000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566738"/>
            <a:ext cx="87931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6434138"/>
            <a:ext cx="8793162" cy="331787"/>
            <a:chOff x="119063" y="6305945"/>
            <a:chExt cx="8618537" cy="325438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507558"/>
              <a:ext cx="72000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713" indent="-620713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5" y="1282700"/>
            <a:ext cx="4349750" cy="519113"/>
            <a:chOff x="915" y="710"/>
            <a:chExt cx="2686" cy="3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800" y="292100"/>
            <a:ext cx="482600" cy="153988"/>
            <a:chOff x="8267440" y="285750"/>
            <a:chExt cx="473335" cy="150811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3" y="6307138"/>
            <a:ext cx="47625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50" y="285750"/>
            <a:ext cx="777875" cy="1017588"/>
            <a:chOff x="7835905" y="279400"/>
            <a:chExt cx="763755" cy="997467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5" y="285750"/>
            <a:ext cx="1092200" cy="744538"/>
            <a:chOff x="7540629" y="279400"/>
            <a:chExt cx="1071563" cy="730251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88" y="255588"/>
            <a:ext cx="846137" cy="1333500"/>
            <a:chOff x="7769225" y="250825"/>
            <a:chExt cx="830430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7784307" y="2591593"/>
            <a:ext cx="25908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431213" y="4487862"/>
            <a:ext cx="1295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09038" y="6608763"/>
            <a:ext cx="160337" cy="15716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32359E-46D0-4934-99F8-40F93886E8F9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489" name="think-cell Slide" r:id="rId22" imgW="360" imgH="360" progId="">
              <p:embed/>
            </p:oleObj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08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6329" name="think-cell Slide" r:id="rId21" imgW="360" imgH="360" progId="">
              <p:embed/>
            </p:oleObj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38" y="77788"/>
            <a:ext cx="5000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566738"/>
            <a:ext cx="87931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6434138"/>
            <a:ext cx="8793162" cy="331787"/>
            <a:chOff x="119063" y="6305945"/>
            <a:chExt cx="8618537" cy="325438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507558"/>
              <a:ext cx="72000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713" indent="-620713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5" y="1282700"/>
            <a:ext cx="4349750" cy="519113"/>
            <a:chOff x="915" y="710"/>
            <a:chExt cx="2686" cy="3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800" y="292100"/>
            <a:ext cx="482600" cy="153988"/>
            <a:chOff x="8267440" y="285750"/>
            <a:chExt cx="473335" cy="150811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3" y="6307138"/>
            <a:ext cx="47625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50" y="285750"/>
            <a:ext cx="777875" cy="1017588"/>
            <a:chOff x="7835905" y="279400"/>
            <a:chExt cx="763755" cy="997467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5" y="285750"/>
            <a:ext cx="1092200" cy="744538"/>
            <a:chOff x="7540629" y="279400"/>
            <a:chExt cx="1071563" cy="730251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88" y="255588"/>
            <a:ext cx="846137" cy="1333500"/>
            <a:chOff x="7769225" y="250825"/>
            <a:chExt cx="830430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7784307" y="2591593"/>
            <a:ext cx="25908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431213" y="4487862"/>
            <a:ext cx="1295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09038" y="6608763"/>
            <a:ext cx="160337" cy="15716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4A136B-8B7E-4B7C-B6CD-95AD1A96BC65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58" name="Slide Number"/>
          <p:cNvSpPr txBox="1">
            <a:spLocks/>
          </p:cNvSpPr>
          <p:nvPr userDrawn="1"/>
        </p:nvSpPr>
        <p:spPr>
          <a:xfrm>
            <a:off x="8739188" y="6640513"/>
            <a:ext cx="127000" cy="12541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F8EA2-A81E-4CA8-B7F3-A5179281FEDF}" type="slidenum">
              <a:rPr lang="en-US" sz="800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" name="SlideLogoText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602538" y="6640513"/>
            <a:ext cx="10334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McKinsey &amp; Company</a:t>
            </a:r>
          </a:p>
        </p:txBody>
      </p:sp>
      <p:sp>
        <p:nvSpPr>
          <p:cNvPr id="60" name="doc id"/>
          <p:cNvSpPr txBox="1">
            <a:spLocks noChangeArrowheads="1"/>
          </p:cNvSpPr>
          <p:nvPr userDrawn="1"/>
        </p:nvSpPr>
        <p:spPr bwMode="white">
          <a:xfrm>
            <a:off x="8269288" y="36513"/>
            <a:ext cx="6477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5C5C5"/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10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7536" name="think-cell Slide" r:id="rId21" imgW="360" imgH="360" progId="">
              <p:embed/>
            </p:oleObj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38" y="77788"/>
            <a:ext cx="5000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566738"/>
            <a:ext cx="87931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6434138"/>
            <a:ext cx="8793162" cy="331787"/>
            <a:chOff x="119063" y="6305945"/>
            <a:chExt cx="8618537" cy="325438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507558"/>
              <a:ext cx="72000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713" indent="-620713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5" y="1282700"/>
            <a:ext cx="4349750" cy="519113"/>
            <a:chOff x="915" y="710"/>
            <a:chExt cx="2686" cy="3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800" y="292100"/>
            <a:ext cx="482600" cy="153988"/>
            <a:chOff x="8267440" y="285750"/>
            <a:chExt cx="473335" cy="150811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3" y="6307138"/>
            <a:ext cx="47625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50" y="285750"/>
            <a:ext cx="777875" cy="1017588"/>
            <a:chOff x="7835905" y="279400"/>
            <a:chExt cx="763755" cy="997467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5" y="285750"/>
            <a:ext cx="1092200" cy="744538"/>
            <a:chOff x="7540629" y="279400"/>
            <a:chExt cx="1071563" cy="730251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88" y="255588"/>
            <a:ext cx="846137" cy="1333500"/>
            <a:chOff x="7769225" y="250825"/>
            <a:chExt cx="830430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7784307" y="2591593"/>
            <a:ext cx="25908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431213" y="4487862"/>
            <a:ext cx="1295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09038" y="6608763"/>
            <a:ext cx="160337" cy="15716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0B82AD4-42BA-4DFA-9D85-69F252ACD370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537" name="think-cell Slide" r:id="rId22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5982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3296" tIns="46648" rIns="93296" bIns="46648"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lIns="93296" tIns="46648" rIns="93296" bIns="46648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3296" tIns="46648" rIns="93296" bIns="46648"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06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77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/>
            </a:lvl1pPr>
          </a:lstStyle>
          <a:p>
            <a:pPr>
              <a:defRPr/>
            </a:pPr>
            <a:fld id="{F30E498A-EAEB-44D6-AC77-BFD161514443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/>
            </a:lvl1pPr>
          </a:lstStyle>
          <a:p>
            <a:pPr>
              <a:defRPr/>
            </a:pPr>
            <a:fld id="{AC682418-70BF-4507-BC2B-234DA85DB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28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77942"/>
            <a:ext cx="2103120" cy="27699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6377942"/>
            <a:ext cx="2926080" cy="27699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6377942"/>
            <a:ext cx="2103120" cy="276999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08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10" Type="http://schemas.openxmlformats.org/officeDocument/2006/relationships/tags" Target="../tags/tag1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3258" name="think-cell Slide" r:id="rId27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11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14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2238" y="234950"/>
            <a:ext cx="87931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2238" y="77788"/>
            <a:ext cx="5000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22238" y="566738"/>
            <a:ext cx="87931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6151" name="Slide Elements" hidden="1"/>
          <p:cNvGrpSpPr>
            <a:grpSpLocks/>
          </p:cNvGrpSpPr>
          <p:nvPr userDrawn="1"/>
        </p:nvGrpSpPr>
        <p:grpSpPr bwMode="auto">
          <a:xfrm>
            <a:off x="122238" y="6434138"/>
            <a:ext cx="8793162" cy="331787"/>
            <a:chOff x="119063" y="6305945"/>
            <a:chExt cx="8618537" cy="32543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6202" name="5. Source"/>
            <p:cNvSpPr>
              <a:spLocks noChangeArrowheads="1"/>
            </p:cNvSpPr>
            <p:nvPr/>
          </p:nvSpPr>
          <p:spPr bwMode="gray">
            <a:xfrm>
              <a:off x="119063" y="6507558"/>
              <a:ext cx="72000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713" indent="-620713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725" y="1990725"/>
            <a:ext cx="43894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153" name="ACET" hidden="1"/>
          <p:cNvGrpSpPr>
            <a:grpSpLocks/>
          </p:cNvGrpSpPr>
          <p:nvPr/>
        </p:nvGrpSpPr>
        <p:grpSpPr bwMode="auto">
          <a:xfrm>
            <a:off x="1482725" y="1282700"/>
            <a:ext cx="4349750" cy="519113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6200" idx="4"/>
              <a:endCxn id="6200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00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6154" name="McKSticker" hidden="1"/>
          <p:cNvGrpSpPr>
            <a:grpSpLocks/>
          </p:cNvGrpSpPr>
          <p:nvPr/>
        </p:nvGrpSpPr>
        <p:grpSpPr bwMode="auto">
          <a:xfrm>
            <a:off x="8432800" y="292100"/>
            <a:ext cx="482600" cy="153988"/>
            <a:chOff x="8267440" y="285750"/>
            <a:chExt cx="473335" cy="150811"/>
          </a:xfrm>
        </p:grpSpPr>
        <p:sp>
          <p:nvSpPr>
            <p:cNvPr id="6196" name="StickerRectangle"/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6196" idx="2"/>
              <a:endCxn id="6196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6196" idx="4"/>
              <a:endCxn id="6196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 userDrawn="1"/>
        </p:nvSpPr>
        <p:spPr>
          <a:xfrm>
            <a:off x="8609013" y="6307138"/>
            <a:ext cx="47625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6156" name="LegendBoxes" hidden="1"/>
          <p:cNvGrpSpPr>
            <a:grpSpLocks/>
          </p:cNvGrpSpPr>
          <p:nvPr userDrawn="1"/>
        </p:nvGrpSpPr>
        <p:grpSpPr bwMode="auto">
          <a:xfrm>
            <a:off x="8070850" y="285750"/>
            <a:ext cx="777875" cy="1017588"/>
            <a:chOff x="7835905" y="279400"/>
            <a:chExt cx="763755" cy="997467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92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3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4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5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7" name="LegendLines" hidden="1"/>
          <p:cNvGrpSpPr>
            <a:grpSpLocks/>
          </p:cNvGrpSpPr>
          <p:nvPr userDrawn="1"/>
        </p:nvGrpSpPr>
        <p:grpSpPr bwMode="auto">
          <a:xfrm>
            <a:off x="7756525" y="285750"/>
            <a:ext cx="1092200" cy="744538"/>
            <a:chOff x="7540629" y="279400"/>
            <a:chExt cx="1071563" cy="73025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85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6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7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8" name="LegendMoons" hidden="1"/>
          <p:cNvGrpSpPr>
            <a:grpSpLocks/>
          </p:cNvGrpSpPr>
          <p:nvPr userDrawn="1"/>
        </p:nvGrpSpPr>
        <p:grpSpPr bwMode="auto">
          <a:xfrm>
            <a:off x="8002588" y="255588"/>
            <a:ext cx="846137" cy="1333500"/>
            <a:chOff x="7769225" y="250825"/>
            <a:chExt cx="830430" cy="1306516"/>
          </a:xfrm>
        </p:grpSpPr>
        <p:grpSp>
          <p:nvGrpSpPr>
            <p:cNvPr id="6162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3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4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5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6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616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6159" name="Working Draft" hidden="1"/>
          <p:cNvSpPr txBox="1">
            <a:spLocks noChangeArrowheads="1"/>
          </p:cNvSpPr>
          <p:nvPr userDrawn="1"/>
        </p:nvSpPr>
        <p:spPr bwMode="auto">
          <a:xfrm rot="5400000">
            <a:off x="7784307" y="2591593"/>
            <a:ext cx="25908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160" name="Printed" hidden="1"/>
          <p:cNvSpPr txBox="1">
            <a:spLocks noChangeArrowheads="1"/>
          </p:cNvSpPr>
          <p:nvPr userDrawn="1"/>
        </p:nvSpPr>
        <p:spPr bwMode="auto">
          <a:xfrm rot="5400000">
            <a:off x="8431213" y="4487862"/>
            <a:ext cx="1295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8809038" y="6608763"/>
            <a:ext cx="160337" cy="15716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7278345-CA79-463A-A6A4-E0F8DDFC3A41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04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2000">
          <a:solidFill>
            <a:schemeClr val="tx2"/>
          </a:solidFill>
          <a:latin typeface="Arial" charset="0"/>
        </a:defRPr>
      </a:lvl2pPr>
      <a:lvl3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2000">
          <a:solidFill>
            <a:schemeClr val="tx2"/>
          </a:solidFill>
          <a:latin typeface="Arial" charset="0"/>
        </a:defRPr>
      </a:lvl3pPr>
      <a:lvl4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2000">
          <a:solidFill>
            <a:schemeClr val="tx2"/>
          </a:solidFill>
          <a:latin typeface="Arial" charset="0"/>
        </a:defRPr>
      </a:lvl4pPr>
      <a:lvl5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2000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n-lt"/>
        </a:defRPr>
      </a:lvl2pPr>
      <a:lvl3pPr marL="465138" indent="-266700"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625475" indent="-157163"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n-lt"/>
        </a:defRPr>
      </a:lvl4pPr>
      <a:lvl5pPr marL="763588" indent="-131763"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82.xml"/><Relationship Id="rId7" Type="http://schemas.openxmlformats.org/officeDocument/2006/relationships/image" Target="../media/image34.png"/><Relationship Id="rId2" Type="http://schemas.openxmlformats.org/officeDocument/2006/relationships/tags" Target="../tags/tag8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5.xml"/><Relationship Id="rId10" Type="http://schemas.openxmlformats.org/officeDocument/2006/relationships/chart" Target="../charts/chart3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34.png"/><Relationship Id="rId2" Type="http://schemas.openxmlformats.org/officeDocument/2006/relationships/tags" Target="../tags/tag8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tags" Target="../tags/tag74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7.vml"/><Relationship Id="rId6" Type="http://schemas.openxmlformats.org/officeDocument/2006/relationships/tags" Target="../tags/tag78.xml"/><Relationship Id="rId11" Type="http://schemas.openxmlformats.org/officeDocument/2006/relationships/image" Target="../media/image8.jpeg"/><Relationship Id="rId5" Type="http://schemas.openxmlformats.org/officeDocument/2006/relationships/tags" Target="../tags/tag77.xml"/><Relationship Id="rId15" Type="http://schemas.openxmlformats.org/officeDocument/2006/relationships/image" Target="../media/image12.jpe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6.jpeg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9" y="202"/>
            <a:ext cx="7020271" cy="3644809"/>
          </a:xfrm>
          <a:prstGeom prst="rect">
            <a:avLst/>
          </a:prstGeom>
          <a:solidFill>
            <a:srgbClr val="0070C0">
              <a:alpha val="69804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379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791"/>
          <a:ext cx="1587" cy="1587"/>
        </p:xfrm>
        <a:graphic>
          <a:graphicData uri="http://schemas.openxmlformats.org/presentationml/2006/ole">
            <p:oleObj spid="_x0000_s8379" name="think-cell Slide" r:id="rId5" imgW="360" imgH="360" progId="">
              <p:embed/>
            </p:oleObj>
          </a:graphicData>
        </a:graphic>
      </p:graphicFrame>
      <p:sp>
        <p:nvSpPr>
          <p:cNvPr id="33795" name="Document type"/>
          <p:cNvSpPr txBox="1">
            <a:spLocks noChangeArrowheads="1"/>
          </p:cNvSpPr>
          <p:nvPr/>
        </p:nvSpPr>
        <p:spPr bwMode="gray">
          <a:xfrm>
            <a:off x="2123729" y="137712"/>
            <a:ext cx="702027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МИНИСТЕРСТВО ОБРАЗОВАНИЯ И НАУКИ РК                                                              октябрь 2017 года</a:t>
            </a:r>
            <a:endParaRPr lang="en-US" sz="1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ctrTitle"/>
          </p:nvPr>
        </p:nvSpPr>
        <p:spPr>
          <a:xfrm>
            <a:off x="2339752" y="2432501"/>
            <a:ext cx="6357938" cy="492443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Направление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«Производительная занятость»</a:t>
            </a:r>
            <a:endParaRPr lang="en-US" sz="1600" i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588224" y="137712"/>
            <a:ext cx="0" cy="169277"/>
          </a:xfrm>
          <a:prstGeom prst="line">
            <a:avLst/>
          </a:prstGeom>
          <a:ln w="19050">
            <a:solidFill>
              <a:srgbClr val="EFF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67744" y="127282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FF5FF"/>
                </a:solidFill>
              </a:rPr>
              <a:t>Проект</a:t>
            </a:r>
          </a:p>
          <a:p>
            <a:r>
              <a:rPr lang="ru-RU" sz="2000" b="1" dirty="0" smtClean="0">
                <a:solidFill>
                  <a:srgbClr val="EFF5FF"/>
                </a:solidFill>
              </a:rPr>
              <a:t>«Модернизация </a:t>
            </a:r>
            <a:r>
              <a:rPr lang="ru-RU" sz="2000" b="1" dirty="0">
                <a:solidFill>
                  <a:srgbClr val="EFF5FF"/>
                </a:solidFill>
              </a:rPr>
              <a:t>подготовки и переподготовки кадров с учетом потребностей экономики </a:t>
            </a:r>
            <a:r>
              <a:rPr lang="ru-RU" sz="2000" b="1" dirty="0" smtClean="0">
                <a:solidFill>
                  <a:srgbClr val="EFF5FF"/>
                </a:solidFill>
              </a:rPr>
              <a:t>3.0»</a:t>
            </a:r>
            <a:endParaRPr lang="ru-RU" sz="2000" b="1" dirty="0">
              <a:solidFill>
                <a:srgbClr val="EFF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1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8820471" cy="64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733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p:oleObj spid="_x0000_s51224" name="think-cell Slide" r:id="rId6" imgW="360" imgH="360" progId="">
              <p:embed/>
            </p:oleObj>
          </a:graphicData>
        </a:graphic>
      </p:graphicFrame>
      <p:sp>
        <p:nvSpPr>
          <p:cNvPr id="69" name="Title 2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66255" y="255588"/>
            <a:ext cx="80501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93663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Эффект проекта Модернизация подготовки и переподготовки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кадров</a:t>
            </a:r>
            <a:endParaRPr lang="ru-RU" sz="1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74" name="Picture 2" descr="Картинки по запросу ГЕРБ КАЗАХСТА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923" y="45116"/>
            <a:ext cx="720080" cy="7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AutoShape 250"/>
          <p:cNvSpPr>
            <a:spLocks noChangeArrowheads="1"/>
          </p:cNvSpPr>
          <p:nvPr/>
        </p:nvSpPr>
        <p:spPr bwMode="gray">
          <a:xfrm>
            <a:off x="699014" y="3314367"/>
            <a:ext cx="2948987" cy="175433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5000"/>
              </a:lnSpc>
            </a:pPr>
            <a:endParaRPr lang="ru-RU" sz="1200" dirty="0">
              <a:latin typeface="+mn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8107" y="4808090"/>
            <a:ext cx="3710344" cy="186127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AutoShape 250"/>
          <p:cNvSpPr>
            <a:spLocks noChangeArrowheads="1"/>
          </p:cNvSpPr>
          <p:nvPr/>
        </p:nvSpPr>
        <p:spPr bwMode="gray">
          <a:xfrm>
            <a:off x="1100055" y="4841382"/>
            <a:ext cx="2030502" cy="175433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endParaRPr lang="ru-RU" sz="1200" b="1" dirty="0">
              <a:latin typeface="+mn-lt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99591" y="4670841"/>
            <a:ext cx="2569575" cy="6186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Индекс удовлетворенности работодателей подготовкой специалистов, %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98107" y="3091051"/>
            <a:ext cx="3710344" cy="137275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756274" y="2792186"/>
            <a:ext cx="2712892" cy="6186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лиц с ТиПО, среди экономически активного населения, %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95521" y="1260934"/>
            <a:ext cx="3712929" cy="14179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813535" y="954620"/>
            <a:ext cx="2598371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лиц с ВО, среди экономически активного населения,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TextBox 68"/>
          <p:cNvSpPr>
            <a:spLocks noChangeArrowheads="1"/>
          </p:cNvSpPr>
          <p:nvPr/>
        </p:nvSpPr>
        <p:spPr bwMode="auto">
          <a:xfrm>
            <a:off x="251520" y="1124744"/>
            <a:ext cx="288000" cy="2880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3" name="TextBox 68"/>
          <p:cNvSpPr>
            <a:spLocks noChangeArrowheads="1"/>
          </p:cNvSpPr>
          <p:nvPr/>
        </p:nvSpPr>
        <p:spPr bwMode="auto">
          <a:xfrm>
            <a:off x="251520" y="2954821"/>
            <a:ext cx="288000" cy="2880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4" name="TextBox 68"/>
          <p:cNvSpPr>
            <a:spLocks noChangeArrowheads="1"/>
          </p:cNvSpPr>
          <p:nvPr/>
        </p:nvSpPr>
        <p:spPr bwMode="auto">
          <a:xfrm>
            <a:off x="251520" y="4670323"/>
            <a:ext cx="288000" cy="2880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xmlns="" val="2706106935"/>
              </p:ext>
            </p:extLst>
          </p:nvPr>
        </p:nvGraphicFramePr>
        <p:xfrm>
          <a:off x="398107" y="5305536"/>
          <a:ext cx="3597829" cy="12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4" name="AutoShape 250"/>
          <p:cNvSpPr>
            <a:spLocks noChangeArrowheads="1"/>
          </p:cNvSpPr>
          <p:nvPr/>
        </p:nvSpPr>
        <p:spPr bwMode="gray">
          <a:xfrm>
            <a:off x="4246439" y="1442925"/>
            <a:ext cx="2485801" cy="517064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Доля лиц с ВО, среди экономически активного населения, %</a:t>
            </a:r>
          </a:p>
          <a:p>
            <a:pPr marL="171450" indent="-171450" defTabSz="893551">
              <a:buFont typeface="Wingdings" panose="05000000000000000000" pitchFamily="2" charset="2"/>
              <a:buChar char="Ø"/>
              <a:defRPr/>
            </a:pPr>
            <a:endParaRPr lang="ru-RU" sz="8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0070C0"/>
                </a:solidFill>
                <a:latin typeface="Calibri"/>
              </a:rPr>
              <a:t>Доля </a:t>
            </a: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лиц с </a:t>
            </a:r>
            <a:r>
              <a:rPr lang="ru-RU" sz="1400" b="1" kern="0" dirty="0" err="1">
                <a:solidFill>
                  <a:srgbClr val="0070C0"/>
                </a:solidFill>
                <a:latin typeface="Calibri"/>
              </a:rPr>
              <a:t>ТиПО</a:t>
            </a: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, среди экономически активного населения, %</a:t>
            </a:r>
          </a:p>
          <a:p>
            <a:pPr marL="171450" indent="-171450" defTabSz="893551">
              <a:buFont typeface="Wingdings" panose="05000000000000000000" pitchFamily="2" charset="2"/>
              <a:buChar char="Ø"/>
              <a:defRPr/>
            </a:pPr>
            <a:endParaRPr lang="ru-RU" sz="8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Индекс удовлетворенности работодателей подготовкой специалистов, %</a:t>
            </a:r>
          </a:p>
          <a:p>
            <a:pPr marL="171450" indent="-171450" defTabSz="893551">
              <a:buFont typeface="Wingdings" panose="05000000000000000000" pitchFamily="2" charset="2"/>
              <a:buChar char="Ø"/>
              <a:defRPr/>
            </a:pPr>
            <a:endParaRPr lang="ru-RU" sz="8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Количество выпускников ВО и </a:t>
            </a:r>
            <a:r>
              <a:rPr lang="ru-RU" sz="1400" b="1" kern="0" dirty="0" err="1">
                <a:solidFill>
                  <a:srgbClr val="0070C0"/>
                </a:solidFill>
                <a:latin typeface="Calibri"/>
              </a:rPr>
              <a:t>ТиПО</a:t>
            </a:r>
            <a:endParaRPr lang="ru-RU" sz="1400" b="1" kern="0" dirty="0">
              <a:solidFill>
                <a:srgbClr val="0070C0"/>
              </a:solidFill>
              <a:latin typeface="Calibri"/>
            </a:endParaRPr>
          </a:p>
          <a:p>
            <a:pPr marL="171450" indent="-171450" defTabSz="893551">
              <a:buFont typeface="Wingdings" panose="05000000000000000000" pitchFamily="2" charset="2"/>
              <a:buChar char="Ø"/>
              <a:defRPr/>
            </a:pPr>
            <a:endParaRPr lang="ru-RU" sz="8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0070C0"/>
                </a:solidFill>
                <a:latin typeface="Calibri"/>
              </a:rPr>
              <a:t>Количество </a:t>
            </a: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образовательных программ вузов на основе </a:t>
            </a:r>
            <a:r>
              <a:rPr lang="ru-RU" sz="1400" b="1" kern="0" dirty="0" err="1" smtClean="0">
                <a:solidFill>
                  <a:srgbClr val="0070C0"/>
                </a:solidFill>
                <a:latin typeface="Calibri"/>
              </a:rPr>
              <a:t>профстандартов</a:t>
            </a:r>
            <a:endParaRPr lang="ru-RU" sz="1400" b="1" kern="0" dirty="0">
              <a:solidFill>
                <a:srgbClr val="0070C0"/>
              </a:solidFill>
              <a:latin typeface="Calibri"/>
            </a:endParaRPr>
          </a:p>
          <a:p>
            <a:pPr marL="171450" indent="-171450" defTabSz="893551">
              <a:buFont typeface="Wingdings" panose="05000000000000000000" pitchFamily="2" charset="2"/>
              <a:buChar char="Ø"/>
              <a:defRPr/>
            </a:pPr>
            <a:endParaRPr lang="ru-RU" sz="8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Количество педагогов, прошедших переподготовку</a:t>
            </a:r>
          </a:p>
          <a:p>
            <a:pPr marL="171450" indent="-171450" defTabSz="893551">
              <a:buFont typeface="Wingdings" panose="05000000000000000000" pitchFamily="2" charset="2"/>
              <a:buChar char="Ø"/>
              <a:defRPr/>
            </a:pPr>
            <a:endParaRPr lang="ru-RU" sz="8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Доля </a:t>
            </a:r>
            <a:r>
              <a:rPr lang="ru-RU" sz="1400" b="1" kern="0" dirty="0" smtClean="0">
                <a:solidFill>
                  <a:srgbClr val="0070C0"/>
                </a:solidFill>
                <a:latin typeface="Calibri"/>
              </a:rPr>
              <a:t>колледжей </a:t>
            </a:r>
            <a:r>
              <a:rPr lang="ru-RU" sz="1400" b="1" kern="0" dirty="0">
                <a:solidFill>
                  <a:srgbClr val="0070C0"/>
                </a:solidFill>
                <a:latin typeface="Calibri"/>
              </a:rPr>
              <a:t>с дуальным обучением, %</a:t>
            </a:r>
          </a:p>
          <a:p>
            <a:pPr defTabSz="893551">
              <a:defRPr/>
            </a:pPr>
            <a:endParaRPr lang="ru-RU" sz="800" b="1" kern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1530" y="1099467"/>
            <a:ext cx="4752528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</a:t>
            </a:r>
            <a:r>
              <a:rPr lang="ru-RU" sz="1600" dirty="0" smtClean="0">
                <a:solidFill>
                  <a:schemeClr val="bg1"/>
                </a:solidFill>
              </a:rPr>
              <a:t>Показатели                2017-18             2025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81737" y="1268744"/>
            <a:ext cx="0" cy="3693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956376" y="1268744"/>
            <a:ext cx="0" cy="3693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419"/>
          <p:cNvSpPr>
            <a:spLocks/>
          </p:cNvSpPr>
          <p:nvPr/>
        </p:nvSpPr>
        <p:spPr bwMode="gray">
          <a:xfrm>
            <a:off x="6588224" y="1658368"/>
            <a:ext cx="2376264" cy="4989553"/>
          </a:xfrm>
          <a:prstGeom prst="roundRect">
            <a:avLst>
              <a:gd name="adj" fmla="val 5294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89828" tIns="44922" rIns="89828" bIns="44922" rtlCol="0" anchor="t">
            <a:noAutofit/>
          </a:bodyPr>
          <a:lstStyle/>
          <a:p>
            <a:pPr defTabSz="893551">
              <a:defRPr/>
            </a:pPr>
            <a:endParaRPr lang="ru-RU" sz="900" kern="0" dirty="0">
              <a:solidFill>
                <a:srgbClr val="0065BD"/>
              </a:solidFill>
              <a:latin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060478" y="1793947"/>
            <a:ext cx="1759994" cy="4781422"/>
            <a:chOff x="3697181" y="1621770"/>
            <a:chExt cx="1759994" cy="4781422"/>
          </a:xfrm>
        </p:grpSpPr>
        <p:cxnSp>
          <p:nvCxnSpPr>
            <p:cNvPr id="71" name="Straight Arrow Connector 379"/>
            <p:cNvCxnSpPr>
              <a:cxnSpLocks/>
            </p:cNvCxnSpPr>
            <p:nvPr/>
          </p:nvCxnSpPr>
          <p:spPr>
            <a:xfrm>
              <a:off x="4298592" y="5350360"/>
              <a:ext cx="196514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3697181" y="5219036"/>
              <a:ext cx="601862" cy="215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sz="1400" b="1" kern="0" dirty="0" smtClean="0">
                  <a:solidFill>
                    <a:srgbClr val="0065BD"/>
                  </a:solidFill>
                  <a:latin typeface="Georgia" panose="02040502050405020303" pitchFamily="18" charset="0"/>
                </a:rPr>
                <a:t>5600</a:t>
              </a:r>
              <a:endParaRPr lang="ru-RU" sz="1400" b="1" kern="0" dirty="0">
                <a:solidFill>
                  <a:srgbClr val="0065BD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3" name="AutoShape 250"/>
            <p:cNvSpPr>
              <a:spLocks noChangeArrowheads="1"/>
            </p:cNvSpPr>
            <p:nvPr/>
          </p:nvSpPr>
          <p:spPr bwMode="gray">
            <a:xfrm>
              <a:off x="4458537" y="5146848"/>
              <a:ext cx="852581" cy="2769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b="1" kern="0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55200</a:t>
              </a:r>
              <a:endParaRPr lang="ru-RU" b="1" kern="0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/>
          </p:nvSpPr>
          <p:spPr>
            <a:xfrm>
              <a:off x="3843387" y="5449100"/>
              <a:ext cx="1236398" cy="294028"/>
            </a:xfrm>
            <a:custGeom>
              <a:avLst/>
              <a:gdLst>
                <a:gd name="connsiteX0" fmla="*/ 1247775 w 1247775"/>
                <a:gd name="connsiteY0" fmla="*/ 0 h 419100"/>
                <a:gd name="connsiteX1" fmla="*/ 1247775 w 1247775"/>
                <a:gd name="connsiteY1" fmla="*/ 419100 h 419100"/>
                <a:gd name="connsiteX2" fmla="*/ 0 w 1247775"/>
                <a:gd name="connsiteY2" fmla="*/ 419100 h 419100"/>
                <a:gd name="connsiteX3" fmla="*/ 1247775 w 124777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775" h="419100">
                  <a:moveTo>
                    <a:pt x="1247775" y="0"/>
                  </a:moveTo>
                  <a:lnTo>
                    <a:pt x="1247775" y="419100"/>
                  </a:lnTo>
                  <a:lnTo>
                    <a:pt x="0" y="41910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91915" tIns="45965" rIns="91915" bIns="45965" rtlCol="0" anchor="ctr"/>
            <a:lstStyle/>
            <a:p>
              <a:pPr algn="ctr" defTabSz="893551">
                <a:defRPr/>
              </a:pPr>
              <a:endParaRPr lang="ru-RU" b="1" kern="0" dirty="0" err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6" name="Straight Arrow Connector 379"/>
            <p:cNvCxnSpPr>
              <a:cxnSpLocks/>
            </p:cNvCxnSpPr>
            <p:nvPr/>
          </p:nvCxnSpPr>
          <p:spPr>
            <a:xfrm>
              <a:off x="4330527" y="2445991"/>
              <a:ext cx="196515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AutoShape 250"/>
            <p:cNvSpPr>
              <a:spLocks noChangeArrowheads="1"/>
            </p:cNvSpPr>
            <p:nvPr/>
          </p:nvSpPr>
          <p:spPr bwMode="gray">
            <a:xfrm>
              <a:off x="3771748" y="2314667"/>
              <a:ext cx="439495" cy="2154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sz="1400" b="1" kern="0" dirty="0" smtClean="0">
                  <a:solidFill>
                    <a:srgbClr val="0065BD"/>
                  </a:solidFill>
                  <a:latin typeface="Georgia" panose="02040502050405020303" pitchFamily="18" charset="0"/>
                </a:rPr>
                <a:t>41</a:t>
              </a:r>
              <a:endParaRPr lang="ru-RU" sz="1400" b="1" kern="0" dirty="0">
                <a:solidFill>
                  <a:srgbClr val="0065BD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0" name="AutoShape 250"/>
            <p:cNvSpPr>
              <a:spLocks noChangeArrowheads="1"/>
            </p:cNvSpPr>
            <p:nvPr/>
          </p:nvSpPr>
          <p:spPr bwMode="gray">
            <a:xfrm>
              <a:off x="4583658" y="2251988"/>
              <a:ext cx="727460" cy="2769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b="1" kern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42,7</a:t>
              </a:r>
              <a:endParaRPr lang="ru-RU" b="1" kern="0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1" name="Freeform 171"/>
            <p:cNvSpPr>
              <a:spLocks/>
            </p:cNvSpPr>
            <p:nvPr/>
          </p:nvSpPr>
          <p:spPr>
            <a:xfrm>
              <a:off x="3843414" y="2565784"/>
              <a:ext cx="1236394" cy="271106"/>
            </a:xfrm>
            <a:custGeom>
              <a:avLst/>
              <a:gdLst>
                <a:gd name="connsiteX0" fmla="*/ 1247775 w 1247775"/>
                <a:gd name="connsiteY0" fmla="*/ 0 h 419100"/>
                <a:gd name="connsiteX1" fmla="*/ 1247775 w 1247775"/>
                <a:gd name="connsiteY1" fmla="*/ 419100 h 419100"/>
                <a:gd name="connsiteX2" fmla="*/ 0 w 1247775"/>
                <a:gd name="connsiteY2" fmla="*/ 419100 h 419100"/>
                <a:gd name="connsiteX3" fmla="*/ 1247775 w 124777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775" h="419100">
                  <a:moveTo>
                    <a:pt x="1247775" y="0"/>
                  </a:moveTo>
                  <a:lnTo>
                    <a:pt x="1247775" y="419100"/>
                  </a:lnTo>
                  <a:lnTo>
                    <a:pt x="0" y="41910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91924" tIns="45969" rIns="91924" bIns="45969" rtlCol="0" anchor="ctr"/>
            <a:lstStyle/>
            <a:p>
              <a:pPr algn="ctr" defTabSz="893551">
                <a:defRPr/>
              </a:pPr>
              <a:endParaRPr lang="ru-RU" b="1" kern="0" dirty="0" err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82" name="Straight Arrow Connector 374"/>
            <p:cNvCxnSpPr>
              <a:cxnSpLocks/>
            </p:cNvCxnSpPr>
            <p:nvPr/>
          </p:nvCxnSpPr>
          <p:spPr>
            <a:xfrm>
              <a:off x="4338496" y="3917200"/>
              <a:ext cx="196515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utoShape 250"/>
            <p:cNvSpPr>
              <a:spLocks noChangeArrowheads="1"/>
            </p:cNvSpPr>
            <p:nvPr/>
          </p:nvSpPr>
          <p:spPr bwMode="gray">
            <a:xfrm>
              <a:off x="3737083" y="3796509"/>
              <a:ext cx="612275" cy="2154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sz="1400" b="1" kern="0" dirty="0">
                  <a:solidFill>
                    <a:srgbClr val="0065BD"/>
                  </a:solidFill>
                  <a:latin typeface="Georgia" panose="02040502050405020303" pitchFamily="18" charset="0"/>
                </a:rPr>
                <a:t>167,9</a:t>
              </a:r>
            </a:p>
          </p:txBody>
        </p:sp>
        <p:sp>
          <p:nvSpPr>
            <p:cNvPr id="84" name="AutoShape 250"/>
            <p:cNvSpPr>
              <a:spLocks noChangeArrowheads="1"/>
            </p:cNvSpPr>
            <p:nvPr/>
          </p:nvSpPr>
          <p:spPr bwMode="gray">
            <a:xfrm>
              <a:off x="4564343" y="3734945"/>
              <a:ext cx="892832" cy="2769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b="1" kern="0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209,9</a:t>
              </a:r>
              <a:endParaRPr lang="ru-RU" b="1" kern="0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5" name="Freeform 160"/>
            <p:cNvSpPr>
              <a:spLocks/>
            </p:cNvSpPr>
            <p:nvPr/>
          </p:nvSpPr>
          <p:spPr>
            <a:xfrm>
              <a:off x="3845821" y="4033960"/>
              <a:ext cx="1233986" cy="309418"/>
            </a:xfrm>
            <a:custGeom>
              <a:avLst/>
              <a:gdLst>
                <a:gd name="connsiteX0" fmla="*/ 1247775 w 1247775"/>
                <a:gd name="connsiteY0" fmla="*/ 0 h 419100"/>
                <a:gd name="connsiteX1" fmla="*/ 1247775 w 1247775"/>
                <a:gd name="connsiteY1" fmla="*/ 419100 h 419100"/>
                <a:gd name="connsiteX2" fmla="*/ 0 w 1247775"/>
                <a:gd name="connsiteY2" fmla="*/ 419100 h 419100"/>
                <a:gd name="connsiteX3" fmla="*/ 1247775 w 124777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775" h="419100">
                  <a:moveTo>
                    <a:pt x="1247775" y="0"/>
                  </a:moveTo>
                  <a:lnTo>
                    <a:pt x="1247775" y="419100"/>
                  </a:lnTo>
                  <a:lnTo>
                    <a:pt x="0" y="41910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93551">
                <a:defRPr/>
              </a:pPr>
              <a:endParaRPr lang="ru-RU" b="1" kern="0" dirty="0" err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86" name="Straight Arrow Connector 379"/>
            <p:cNvCxnSpPr>
              <a:cxnSpLocks/>
            </p:cNvCxnSpPr>
            <p:nvPr/>
          </p:nvCxnSpPr>
          <p:spPr>
            <a:xfrm>
              <a:off x="4333423" y="1783871"/>
              <a:ext cx="196515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AutoShape 250"/>
            <p:cNvSpPr>
              <a:spLocks noChangeArrowheads="1"/>
            </p:cNvSpPr>
            <p:nvPr/>
          </p:nvSpPr>
          <p:spPr bwMode="gray">
            <a:xfrm>
              <a:off x="3761112" y="1652545"/>
              <a:ext cx="537479" cy="2154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sz="1400" b="1" kern="0" dirty="0" smtClean="0">
                  <a:solidFill>
                    <a:srgbClr val="0065BD"/>
                  </a:solidFill>
                  <a:latin typeface="Georgia" panose="02040502050405020303" pitchFamily="18" charset="0"/>
                </a:rPr>
                <a:t>37,8</a:t>
              </a:r>
              <a:endParaRPr lang="ru-RU" sz="1100" b="1" kern="0" dirty="0">
                <a:solidFill>
                  <a:srgbClr val="0065BD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01" name="AutoShape 250"/>
            <p:cNvSpPr>
              <a:spLocks noChangeArrowheads="1"/>
            </p:cNvSpPr>
            <p:nvPr/>
          </p:nvSpPr>
          <p:spPr bwMode="gray">
            <a:xfrm>
              <a:off x="4663536" y="1621770"/>
              <a:ext cx="480036" cy="2462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b="1" kern="0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43</a:t>
              </a:r>
              <a:endParaRPr lang="ru-RU" sz="1400" b="1" kern="0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13" name="Freeform 171"/>
            <p:cNvSpPr>
              <a:spLocks/>
            </p:cNvSpPr>
            <p:nvPr/>
          </p:nvSpPr>
          <p:spPr>
            <a:xfrm>
              <a:off x="3823386" y="1893051"/>
              <a:ext cx="1256407" cy="249411"/>
            </a:xfrm>
            <a:custGeom>
              <a:avLst/>
              <a:gdLst>
                <a:gd name="connsiteX0" fmla="*/ 1247775 w 1247775"/>
                <a:gd name="connsiteY0" fmla="*/ 0 h 419100"/>
                <a:gd name="connsiteX1" fmla="*/ 1247775 w 1247775"/>
                <a:gd name="connsiteY1" fmla="*/ 419100 h 419100"/>
                <a:gd name="connsiteX2" fmla="*/ 0 w 1247775"/>
                <a:gd name="connsiteY2" fmla="*/ 419100 h 419100"/>
                <a:gd name="connsiteX3" fmla="*/ 1247775 w 124777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775" h="419100">
                  <a:moveTo>
                    <a:pt x="1247775" y="0"/>
                  </a:moveTo>
                  <a:lnTo>
                    <a:pt x="1247775" y="419100"/>
                  </a:lnTo>
                  <a:lnTo>
                    <a:pt x="0" y="41910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91924" tIns="45969" rIns="91924" bIns="45969" rtlCol="0" anchor="ctr"/>
            <a:lstStyle/>
            <a:p>
              <a:pPr algn="ctr" defTabSz="893551">
                <a:defRPr/>
              </a:pPr>
              <a:endParaRPr lang="ru-RU" b="1" kern="0" dirty="0" err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4" name="Straight Arrow Connector 374"/>
            <p:cNvCxnSpPr>
              <a:cxnSpLocks/>
            </p:cNvCxnSpPr>
            <p:nvPr/>
          </p:nvCxnSpPr>
          <p:spPr>
            <a:xfrm>
              <a:off x="4324298" y="3260276"/>
              <a:ext cx="196515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AutoShape 250"/>
            <p:cNvSpPr>
              <a:spLocks noChangeArrowheads="1"/>
            </p:cNvSpPr>
            <p:nvPr/>
          </p:nvSpPr>
          <p:spPr bwMode="gray">
            <a:xfrm>
              <a:off x="3787820" y="3118319"/>
              <a:ext cx="406561" cy="2154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sz="1400" b="1" kern="0" dirty="0">
                  <a:solidFill>
                    <a:srgbClr val="0065BD"/>
                  </a:solidFill>
                  <a:latin typeface="Georgia" panose="02040502050405020303" pitchFamily="18" charset="0"/>
                </a:rPr>
                <a:t>49,3</a:t>
              </a:r>
            </a:p>
          </p:txBody>
        </p:sp>
        <p:sp>
          <p:nvSpPr>
            <p:cNvPr id="119" name="AutoShape 250"/>
            <p:cNvSpPr>
              <a:spLocks noChangeArrowheads="1"/>
            </p:cNvSpPr>
            <p:nvPr/>
          </p:nvSpPr>
          <p:spPr bwMode="gray">
            <a:xfrm>
              <a:off x="4604471" y="3056764"/>
              <a:ext cx="636680" cy="2769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b="1" kern="0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65,3</a:t>
              </a:r>
              <a:endParaRPr lang="ru-RU" b="1" kern="0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20" name="Freeform 160"/>
            <p:cNvSpPr>
              <a:spLocks/>
            </p:cNvSpPr>
            <p:nvPr/>
          </p:nvSpPr>
          <p:spPr>
            <a:xfrm>
              <a:off x="3852889" y="3378324"/>
              <a:ext cx="1226903" cy="306139"/>
            </a:xfrm>
            <a:custGeom>
              <a:avLst/>
              <a:gdLst>
                <a:gd name="connsiteX0" fmla="*/ 1247775 w 1247775"/>
                <a:gd name="connsiteY0" fmla="*/ 0 h 419100"/>
                <a:gd name="connsiteX1" fmla="*/ 1247775 w 1247775"/>
                <a:gd name="connsiteY1" fmla="*/ 419100 h 419100"/>
                <a:gd name="connsiteX2" fmla="*/ 0 w 1247775"/>
                <a:gd name="connsiteY2" fmla="*/ 419100 h 419100"/>
                <a:gd name="connsiteX3" fmla="*/ 1247775 w 124777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775" h="419100">
                  <a:moveTo>
                    <a:pt x="1247775" y="0"/>
                  </a:moveTo>
                  <a:lnTo>
                    <a:pt x="1247775" y="419100"/>
                  </a:lnTo>
                  <a:lnTo>
                    <a:pt x="0" y="41910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93551">
                <a:defRPr/>
              </a:pPr>
              <a:endParaRPr lang="ru-RU" b="1" kern="0" dirty="0" err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0" name="Straight Arrow Connector 379"/>
            <p:cNvCxnSpPr>
              <a:cxnSpLocks/>
            </p:cNvCxnSpPr>
            <p:nvPr/>
          </p:nvCxnSpPr>
          <p:spPr>
            <a:xfrm>
              <a:off x="4319880" y="4666262"/>
              <a:ext cx="196515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AutoShape 250"/>
            <p:cNvSpPr>
              <a:spLocks noChangeArrowheads="1"/>
            </p:cNvSpPr>
            <p:nvPr/>
          </p:nvSpPr>
          <p:spPr bwMode="gray">
            <a:xfrm>
              <a:off x="3768978" y="4534940"/>
              <a:ext cx="431615" cy="2154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sz="1400" b="1" kern="0" dirty="0" smtClean="0">
                  <a:solidFill>
                    <a:srgbClr val="0065BD"/>
                  </a:solidFill>
                  <a:latin typeface="Georgia" panose="02040502050405020303" pitchFamily="18" charset="0"/>
                </a:rPr>
                <a:t>20</a:t>
              </a:r>
              <a:endParaRPr lang="ru-RU" sz="1400" b="1" kern="0" dirty="0">
                <a:solidFill>
                  <a:srgbClr val="0065BD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3" name="AutoShape 250"/>
            <p:cNvSpPr>
              <a:spLocks noChangeArrowheads="1"/>
            </p:cNvSpPr>
            <p:nvPr/>
          </p:nvSpPr>
          <p:spPr bwMode="gray">
            <a:xfrm>
              <a:off x="4672914" y="4473386"/>
              <a:ext cx="480032" cy="2769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b="1" kern="0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100</a:t>
              </a:r>
              <a:endParaRPr lang="ru-RU" b="1" kern="0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4" name="Freeform 171"/>
            <p:cNvSpPr>
              <a:spLocks/>
            </p:cNvSpPr>
            <p:nvPr/>
          </p:nvSpPr>
          <p:spPr>
            <a:xfrm>
              <a:off x="3843404" y="4776828"/>
              <a:ext cx="1236390" cy="298501"/>
            </a:xfrm>
            <a:custGeom>
              <a:avLst/>
              <a:gdLst>
                <a:gd name="connsiteX0" fmla="*/ 1247775 w 1247775"/>
                <a:gd name="connsiteY0" fmla="*/ 0 h 419100"/>
                <a:gd name="connsiteX1" fmla="*/ 1247775 w 1247775"/>
                <a:gd name="connsiteY1" fmla="*/ 419100 h 419100"/>
                <a:gd name="connsiteX2" fmla="*/ 0 w 1247775"/>
                <a:gd name="connsiteY2" fmla="*/ 419100 h 419100"/>
                <a:gd name="connsiteX3" fmla="*/ 1247775 w 124777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775" h="419100">
                  <a:moveTo>
                    <a:pt x="1247775" y="0"/>
                  </a:moveTo>
                  <a:lnTo>
                    <a:pt x="1247775" y="419100"/>
                  </a:lnTo>
                  <a:lnTo>
                    <a:pt x="0" y="41910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91915" tIns="45965" rIns="91915" bIns="45965" rtlCol="0" anchor="ctr"/>
            <a:lstStyle/>
            <a:p>
              <a:pPr algn="ctr" defTabSz="893551">
                <a:defRPr/>
              </a:pPr>
              <a:endParaRPr lang="ru-RU" b="1" kern="0" dirty="0" err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45" name="Straight Arrow Connector 379"/>
            <p:cNvCxnSpPr>
              <a:cxnSpLocks/>
            </p:cNvCxnSpPr>
            <p:nvPr/>
          </p:nvCxnSpPr>
          <p:spPr>
            <a:xfrm>
              <a:off x="4338461" y="6031690"/>
              <a:ext cx="196514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AutoShape 250"/>
            <p:cNvSpPr>
              <a:spLocks noChangeArrowheads="1"/>
            </p:cNvSpPr>
            <p:nvPr/>
          </p:nvSpPr>
          <p:spPr bwMode="gray">
            <a:xfrm>
              <a:off x="3737050" y="5900366"/>
              <a:ext cx="601862" cy="215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sz="1400" b="1" kern="0" dirty="0">
                  <a:solidFill>
                    <a:srgbClr val="0065BD"/>
                  </a:solidFill>
                  <a:latin typeface="Georgia" panose="02040502050405020303" pitchFamily="18" charset="0"/>
                </a:rPr>
                <a:t>70</a:t>
              </a:r>
            </a:p>
          </p:txBody>
        </p:sp>
        <p:sp>
          <p:nvSpPr>
            <p:cNvPr id="147" name="AutoShape 250"/>
            <p:cNvSpPr>
              <a:spLocks noChangeArrowheads="1"/>
            </p:cNvSpPr>
            <p:nvPr/>
          </p:nvSpPr>
          <p:spPr bwMode="gray">
            <a:xfrm>
              <a:off x="4498406" y="5858957"/>
              <a:ext cx="852581" cy="2462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893551">
                <a:defRPr/>
              </a:pPr>
              <a:r>
                <a:rPr lang="ru-RU" b="1" kern="0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97</a:t>
              </a:r>
              <a:endParaRPr lang="ru-RU" b="1" kern="0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8" name="Freeform 171"/>
            <p:cNvSpPr>
              <a:spLocks/>
            </p:cNvSpPr>
            <p:nvPr/>
          </p:nvSpPr>
          <p:spPr>
            <a:xfrm>
              <a:off x="3883256" y="6109163"/>
              <a:ext cx="1236398" cy="294029"/>
            </a:xfrm>
            <a:custGeom>
              <a:avLst/>
              <a:gdLst>
                <a:gd name="connsiteX0" fmla="*/ 1247775 w 1247775"/>
                <a:gd name="connsiteY0" fmla="*/ 0 h 419100"/>
                <a:gd name="connsiteX1" fmla="*/ 1247775 w 1247775"/>
                <a:gd name="connsiteY1" fmla="*/ 419100 h 419100"/>
                <a:gd name="connsiteX2" fmla="*/ 0 w 1247775"/>
                <a:gd name="connsiteY2" fmla="*/ 419100 h 419100"/>
                <a:gd name="connsiteX3" fmla="*/ 1247775 w 124777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775" h="419100">
                  <a:moveTo>
                    <a:pt x="1247775" y="0"/>
                  </a:moveTo>
                  <a:lnTo>
                    <a:pt x="1247775" y="419100"/>
                  </a:lnTo>
                  <a:lnTo>
                    <a:pt x="0" y="41910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91915" tIns="45965" rIns="91915" bIns="45965" rtlCol="0" anchor="ctr"/>
            <a:lstStyle/>
            <a:p>
              <a:pPr algn="ctr" defTabSz="893551">
                <a:defRPr/>
              </a:pPr>
              <a:endParaRPr lang="ru-RU" b="1" kern="0" dirty="0" err="1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141993" y="2314639"/>
            <a:ext cx="4462455" cy="0"/>
          </a:xfrm>
          <a:prstGeom prst="line">
            <a:avLst/>
          </a:prstGeom>
          <a:ln w="19050">
            <a:solidFill>
              <a:schemeClr val="accent6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4185550" y="3074149"/>
            <a:ext cx="4496934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4194720" y="3838117"/>
            <a:ext cx="4574033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4211960" y="4515555"/>
            <a:ext cx="4470524" cy="3339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4176472" y="2314639"/>
            <a:ext cx="4427976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endCxn id="73" idx="0"/>
          </p:cNvCxnSpPr>
          <p:nvPr/>
        </p:nvCxnSpPr>
        <p:spPr>
          <a:xfrm>
            <a:off x="4246439" y="5319025"/>
            <a:ext cx="4427976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4211960" y="6031134"/>
            <a:ext cx="442294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Диаграмма 67"/>
          <p:cNvGraphicFramePr/>
          <p:nvPr>
            <p:extLst>
              <p:ext uri="{D42A27DB-BD31-4B8C-83A1-F6EECF244321}">
                <p14:modId xmlns:p14="http://schemas.microsoft.com/office/powerpoint/2010/main" xmlns="" val="2001295452"/>
              </p:ext>
            </p:extLst>
          </p:nvPr>
        </p:nvGraphicFramePr>
        <p:xfrm>
          <a:off x="398107" y="3215946"/>
          <a:ext cx="3597829" cy="12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xmlns="" val="107719003"/>
              </p:ext>
            </p:extLst>
          </p:nvPr>
        </p:nvGraphicFramePr>
        <p:xfrm>
          <a:off x="453070" y="1399936"/>
          <a:ext cx="3597829" cy="12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5258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6" y="15441"/>
            <a:ext cx="8793162" cy="553998"/>
          </a:xfrm>
        </p:spPr>
        <p:txBody>
          <a:bodyPr/>
          <a:lstStyle/>
          <a:p>
            <a:pPr algn="ctr"/>
            <a:r>
              <a:rPr lang="ru-RU" sz="1800" b="1" dirty="0"/>
              <a:t>Меморандум между Министерством образования и науки </a:t>
            </a:r>
            <a:r>
              <a:rPr lang="ru-RU" sz="1800" b="1" dirty="0" smtClean="0"/>
              <a:t>РК </a:t>
            </a:r>
            <a:r>
              <a:rPr lang="ru-RU" sz="1800" b="1" dirty="0"/>
              <a:t>и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err="1" smtClean="0"/>
              <a:t>Акиматом</a:t>
            </a:r>
            <a:r>
              <a:rPr lang="ru-RU" sz="1800" b="1" dirty="0" smtClean="0"/>
              <a:t> области о </a:t>
            </a:r>
            <a:r>
              <a:rPr lang="ru-RU" sz="1800" b="1" dirty="0"/>
              <a:t>реализации проекта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Целевые </a:t>
            </a:r>
            <a:r>
              <a:rPr lang="ru-RU" sz="1600" b="1" dirty="0"/>
              <a:t>результаты</a:t>
            </a:r>
            <a:endParaRPr lang="ru-RU" sz="1600" dirty="0"/>
          </a:p>
          <a:p>
            <a:r>
              <a:rPr lang="ru-RU" sz="1600" dirty="0" smtClean="0"/>
              <a:t>1. Подготовка </a:t>
            </a:r>
            <a:r>
              <a:rPr lang="ru-RU" sz="1600" dirty="0"/>
              <a:t>и переподготовка кадров по направлениям, в том числе: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рамках проекта «Бесплатное </a:t>
            </a:r>
            <a:r>
              <a:rPr lang="ru-RU" sz="1600" dirty="0" err="1"/>
              <a:t>ТиПО</a:t>
            </a:r>
            <a:r>
              <a:rPr lang="ru-RU" sz="1600" dirty="0"/>
              <a:t> для всех», в том числе по Программе продуктивной занятости и массового </a:t>
            </a:r>
            <a:r>
              <a:rPr lang="ru-RU" sz="1600" dirty="0" smtClean="0"/>
              <a:t>предпринимательства</a:t>
            </a:r>
          </a:p>
          <a:p>
            <a:r>
              <a:rPr lang="ru-RU" sz="1600" dirty="0" smtClean="0"/>
              <a:t>2. Переподготовка/переобучение</a:t>
            </a:r>
            <a:endParaRPr lang="ru-RU" sz="1600" dirty="0"/>
          </a:p>
          <a:p>
            <a:r>
              <a:rPr lang="kk-KZ" sz="1600" b="1" dirty="0"/>
              <a:t>Ключевые показатели </a:t>
            </a:r>
            <a:r>
              <a:rPr lang="kk-KZ" sz="1600" b="1" dirty="0" smtClean="0"/>
              <a:t>эффективности</a:t>
            </a:r>
          </a:p>
          <a:p>
            <a:r>
              <a:rPr lang="kk-KZ" sz="1600" b="1" dirty="0" smtClean="0"/>
              <a:t>ТиПО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Доля лиц, имеющих </a:t>
            </a:r>
            <a:r>
              <a:rPr lang="ru-RU" sz="1600" dirty="0" err="1" smtClean="0"/>
              <a:t>ТиПО</a:t>
            </a:r>
            <a:r>
              <a:rPr lang="ru-RU" sz="1600" dirty="0" smtClean="0"/>
              <a:t>, </a:t>
            </a:r>
            <a:r>
              <a:rPr lang="ru-RU" sz="1600" dirty="0"/>
              <a:t>среди экономически активного населения (из числа рабочей силы</a:t>
            </a:r>
            <a:r>
              <a:rPr lang="ru-RU" sz="1600" dirty="0" smtClean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</a:rPr>
              <a:t>Процент роста удовлетворенности работодателей уровнем профессиональной подготовки специалистов с </a:t>
            </a:r>
            <a:r>
              <a:rPr lang="ru-RU" sz="1600" dirty="0" err="1" smtClean="0">
                <a:solidFill>
                  <a:srgbClr val="000000"/>
                </a:solidFill>
              </a:rPr>
              <a:t>ТиПО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Доля выпускников </a:t>
            </a:r>
            <a:r>
              <a:rPr lang="ru-RU" sz="1600" dirty="0" err="1"/>
              <a:t>ТиПО</a:t>
            </a:r>
            <a:r>
              <a:rPr lang="ru-RU" sz="1600" dirty="0"/>
              <a:t>, трудоустроенных и занятых в первый год после окончания, 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Показатель индекса роста степени удовлетворенности обучающихся в организациях </a:t>
            </a:r>
            <a:r>
              <a:rPr lang="ru-RU" sz="1600" dirty="0" err="1"/>
              <a:t>ТиПО</a:t>
            </a:r>
            <a:r>
              <a:rPr lang="ru-RU" sz="1600" dirty="0"/>
              <a:t> качеством преподавания и обучения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Количество организаций </a:t>
            </a:r>
            <a:r>
              <a:rPr lang="ru-RU" sz="1600" dirty="0" err="1"/>
              <a:t>ТиПО</a:t>
            </a:r>
            <a:r>
              <a:rPr lang="ru-RU" sz="1600" dirty="0"/>
              <a:t>, внедривших дуальное обучение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Количество ИПР колледжей прошедших повышение квалификации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Доля мастерских, лабораторий и кабинетов спец дисциплин государственных колледжей, оснащённых современным  учебно-производственным оборудованием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Количество и доля (%) колледжей внедривших кредитную технологию в обучение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Сумма инвестиций работодателей при реализации дуального обучения (</a:t>
            </a:r>
            <a:r>
              <a:rPr lang="ru-RU" sz="1600" dirty="0" err="1"/>
              <a:t>тыс.тенге</a:t>
            </a:r>
            <a:r>
              <a:rPr lang="ru-RU" sz="1600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473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793162" cy="923330"/>
          </a:xfrm>
        </p:spPr>
        <p:txBody>
          <a:bodyPr/>
          <a:lstStyle/>
          <a:p>
            <a:r>
              <a:rPr lang="kk-KZ" b="1" dirty="0"/>
              <a:t>Ключевые показатели эффективности</a:t>
            </a:r>
            <a:br>
              <a:rPr lang="kk-KZ" b="1" dirty="0"/>
            </a:br>
            <a:r>
              <a:rPr lang="kk-KZ" b="1" dirty="0" smtClean="0"/>
              <a:t>ВУЗы</a:t>
            </a:r>
            <a:r>
              <a:rPr lang="kk-KZ" b="1" dirty="0"/>
              <a:t/>
            </a:r>
            <a:br>
              <a:rPr lang="kk-KZ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6831" y="908720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Доля лиц, имеющих высшее образование, среди экономически активного населения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Процент роста удовлетворенности работодателей уровнем профессиональной подготовки специалистов с ВО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Доля выпускников ВУЗов, трудоустроенных и занятых в первый год после окончания, %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Количество ППС вузов прошедших повышение квалификации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Индекс роста  удовлетворенности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педагогических работников ВУЗов  курсами повышения квалификации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Доля педагогов прошедших квалификационный тест соответствующий требованиям международных стандартов ОСЭР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985" y="4093400"/>
            <a:ext cx="8352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Протокол о внесении изменений и дополнений к Меморандуму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Переподготовка/переобучение </a:t>
            </a:r>
            <a:r>
              <a:rPr lang="ru-RU" dirty="0"/>
              <a:t>по востребованным на рынке </a:t>
            </a:r>
            <a:r>
              <a:rPr lang="ru-RU" dirty="0" smtClean="0"/>
              <a:t>специальностям, </a:t>
            </a:r>
            <a:r>
              <a:rPr lang="ru-RU" dirty="0"/>
              <a:t>в том числе из числа высвобождаемых работников с </a:t>
            </a:r>
            <a:r>
              <a:rPr lang="ru-RU" b="1" dirty="0"/>
              <a:t>указанием  мест последующего </a:t>
            </a:r>
            <a:r>
              <a:rPr lang="ru-RU" b="1" dirty="0" smtClean="0"/>
              <a:t>трудоустройства</a:t>
            </a:r>
          </a:p>
          <a:p>
            <a:pPr marL="342900" indent="-342900" algn="just">
              <a:buFontTx/>
              <a:buAutoNum type="arabicPeriod"/>
            </a:pPr>
            <a:r>
              <a:rPr lang="ru-RU" b="1" dirty="0"/>
              <a:t>Карта потребности региона в разрезе профессий </a:t>
            </a:r>
            <a:r>
              <a:rPr lang="ru-RU" dirty="0"/>
              <a:t>на 2017-2019 </a:t>
            </a:r>
            <a:r>
              <a:rPr lang="ru-RU" dirty="0" smtClean="0"/>
              <a:t>годы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/>
              <a:t>План </a:t>
            </a:r>
            <a:r>
              <a:rPr lang="ru-RU" dirty="0"/>
              <a:t>трудоустройства выпускников </a:t>
            </a:r>
            <a:r>
              <a:rPr lang="ru-RU" dirty="0" err="1"/>
              <a:t>ТиПО</a:t>
            </a:r>
            <a:r>
              <a:rPr lang="ru-RU" dirty="0"/>
              <a:t> (Показатель трудоустроенных и занятых выпускников, в первый год после окончания обучения </a:t>
            </a:r>
            <a:r>
              <a:rPr lang="ru-RU" dirty="0" smtClean="0"/>
              <a:t>(%)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/>
              <a:t>План </a:t>
            </a:r>
            <a:r>
              <a:rPr lang="ru-RU" dirty="0"/>
              <a:t>трудоустройства выпускников ВУЗов (Показатель трудоустроенных и занятых выпускников, в первый год после окончания обучения </a:t>
            </a:r>
            <a:r>
              <a:rPr lang="ru-RU" dirty="0" smtClean="0"/>
              <a:t>(%)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98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58836"/>
            <a:ext cx="8712968" cy="371206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Достижение ключевых показателей эффективности за 2017 год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233" y="769903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b="1" kern="0" dirty="0">
                <a:solidFill>
                  <a:srgbClr val="0070C0"/>
                </a:solidFill>
                <a:latin typeface="Calibri"/>
              </a:rPr>
              <a:t>Доля лиц с ВО, среди экономически активного населения, %</a:t>
            </a: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b="1" kern="0" dirty="0">
                <a:solidFill>
                  <a:srgbClr val="0070C0"/>
                </a:solidFill>
                <a:latin typeface="Calibri"/>
              </a:rPr>
              <a:t>Доля лиц с </a:t>
            </a:r>
            <a:r>
              <a:rPr lang="ru-RU" b="1" kern="0" dirty="0" err="1">
                <a:solidFill>
                  <a:srgbClr val="0070C0"/>
                </a:solidFill>
                <a:latin typeface="Calibri"/>
              </a:rPr>
              <a:t>ТиПО</a:t>
            </a:r>
            <a:r>
              <a:rPr lang="ru-RU" b="1" kern="0" dirty="0">
                <a:solidFill>
                  <a:srgbClr val="0070C0"/>
                </a:solidFill>
                <a:latin typeface="Calibri"/>
              </a:rPr>
              <a:t>, среди экономически активного населения, %</a:t>
            </a: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b="1" kern="0" dirty="0">
                <a:solidFill>
                  <a:srgbClr val="0070C0"/>
                </a:solidFill>
                <a:latin typeface="Calibri"/>
              </a:rPr>
              <a:t>Индекс удовлетворенности работодателей подготовкой специалистов, </a:t>
            </a:r>
            <a:r>
              <a:rPr lang="ru-RU" b="1" kern="0" dirty="0" smtClean="0">
                <a:solidFill>
                  <a:srgbClr val="0070C0"/>
                </a:solidFill>
                <a:latin typeface="Calibri"/>
              </a:rPr>
              <a:t>%</a:t>
            </a:r>
          </a:p>
          <a:p>
            <a:pPr marL="285750" indent="-285750" defTabSz="893551">
              <a:buFont typeface="Wingdings" panose="05000000000000000000" pitchFamily="2" charset="2"/>
              <a:buChar char="Ø"/>
              <a:defRPr/>
            </a:pPr>
            <a:r>
              <a:rPr lang="ru-RU" b="1" kern="0" dirty="0">
                <a:solidFill>
                  <a:srgbClr val="0070C0"/>
                </a:solidFill>
                <a:latin typeface="Calibri"/>
              </a:rPr>
              <a:t>Доля колледжей с дуальным обучением, </a:t>
            </a:r>
            <a:r>
              <a:rPr lang="ru-RU" b="1" kern="0" dirty="0" smtClean="0">
                <a:solidFill>
                  <a:srgbClr val="0070C0"/>
                </a:solidFill>
                <a:latin typeface="Calibri"/>
              </a:rPr>
              <a:t>%</a:t>
            </a:r>
            <a:endParaRPr lang="ru-RU" b="1" kern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2" name="AutoShape 250"/>
          <p:cNvSpPr>
            <a:spLocks noChangeArrowheads="1"/>
          </p:cNvSpPr>
          <p:nvPr/>
        </p:nvSpPr>
        <p:spPr bwMode="gray">
          <a:xfrm>
            <a:off x="6114374" y="851520"/>
            <a:ext cx="53747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0065BD"/>
                </a:solidFill>
                <a:latin typeface="Georgia" panose="02040502050405020303" pitchFamily="18" charset="0"/>
              </a:rPr>
              <a:t>37,8</a:t>
            </a:r>
            <a:endParaRPr lang="ru-RU" sz="1100" b="1" kern="0" dirty="0">
              <a:solidFill>
                <a:srgbClr val="0065BD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AutoShape 250"/>
          <p:cNvSpPr>
            <a:spLocks noChangeArrowheads="1"/>
          </p:cNvSpPr>
          <p:nvPr/>
        </p:nvSpPr>
        <p:spPr bwMode="gray">
          <a:xfrm>
            <a:off x="6084168" y="528241"/>
            <a:ext cx="53747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0065BD"/>
                </a:solidFill>
                <a:latin typeface="Georgia" panose="02040502050405020303" pitchFamily="18" charset="0"/>
              </a:rPr>
              <a:t>план</a:t>
            </a:r>
            <a:endParaRPr lang="ru-RU" sz="1100" b="1" kern="0" dirty="0">
              <a:solidFill>
                <a:srgbClr val="0065BD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AutoShape 250"/>
          <p:cNvSpPr>
            <a:spLocks noChangeArrowheads="1"/>
          </p:cNvSpPr>
          <p:nvPr/>
        </p:nvSpPr>
        <p:spPr bwMode="gray">
          <a:xfrm>
            <a:off x="7500468" y="575130"/>
            <a:ext cx="53747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0065BD"/>
                </a:solidFill>
                <a:latin typeface="Georgia" panose="02040502050405020303" pitchFamily="18" charset="0"/>
              </a:rPr>
              <a:t>факт</a:t>
            </a:r>
            <a:endParaRPr lang="ru-RU" sz="1100" b="1" kern="0" dirty="0">
              <a:solidFill>
                <a:srgbClr val="0065BD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AutoShape 250"/>
          <p:cNvSpPr>
            <a:spLocks noChangeArrowheads="1"/>
          </p:cNvSpPr>
          <p:nvPr/>
        </p:nvSpPr>
        <p:spPr bwMode="gray">
          <a:xfrm>
            <a:off x="7294213" y="853832"/>
            <a:ext cx="1440160" cy="43088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93551">
              <a:defRPr/>
            </a:pPr>
            <a:r>
              <a:rPr lang="ru-RU" sz="1400" b="1" kern="0" dirty="0" smtClean="0">
                <a:solidFill>
                  <a:srgbClr val="00B050"/>
                </a:solidFill>
                <a:latin typeface="Georgia" panose="02040502050405020303" pitchFamily="18" charset="0"/>
              </a:rPr>
              <a:t>1,2 кв.- 35,7%</a:t>
            </a:r>
          </a:p>
          <a:p>
            <a:pPr defTabSz="893551">
              <a:defRPr/>
            </a:pPr>
            <a:r>
              <a:rPr lang="ru-RU" sz="1400" b="1" kern="0" dirty="0" smtClean="0">
                <a:solidFill>
                  <a:srgbClr val="00B050"/>
                </a:solidFill>
                <a:latin typeface="Georgia" panose="02040502050405020303" pitchFamily="18" charset="0"/>
              </a:rPr>
              <a:t>3 кв.- 37,8%</a:t>
            </a:r>
            <a:endParaRPr lang="ru-RU" sz="1100" b="1" kern="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AutoShape 250"/>
          <p:cNvSpPr>
            <a:spLocks noChangeArrowheads="1"/>
          </p:cNvSpPr>
          <p:nvPr/>
        </p:nvSpPr>
        <p:spPr bwMode="gray">
          <a:xfrm>
            <a:off x="6148766" y="1394568"/>
            <a:ext cx="53747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0065BD"/>
                </a:solidFill>
                <a:latin typeface="Georgia" panose="02040502050405020303" pitchFamily="18" charset="0"/>
              </a:rPr>
              <a:t>41</a:t>
            </a:r>
            <a:endParaRPr lang="ru-RU" sz="1100" b="1" kern="0" dirty="0">
              <a:solidFill>
                <a:srgbClr val="0065BD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AutoShape 250"/>
          <p:cNvSpPr>
            <a:spLocks noChangeArrowheads="1"/>
          </p:cNvSpPr>
          <p:nvPr/>
        </p:nvSpPr>
        <p:spPr bwMode="gray">
          <a:xfrm>
            <a:off x="7317867" y="1361644"/>
            <a:ext cx="1440160" cy="64633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93551">
              <a:defRPr/>
            </a:pPr>
            <a:r>
              <a:rPr lang="ru-RU" sz="1400" b="1" kern="0" dirty="0" smtClean="0">
                <a:solidFill>
                  <a:srgbClr val="00B050"/>
                </a:solidFill>
                <a:latin typeface="Georgia" panose="02040502050405020303" pitchFamily="18" charset="0"/>
              </a:rPr>
              <a:t>1 кв.- 41,8%</a:t>
            </a:r>
          </a:p>
          <a:p>
            <a:pPr defTabSz="893551">
              <a:defRPr/>
            </a:pPr>
            <a:r>
              <a:rPr lang="ru-RU" sz="1400" b="1" kern="0" dirty="0" smtClean="0">
                <a:solidFill>
                  <a:srgbClr val="00B050"/>
                </a:solidFill>
                <a:latin typeface="Georgia" panose="02040502050405020303" pitchFamily="18" charset="0"/>
              </a:rPr>
              <a:t>2 кв.-40,9%</a:t>
            </a:r>
            <a:endParaRPr lang="ru-RU" sz="1400" b="1" kern="0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defTabSz="893551">
              <a:defRPr/>
            </a:pPr>
            <a:r>
              <a:rPr lang="ru-RU" sz="1400" b="1" kern="0" dirty="0" smtClean="0">
                <a:solidFill>
                  <a:srgbClr val="00B050"/>
                </a:solidFill>
                <a:latin typeface="Georgia" panose="02040502050405020303" pitchFamily="18" charset="0"/>
              </a:rPr>
              <a:t>3 кв.- 41%</a:t>
            </a:r>
            <a:endParaRPr lang="ru-RU" sz="1100" b="1" kern="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AutoShape 250"/>
          <p:cNvSpPr>
            <a:spLocks noChangeArrowheads="1"/>
          </p:cNvSpPr>
          <p:nvPr/>
        </p:nvSpPr>
        <p:spPr bwMode="gray">
          <a:xfrm>
            <a:off x="6220326" y="2125965"/>
            <a:ext cx="53747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0065BD"/>
                </a:solidFill>
                <a:latin typeface="Georgia" panose="02040502050405020303" pitchFamily="18" charset="0"/>
              </a:rPr>
              <a:t>49,3</a:t>
            </a:r>
            <a:endParaRPr lang="ru-RU" sz="1100" b="1" kern="0" dirty="0">
              <a:solidFill>
                <a:srgbClr val="0065BD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AutoShape 250"/>
          <p:cNvSpPr>
            <a:spLocks noChangeArrowheads="1"/>
          </p:cNvSpPr>
          <p:nvPr/>
        </p:nvSpPr>
        <p:spPr bwMode="gray">
          <a:xfrm>
            <a:off x="7294213" y="2127544"/>
            <a:ext cx="1257560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93551">
              <a:defRPr/>
            </a:pPr>
            <a:r>
              <a:rPr lang="ru-RU" sz="1400" b="1" kern="0" dirty="0" smtClean="0">
                <a:solidFill>
                  <a:srgbClr val="00B050"/>
                </a:solidFill>
                <a:latin typeface="Georgia" panose="02040502050405020303" pitchFamily="18" charset="0"/>
              </a:rPr>
              <a:t>4 кв.-49,3</a:t>
            </a:r>
            <a:endParaRPr lang="ru-RU" sz="1100" b="1" kern="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AutoShape 250"/>
          <p:cNvSpPr>
            <a:spLocks noChangeArrowheads="1"/>
          </p:cNvSpPr>
          <p:nvPr/>
        </p:nvSpPr>
        <p:spPr bwMode="gray">
          <a:xfrm>
            <a:off x="6246861" y="2439037"/>
            <a:ext cx="53747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0065BD"/>
                </a:solidFill>
                <a:latin typeface="Georgia" panose="02040502050405020303" pitchFamily="18" charset="0"/>
              </a:rPr>
              <a:t>70</a:t>
            </a:r>
            <a:endParaRPr lang="ru-RU" sz="1100" b="1" kern="0" dirty="0">
              <a:solidFill>
                <a:srgbClr val="0065BD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AutoShape 250"/>
          <p:cNvSpPr>
            <a:spLocks noChangeArrowheads="1"/>
          </p:cNvSpPr>
          <p:nvPr/>
        </p:nvSpPr>
        <p:spPr bwMode="gray">
          <a:xfrm>
            <a:off x="7388455" y="2434273"/>
            <a:ext cx="53747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00B050"/>
                </a:solidFill>
                <a:latin typeface="Georgia" panose="02040502050405020303" pitchFamily="18" charset="0"/>
              </a:rPr>
              <a:t>70,1</a:t>
            </a:r>
            <a:endParaRPr lang="ru-RU" sz="1100" b="1" kern="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826213"/>
              </p:ext>
            </p:extLst>
          </p:nvPr>
        </p:nvGraphicFramePr>
        <p:xfrm>
          <a:off x="175103" y="2818644"/>
          <a:ext cx="8386350" cy="454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052"/>
                <a:gridCol w="985807"/>
                <a:gridCol w="862799"/>
                <a:gridCol w="1109688"/>
                <a:gridCol w="1109688"/>
                <a:gridCol w="1232702"/>
                <a:gridCol w="985807"/>
                <a:gridCol w="985807"/>
              </a:tblGrid>
              <a:tr h="174453"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</a:t>
                      </a:r>
                      <a:r>
                        <a:rPr lang="ru-RU" sz="1000" b="1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ТиПО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высшим образованием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Выпуск всего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Выпуск по госзаказу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Прием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Прием по госзаказу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Выпуск всего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Выпуск по госзаказу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Прием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Прием по госзаказу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ctr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Базовая индустрия: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7277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8565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5893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3584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Здравоохранение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15197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15590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3362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2729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Сельское хозяйство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7481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13272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10187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Туризм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Торговля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Транспорт и логистика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11359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Информационно-коммуникационные технологии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6777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Строительство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6656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9262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14749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5647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9567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12344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60796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топливно-энергетического комплекса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5591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3633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1852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  <a:tr h="147950"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 отрасли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86962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48457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97424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65920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27132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24273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9261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75" marR="275" marT="275" marB="0" anchor="b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14663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50"/>
          <p:cNvSpPr>
            <a:spLocks noChangeArrowheads="1"/>
          </p:cNvSpPr>
          <p:nvPr/>
        </p:nvSpPr>
        <p:spPr bwMode="gray">
          <a:xfrm>
            <a:off x="6114374" y="2656691"/>
            <a:ext cx="91063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0065BD"/>
                </a:solidFill>
                <a:latin typeface="Georgia" panose="02040502050405020303" pitchFamily="18" charset="0"/>
              </a:rPr>
              <a:t>167 тыс.</a:t>
            </a:r>
            <a:endParaRPr lang="ru-RU" sz="1100" b="1" kern="0" dirty="0">
              <a:solidFill>
                <a:srgbClr val="0065BD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AutoShape 250"/>
          <p:cNvSpPr>
            <a:spLocks noChangeArrowheads="1"/>
          </p:cNvSpPr>
          <p:nvPr/>
        </p:nvSpPr>
        <p:spPr bwMode="gray">
          <a:xfrm>
            <a:off x="7379081" y="2693506"/>
            <a:ext cx="910639" cy="2154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893551"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114 тыс.</a:t>
            </a:r>
            <a:endParaRPr lang="ru-RU" sz="1100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19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3"/>
          <p:cNvSpPr txBox="1">
            <a:spLocks noChangeArrowheads="1"/>
          </p:cNvSpPr>
          <p:nvPr/>
        </p:nvSpPr>
        <p:spPr bwMode="auto">
          <a:xfrm>
            <a:off x="2915817" y="3500814"/>
            <a:ext cx="6106802" cy="93629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EFF5FF"/>
          </a:solidFill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3"/>
          <p:cNvSpPr txBox="1">
            <a:spLocks noChangeArrowheads="1"/>
          </p:cNvSpPr>
          <p:nvPr/>
        </p:nvSpPr>
        <p:spPr bwMode="auto">
          <a:xfrm>
            <a:off x="2915816" y="1196753"/>
            <a:ext cx="6106802" cy="108012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EFF5FF"/>
          </a:solidFill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3" name="Object 4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p:oleObj spid="_x0000_s52242" name="think-cell Slide" r:id="rId6" imgW="360" imgH="360" progId="">
              <p:embed/>
            </p:oleObj>
          </a:graphicData>
        </a:graphic>
      </p:graphicFrame>
      <p:sp>
        <p:nvSpPr>
          <p:cNvPr id="69" name="Title 2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66255" y="255588"/>
            <a:ext cx="805016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93663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95350"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 предстоящие три месяца 2017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года </a:t>
            </a:r>
            <a:endParaRPr lang="ru-RU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будут следующие результаты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 каждой из 5 инициатив</a:t>
            </a:r>
          </a:p>
        </p:txBody>
      </p:sp>
      <p:pic>
        <p:nvPicPr>
          <p:cNvPr id="74" name="Picture 2" descr="Картинки по запросу ГЕРБ КАЗАХСТА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923" y="45116"/>
            <a:ext cx="720080" cy="7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155134" y="1196753"/>
            <a:ext cx="2688674" cy="108012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>
              <a:spcBef>
                <a:spcPct val="0"/>
              </a:spcBef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  <a:latin typeface="+mn-lt"/>
              </a:rPr>
              <a:t>Формирование содержания профессионального образования с учетом потребности в кадрах новой экономики</a:t>
            </a:r>
          </a:p>
        </p:txBody>
      </p:sp>
      <p:sp>
        <p:nvSpPr>
          <p:cNvPr id="2" name="Овал 1"/>
          <p:cNvSpPr/>
          <p:nvPr/>
        </p:nvSpPr>
        <p:spPr>
          <a:xfrm>
            <a:off x="39031" y="1628800"/>
            <a:ext cx="288032" cy="288032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2943829" y="1196753"/>
            <a:ext cx="1268131" cy="1080120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Разработка реестра образовательных программ </a:t>
            </a:r>
            <a:r>
              <a:rPr lang="ru-RU" altLang="ru-RU" sz="1200" dirty="0" smtClean="0">
                <a:latin typeface="Arial Narrow" panose="020B0606020202030204" pitchFamily="34" charset="0"/>
              </a:rPr>
              <a:t>вузов</a:t>
            </a:r>
            <a:endParaRPr lang="ru-RU" altLang="ru-RU" sz="1200" dirty="0">
              <a:latin typeface="Arial Narrow" panose="020B0606020202030204" pitchFamily="34" charset="0"/>
            </a:endParaRPr>
          </a:p>
        </p:txBody>
      </p:sp>
      <p:sp>
        <p:nvSpPr>
          <p:cNvPr id="59" name="TextBox 3"/>
          <p:cNvSpPr txBox="1">
            <a:spLocks noChangeArrowheads="1"/>
          </p:cNvSpPr>
          <p:nvPr/>
        </p:nvSpPr>
        <p:spPr bwMode="auto">
          <a:xfrm>
            <a:off x="4380247" y="1217167"/>
            <a:ext cx="1675817" cy="1080120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Правила ведения Реестра образовательных программ вузов</a:t>
            </a:r>
          </a:p>
        </p:txBody>
      </p: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155134" y="2420889"/>
            <a:ext cx="2688674" cy="93610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>
              <a:spcBef>
                <a:spcPct val="0"/>
              </a:spcBef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  <a:latin typeface="+mn-lt"/>
              </a:rPr>
              <a:t>Модернизация содержания и технологий обучения </a:t>
            </a:r>
          </a:p>
        </p:txBody>
      </p:sp>
      <p:sp>
        <p:nvSpPr>
          <p:cNvPr id="71" name="Овал 70"/>
          <p:cNvSpPr/>
          <p:nvPr/>
        </p:nvSpPr>
        <p:spPr>
          <a:xfrm>
            <a:off x="35496" y="2780928"/>
            <a:ext cx="288032" cy="288032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0" name="TextBox 3"/>
          <p:cNvSpPr txBox="1">
            <a:spLocks noChangeArrowheads="1"/>
          </p:cNvSpPr>
          <p:nvPr/>
        </p:nvSpPr>
        <p:spPr bwMode="auto">
          <a:xfrm>
            <a:off x="155135" y="3501008"/>
            <a:ext cx="2688673" cy="93610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>
              <a:spcBef>
                <a:spcPct val="0"/>
              </a:spcBef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  <a:latin typeface="+mn-lt"/>
              </a:rPr>
              <a:t>Трансформация инфраструктуры и концепции системы подготовки кадров </a:t>
            </a:r>
          </a:p>
          <a:p>
            <a:pPr marL="179388">
              <a:spcBef>
                <a:spcPct val="0"/>
              </a:spcBef>
              <a:buNone/>
              <a:defRPr/>
            </a:pPr>
            <a:endParaRPr lang="ru-RU" alt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35497" y="3861048"/>
            <a:ext cx="288032" cy="288032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91335" y="1292692"/>
            <a:ext cx="0" cy="88243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3"/>
          <p:cNvSpPr txBox="1">
            <a:spLocks noChangeArrowheads="1"/>
          </p:cNvSpPr>
          <p:nvPr/>
        </p:nvSpPr>
        <p:spPr bwMode="auto">
          <a:xfrm>
            <a:off x="155134" y="4599468"/>
            <a:ext cx="2688674" cy="77374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>
              <a:spcBef>
                <a:spcPct val="0"/>
              </a:spcBef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  <a:latin typeface="+mn-lt"/>
              </a:rPr>
              <a:t>Развитие передовых центров компетенции в системе ТИПО на базе ведущих колледжей регионов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39031" y="4887500"/>
            <a:ext cx="288032" cy="288032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8" name="TextBox 3"/>
          <p:cNvSpPr txBox="1">
            <a:spLocks noChangeArrowheads="1"/>
          </p:cNvSpPr>
          <p:nvPr/>
        </p:nvSpPr>
        <p:spPr bwMode="auto">
          <a:xfrm>
            <a:off x="2915816" y="5589239"/>
            <a:ext cx="6106802" cy="104411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EFF5FF"/>
          </a:solidFill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TextBox 3"/>
          <p:cNvSpPr txBox="1">
            <a:spLocks noChangeArrowheads="1"/>
          </p:cNvSpPr>
          <p:nvPr/>
        </p:nvSpPr>
        <p:spPr bwMode="auto">
          <a:xfrm>
            <a:off x="155134" y="5589240"/>
            <a:ext cx="2688674" cy="108012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>
              <a:spcBef>
                <a:spcPct val="0"/>
              </a:spcBef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  <a:latin typeface="+mn-lt"/>
              </a:rPr>
              <a:t>Переподготовка педагогических кадров новой формации для экономики 3.0 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35496" y="5949280"/>
            <a:ext cx="288032" cy="288032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6128022" y="1232607"/>
            <a:ext cx="962323" cy="1049240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Постановление МИО по приему на обучение по госзаказу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058403" y="1301922"/>
            <a:ext cx="0" cy="8639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2943829" y="2330539"/>
            <a:ext cx="3025390" cy="1098461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Разработка  образовательных программ ТиПО с учетом международных стандартов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 err="1" smtClean="0">
                <a:latin typeface="Arial Narrow" panose="020B0606020202030204" pitchFamily="34" charset="0"/>
              </a:rPr>
              <a:t>WorldSkills</a:t>
            </a:r>
            <a:r>
              <a:rPr lang="ru-RU" altLang="ru-RU" sz="1200" dirty="0">
                <a:latin typeface="Arial Narrow" panose="020B0606020202030204" pitchFamily="34" charset="0"/>
              </a:rPr>
              <a:t>,</a:t>
            </a:r>
            <a:r>
              <a:rPr lang="ru-RU" altLang="ru-RU" sz="12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200" dirty="0">
                <a:latin typeface="Arial Narrow" panose="020B0606020202030204" pitchFamily="34" charset="0"/>
              </a:rPr>
              <a:t>в том числе по специальностям: информационные технологии -3; сельское хозяйство -2; транспорт и логистика -1; металлургия – 2</a:t>
            </a: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6056064" y="2492896"/>
            <a:ext cx="1399698" cy="864095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Разработка 70 </a:t>
            </a:r>
            <a:endParaRPr lang="ru-RU" altLang="ru-RU" sz="1200" dirty="0" smtClean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Arial Narrow" panose="020B0606020202030204" pitchFamily="34" charset="0"/>
              </a:rPr>
              <a:t>профессиональных </a:t>
            </a:r>
            <a:r>
              <a:rPr lang="ru-RU" altLang="ru-RU" sz="1200" dirty="0">
                <a:latin typeface="Arial Narrow" panose="020B0606020202030204" pitchFamily="34" charset="0"/>
              </a:rPr>
              <a:t>стандартов 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969217" y="2348880"/>
            <a:ext cx="0" cy="108012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2987824" y="3371656"/>
            <a:ext cx="2784847" cy="1209472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Расширение охвата дуальным обучением организаций </a:t>
            </a:r>
            <a:r>
              <a:rPr lang="ru-RU" altLang="ru-RU" sz="1200" dirty="0" smtClean="0">
                <a:latin typeface="Arial Narrow" panose="020B0606020202030204" pitchFamily="34" charset="0"/>
              </a:rPr>
              <a:t>ТиПО, Доля </a:t>
            </a:r>
            <a:r>
              <a:rPr lang="ru-RU" altLang="ru-RU" sz="1200" dirty="0">
                <a:latin typeface="Arial Narrow" panose="020B0606020202030204" pitchFamily="34" charset="0"/>
              </a:rPr>
              <a:t>технических, технологических и сельскохозяйственных колледжей внедривших дуальное обучение </a:t>
            </a:r>
            <a:r>
              <a:rPr lang="ru-RU" altLang="ru-RU" sz="1200" dirty="0" smtClean="0">
                <a:latin typeface="Arial Narrow" panose="020B0606020202030204" pitchFamily="34" charset="0"/>
              </a:rPr>
              <a:t>– 70%</a:t>
            </a:r>
            <a:endParaRPr lang="ru-RU" alt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68144" y="3501008"/>
            <a:ext cx="0" cy="86393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6056064" y="3500814"/>
            <a:ext cx="2836416" cy="864290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Приказ МОН РК «О внесении изменений в приказ МОН РК от 21 января 2016 года № 50 Об утверждении  Правил организации дуального обучения» 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2915414" y="4664316"/>
            <a:ext cx="3693770" cy="708900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План по развитию центров компетенции  на основе ведущих региональных колледжей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444208" y="4671476"/>
            <a:ext cx="0" cy="6310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6595814" y="4599468"/>
            <a:ext cx="2339752" cy="773748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Arial Narrow" panose="020B0606020202030204" pitchFamily="34" charset="0"/>
              </a:rPr>
              <a:t>Взаимодействие с НПП </a:t>
            </a:r>
            <a:r>
              <a:rPr lang="ru-RU" altLang="ru-RU" sz="1200" dirty="0">
                <a:latin typeface="Arial Narrow" panose="020B0606020202030204" pitchFamily="34" charset="0"/>
              </a:rPr>
              <a:t>(РПП</a:t>
            </a:r>
            <a:r>
              <a:rPr lang="ru-RU" altLang="ru-RU" sz="1200" dirty="0" smtClean="0">
                <a:latin typeface="Arial Narrow" panose="020B0606020202030204" pitchFamily="34" charset="0"/>
              </a:rPr>
              <a:t>) и  отраслевыми объединениями работодателей по развитию центров компетенции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2983467" y="5589240"/>
            <a:ext cx="1980000" cy="1080120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100" dirty="0" smtClean="0">
                <a:latin typeface="Arial Narrow" panose="020B0606020202030204" pitchFamily="34" charset="0"/>
              </a:rPr>
              <a:t>10% от общего количества  ИПР организаций </a:t>
            </a:r>
            <a:r>
              <a:rPr lang="ru-RU" altLang="ru-RU" sz="1100" dirty="0">
                <a:latin typeface="Arial Narrow" panose="020B0606020202030204" pitchFamily="34" charset="0"/>
              </a:rPr>
              <a:t>ТиПО пройдут </a:t>
            </a:r>
            <a:r>
              <a:rPr lang="ru-RU" altLang="ru-RU" sz="1100" dirty="0" smtClean="0">
                <a:latin typeface="Arial Narrow" panose="020B0606020202030204" pitchFamily="34" charset="0"/>
              </a:rPr>
              <a:t>второй </a:t>
            </a:r>
            <a:r>
              <a:rPr lang="ru-RU" altLang="ru-RU" sz="1100" dirty="0">
                <a:latin typeface="Arial Narrow" panose="020B0606020202030204" pitchFamily="34" charset="0"/>
              </a:rPr>
              <a:t>этап </a:t>
            </a:r>
            <a:r>
              <a:rPr lang="ru-RU" altLang="ru-RU" sz="1100" dirty="0" smtClean="0">
                <a:latin typeface="Arial Narrow" panose="020B0606020202030204" pitchFamily="34" charset="0"/>
              </a:rPr>
              <a:t>курсового </a:t>
            </a:r>
            <a:r>
              <a:rPr lang="ru-RU" altLang="ru-RU" sz="1100" dirty="0">
                <a:latin typeface="Arial Narrow" panose="020B0606020202030204" pitchFamily="34" charset="0"/>
              </a:rPr>
              <a:t>обучение по программам повышения квалификации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1100" dirty="0">
              <a:latin typeface="Arial Narrow" panose="020B060602020203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868391" y="5589240"/>
            <a:ext cx="0" cy="108012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5027720" y="5553236"/>
            <a:ext cx="2568615" cy="1080120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100" dirty="0" smtClean="0">
                <a:latin typeface="Arial Narrow" panose="020B0606020202030204" pitchFamily="34" charset="0"/>
              </a:rPr>
              <a:t>36,7% от общего числа руководителей колледжей </a:t>
            </a:r>
            <a:r>
              <a:rPr lang="ru-RU" altLang="ru-RU" sz="1100" dirty="0">
                <a:latin typeface="Arial Narrow" panose="020B0606020202030204" pitchFamily="34" charset="0"/>
              </a:rPr>
              <a:t> </a:t>
            </a:r>
            <a:r>
              <a:rPr lang="ru-RU" altLang="ru-RU" sz="1100" dirty="0" smtClean="0">
                <a:latin typeface="Arial Narrow" panose="020B0606020202030204" pitchFamily="34" charset="0"/>
              </a:rPr>
              <a:t>завершат 3 модуль </a:t>
            </a:r>
            <a:r>
              <a:rPr lang="ru-RU" altLang="ru-RU" sz="1100" dirty="0">
                <a:latin typeface="Arial Narrow" panose="020B0606020202030204" pitchFamily="34" charset="0"/>
              </a:rPr>
              <a:t>курсового </a:t>
            </a:r>
            <a:r>
              <a:rPr lang="ru-RU" altLang="ru-RU" sz="1100" dirty="0" smtClean="0">
                <a:latin typeface="Arial Narrow" panose="020B0606020202030204" pitchFamily="34" charset="0"/>
              </a:rPr>
              <a:t>обучения «</a:t>
            </a:r>
            <a:r>
              <a:rPr lang="ru-RU" altLang="ru-RU" sz="1100" dirty="0">
                <a:latin typeface="Arial Narrow" panose="020B0606020202030204" pitchFamily="34" charset="0"/>
              </a:rPr>
              <a:t>Эффективное управление </a:t>
            </a:r>
            <a:r>
              <a:rPr lang="ru-RU" altLang="ru-RU" sz="1100" dirty="0" smtClean="0">
                <a:latin typeface="Arial Narrow" panose="020B0606020202030204" pitchFamily="34" charset="0"/>
              </a:rPr>
              <a:t>организацией ТиПО. </a:t>
            </a:r>
            <a:r>
              <a:rPr lang="ru-RU" altLang="ru-RU" sz="1100" dirty="0">
                <a:latin typeface="Arial Narrow" panose="020B0606020202030204" pitchFamily="34" charset="0"/>
              </a:rPr>
              <a:t>Система менеджмента качества в образовании на основе международного стандарта ISO 9001» 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7596335" y="5589240"/>
            <a:ext cx="0" cy="108012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380312" y="2348880"/>
            <a:ext cx="0" cy="108012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7450006" y="2420889"/>
            <a:ext cx="1549977" cy="936103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Arial Narrow" panose="020B0606020202030204" pitchFamily="34" charset="0"/>
              </a:rPr>
              <a:t>Приказ Министра МОН РК «Об утверждении Правил организации учебного процесса по кредитной технологии обучения»</a:t>
            </a:r>
          </a:p>
        </p:txBody>
      </p:sp>
      <p:sp>
        <p:nvSpPr>
          <p:cNvPr id="68" name="TextBox 3"/>
          <p:cNvSpPr txBox="1">
            <a:spLocks noChangeArrowheads="1"/>
          </p:cNvSpPr>
          <p:nvPr/>
        </p:nvSpPr>
        <p:spPr bwMode="auto">
          <a:xfrm>
            <a:off x="7657074" y="5583111"/>
            <a:ext cx="1399698" cy="864095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Arial Narrow" panose="020B0606020202030204" pitchFamily="34" charset="0"/>
              </a:rPr>
              <a:t>Концепция </a:t>
            </a:r>
            <a:r>
              <a:rPr lang="ru-RU" altLang="ru-RU" sz="1200" dirty="0">
                <a:latin typeface="Arial Narrow" panose="020B0606020202030204" pitchFamily="34" charset="0"/>
              </a:rPr>
              <a:t>уровневой модели повышения квалификации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165677" y="1292692"/>
            <a:ext cx="0" cy="8639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7165678" y="1227633"/>
            <a:ext cx="1834306" cy="1049240"/>
          </a:xfrm>
          <a:prstGeom prst="snip2DiagRect">
            <a:avLst>
              <a:gd name="adj1" fmla="val 0"/>
              <a:gd name="adj2" fmla="val 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sz="1000" dirty="0" smtClean="0"/>
              <a:t>Мониторинг приема в вузы и колледжи</a:t>
            </a:r>
            <a:endParaRPr lang="ru-RU" altLang="ru-RU" sz="1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6800963"/>
              </p:ext>
            </p:extLst>
          </p:nvPr>
        </p:nvGraphicFramePr>
        <p:xfrm>
          <a:off x="77667" y="908325"/>
          <a:ext cx="8917446" cy="492636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63396"/>
                <a:gridCol w="1003201"/>
                <a:gridCol w="809924"/>
                <a:gridCol w="677275"/>
                <a:gridCol w="677275"/>
                <a:gridCol w="677275"/>
                <a:gridCol w="677275"/>
                <a:gridCol w="677275"/>
                <a:gridCol w="677275"/>
                <a:gridCol w="677275"/>
              </a:tblGrid>
              <a:tr h="369394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effectLst/>
                        </a:rPr>
                        <a:t>Мероприятия по проекту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Стоимость проекта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Предусмотренные средства 2018-2020 годы (млрд. тенге)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</a:rPr>
                        <a:t>Дополнительная потребность 2021-2025 годы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 (млрд. тенге)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</a:rPr>
                        <a:t>(млрд. тенге)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Бюджетные средства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Частные инвестиции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Бюджет-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ные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средства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Частные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инвести-ции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Бюджет-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ные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средства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Частные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инвести-ции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</a:tr>
              <a:tr h="6137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1. Формирование содержания профессионального образования с учетом потребности в кадрах новой экономики</a:t>
                      </a:r>
                      <a:endParaRPr lang="ru-RU" sz="11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0,4</a:t>
                      </a:r>
                      <a:endParaRPr lang="ru-RU" sz="11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1,0</a:t>
                      </a:r>
                      <a:endParaRPr lang="ru-RU" sz="11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1,4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0,1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0,9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0,3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0,3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</a:tr>
              <a:tr h="5262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u="none" strike="noStrike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effectLst/>
                        </a:rPr>
                        <a:t>2.Модернизация содержания, технологий обучения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2,7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2,6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0,9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smtClean="0">
                          <a:effectLst/>
                        </a:rPr>
                        <a:t>0,9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1,8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1,8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</a:tr>
              <a:tr h="6856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100" u="none" strike="noStrike" kern="1200" dirty="0" smtClean="0">
                        <a:effectLst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3. Трансформация инфраструктуры и концепции системы подготовки кадров </a:t>
                      </a:r>
                    </a:p>
                    <a:p>
                      <a:pPr marL="0" algn="l" defTabSz="914400" rtl="0" eaLnBrk="1" fontAlgn="ctr" latinLnBrk="0" hangingPunct="1"/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effectLst/>
                        </a:rPr>
                        <a:t>188,90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235,7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424,6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52,6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52,6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136,2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235,7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372,0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</a:tr>
              <a:tr h="7099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100" u="none" strike="noStrike" kern="1200" dirty="0" smtClean="0">
                        <a:effectLst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4.Переподготовка педагогических кадров новой формации для экономики 3.0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4,5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4,5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1,1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1,1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3,4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3,4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</a:tr>
              <a:tr h="8566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100" u="none" strike="noStrike" kern="1200" dirty="0" smtClean="0">
                        <a:effectLst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5. Развитие передовых центров компетенции в системе ТИПО на базе ведущих колледжей регионов</a:t>
                      </a:r>
                    </a:p>
                    <a:p>
                      <a:pPr marL="0" algn="l" defTabSz="914400" rtl="0" eaLnBrk="1" fontAlgn="ctr" latinLnBrk="0" hangingPunct="1"/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2,4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2,5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2,4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2,4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</a:tr>
              <a:tr h="1854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effectLst/>
                        </a:rPr>
                        <a:t> Итого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196,5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239,1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435,6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54,6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0,9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55,5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141,7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238,1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380,0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448" marR="1448" marT="1448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188640"/>
            <a:ext cx="5860864" cy="401984"/>
          </a:xfrm>
          <a:prstGeom prst="rect">
            <a:avLst/>
          </a:prstGeom>
        </p:spPr>
        <p:txBody>
          <a:bodyPr wrap="none" lIns="93296" tIns="46648" rIns="93296" bIns="46648">
            <a:spAutoFit/>
          </a:bodyPr>
          <a:lstStyle/>
          <a:p>
            <a:r>
              <a:rPr lang="ru-RU" sz="2000" b="1" dirty="0"/>
              <a:t>Финансирование по проекту 2018-2025 годы</a:t>
            </a:r>
          </a:p>
        </p:txBody>
      </p:sp>
      <p:sp>
        <p:nvSpPr>
          <p:cNvPr id="4" name="Rounded Rectangle 12"/>
          <p:cNvSpPr>
            <a:spLocks/>
          </p:cNvSpPr>
          <p:nvPr/>
        </p:nvSpPr>
        <p:spPr>
          <a:xfrm>
            <a:off x="5287812" y="6454428"/>
            <a:ext cx="953594" cy="180020"/>
          </a:xfrm>
          <a:prstGeom prst="roundRect">
            <a:avLst>
              <a:gd name="adj" fmla="val 8681"/>
            </a:avLst>
          </a:prstGeom>
          <a:solidFill>
            <a:srgbClr val="00B05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22" tIns="72222" rIns="72222" bIns="72222" anchor="ctr" anchorCtr="0">
            <a:noAutofit/>
          </a:bodyPr>
          <a:lstStyle/>
          <a:p>
            <a:pPr algn="ctr" defTabSz="892886">
              <a:buClr>
                <a:srgbClr val="002960"/>
              </a:buClr>
              <a:defRPr/>
            </a:pPr>
            <a:r>
              <a:rPr lang="ru-RU" sz="1100" b="1" kern="0" dirty="0">
                <a:solidFill>
                  <a:prstClr val="white"/>
                </a:solidFill>
                <a:latin typeface="Arial"/>
              </a:rPr>
              <a:t>Бюджет</a:t>
            </a:r>
            <a:endParaRPr lang="ru-RU" sz="10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ounded Rectangle 12"/>
          <p:cNvSpPr>
            <a:spLocks/>
          </p:cNvSpPr>
          <p:nvPr/>
        </p:nvSpPr>
        <p:spPr>
          <a:xfrm>
            <a:off x="5287812" y="5941752"/>
            <a:ext cx="953594" cy="487962"/>
          </a:xfrm>
          <a:prstGeom prst="roundRect">
            <a:avLst>
              <a:gd name="adj" fmla="val 8681"/>
            </a:avLst>
          </a:prstGeom>
          <a:solidFill>
            <a:srgbClr val="0070C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22" tIns="72222" rIns="72222" bIns="72222" anchor="ctr" anchorCtr="0">
            <a:noAutofit/>
          </a:bodyPr>
          <a:lstStyle/>
          <a:p>
            <a:pPr algn="ctr" defTabSz="892886">
              <a:buClr>
                <a:srgbClr val="002960"/>
              </a:buClr>
              <a:defRPr/>
            </a:pPr>
            <a:r>
              <a:rPr lang="ru-RU" sz="1200" b="1" kern="0" dirty="0">
                <a:solidFill>
                  <a:prstClr val="white"/>
                </a:solidFill>
                <a:latin typeface="Arial"/>
              </a:rPr>
              <a:t>Частные</a:t>
            </a:r>
            <a:endParaRPr lang="ru-RU" sz="10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ounded Rectangle 12"/>
          <p:cNvSpPr>
            <a:spLocks/>
          </p:cNvSpPr>
          <p:nvPr/>
        </p:nvSpPr>
        <p:spPr>
          <a:xfrm>
            <a:off x="3343577" y="5941752"/>
            <a:ext cx="1681338" cy="692696"/>
          </a:xfrm>
          <a:prstGeom prst="roundRect">
            <a:avLst>
              <a:gd name="adj" fmla="val 8681"/>
            </a:avLst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22" tIns="72222" rIns="72222" bIns="72222" anchor="ctr" anchorCtr="0">
            <a:noAutofit/>
          </a:bodyPr>
          <a:lstStyle/>
          <a:p>
            <a:pPr defTabSz="911884">
              <a:defRPr/>
            </a:pPr>
            <a:r>
              <a:rPr lang="ru-RU" sz="1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Требуемые инвестиции, всего:</a:t>
            </a:r>
          </a:p>
          <a:p>
            <a:pPr defTabSz="911884">
              <a:defRPr/>
            </a:pPr>
            <a:r>
              <a:rPr lang="ru-RU" sz="11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435,6 млрд. тенге</a:t>
            </a:r>
          </a:p>
        </p:txBody>
      </p:sp>
      <p:sp>
        <p:nvSpPr>
          <p:cNvPr id="8" name="Rounded Rectangle 12"/>
          <p:cNvSpPr>
            <a:spLocks/>
          </p:cNvSpPr>
          <p:nvPr/>
        </p:nvSpPr>
        <p:spPr>
          <a:xfrm>
            <a:off x="6241402" y="5941752"/>
            <a:ext cx="2358774" cy="487962"/>
          </a:xfrm>
          <a:prstGeom prst="roundRect">
            <a:avLst>
              <a:gd name="adj" fmla="val 8681"/>
            </a:avLst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22" tIns="72222" rIns="72222" bIns="72222" anchor="ctr" anchorCtr="0">
            <a:noAutofit/>
          </a:bodyPr>
          <a:lstStyle/>
          <a:p>
            <a:pPr defTabSz="911884">
              <a:defRPr/>
            </a:pPr>
            <a:r>
              <a:rPr lang="ru-RU" sz="1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239,1 млрд. тенге / 54,7%</a:t>
            </a:r>
          </a:p>
        </p:txBody>
      </p:sp>
      <p:sp>
        <p:nvSpPr>
          <p:cNvPr id="9" name="Rounded Rectangle 12"/>
          <p:cNvSpPr>
            <a:spLocks/>
          </p:cNvSpPr>
          <p:nvPr/>
        </p:nvSpPr>
        <p:spPr>
          <a:xfrm>
            <a:off x="6241387" y="6454428"/>
            <a:ext cx="2358775" cy="180020"/>
          </a:xfrm>
          <a:prstGeom prst="roundRect">
            <a:avLst>
              <a:gd name="adj" fmla="val 8681"/>
            </a:avLst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22" tIns="72222" rIns="72222" bIns="72222" anchor="ctr" anchorCtr="0">
            <a:noAutofit/>
          </a:bodyPr>
          <a:lstStyle/>
          <a:p>
            <a:pPr defTabSz="911884">
              <a:defRPr/>
            </a:pPr>
            <a:r>
              <a:rPr lang="ru-RU" sz="1200" b="1" kern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196,5 млрд. тенге / 45,3%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5119064" y="5941752"/>
            <a:ext cx="144016" cy="6926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27" tIns="45615" rIns="91227" bIns="45615" spcCol="0" rtlCol="0" anchor="ctr"/>
          <a:lstStyle/>
          <a:p>
            <a:pPr algn="ctr" defTabSz="911884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ounded Rectangle 419"/>
          <p:cNvSpPr>
            <a:spLocks/>
          </p:cNvSpPr>
          <p:nvPr/>
        </p:nvSpPr>
        <p:spPr bwMode="gray">
          <a:xfrm>
            <a:off x="3199562" y="5904693"/>
            <a:ext cx="5400600" cy="764667"/>
          </a:xfrm>
          <a:prstGeom prst="roundRect">
            <a:avLst>
              <a:gd name="adj" fmla="val 5294"/>
            </a:avLst>
          </a:prstGeom>
          <a:noFill/>
          <a:ln w="9525" cap="flat" cmpd="sng" algn="ctr">
            <a:solidFill>
              <a:srgbClr val="0065BD"/>
            </a:solidFill>
            <a:prstDash val="solid"/>
          </a:ln>
          <a:effectLst/>
        </p:spPr>
        <p:txBody>
          <a:bodyPr lIns="91670" tIns="45844" rIns="91670" bIns="45844" rtlCol="0" anchor="t">
            <a:noAutofit/>
          </a:bodyPr>
          <a:lstStyle/>
          <a:p>
            <a:pPr defTabSz="911884">
              <a:defRPr/>
            </a:pPr>
            <a:endParaRPr lang="ru-RU" sz="900" kern="0" dirty="0">
              <a:solidFill>
                <a:srgbClr val="0065BD"/>
              </a:solidFill>
              <a:latin typeface="Arial"/>
            </a:endParaRPr>
          </a:p>
        </p:txBody>
      </p:sp>
      <p:grpSp>
        <p:nvGrpSpPr>
          <p:cNvPr id="12" name="Group 289"/>
          <p:cNvGrpSpPr/>
          <p:nvPr/>
        </p:nvGrpSpPr>
        <p:grpSpPr>
          <a:xfrm>
            <a:off x="2695518" y="6072042"/>
            <a:ext cx="400765" cy="429944"/>
            <a:chOff x="4001435" y="2000792"/>
            <a:chExt cx="485025" cy="516942"/>
          </a:xfrm>
          <a:solidFill>
            <a:srgbClr val="00ADEF"/>
          </a:solidFill>
        </p:grpSpPr>
        <p:sp>
          <p:nvSpPr>
            <p:cNvPr id="13" name="Freeform 287"/>
            <p:cNvSpPr>
              <a:spLocks noEditPoints="1"/>
            </p:cNvSpPr>
            <p:nvPr/>
          </p:nvSpPr>
          <p:spPr bwMode="auto">
            <a:xfrm>
              <a:off x="4253704" y="2114104"/>
              <a:ext cx="232756" cy="233035"/>
            </a:xfrm>
            <a:custGeom>
              <a:avLst/>
              <a:gdLst>
                <a:gd name="T0" fmla="*/ 354 w 707"/>
                <a:gd name="T1" fmla="*/ 0 h 708"/>
                <a:gd name="T2" fmla="*/ 0 w 707"/>
                <a:gd name="T3" fmla="*/ 354 h 708"/>
                <a:gd name="T4" fmla="*/ 1 w 707"/>
                <a:gd name="T5" fmla="*/ 376 h 708"/>
                <a:gd name="T6" fmla="*/ 182 w 707"/>
                <a:gd name="T7" fmla="*/ 663 h 708"/>
                <a:gd name="T8" fmla="*/ 354 w 707"/>
                <a:gd name="T9" fmla="*/ 708 h 708"/>
                <a:gd name="T10" fmla="*/ 707 w 707"/>
                <a:gd name="T11" fmla="*/ 354 h 708"/>
                <a:gd name="T12" fmla="*/ 354 w 707"/>
                <a:gd name="T13" fmla="*/ 0 h 708"/>
                <a:gd name="T14" fmla="*/ 370 w 707"/>
                <a:gd name="T15" fmla="*/ 496 h 708"/>
                <a:gd name="T16" fmla="*/ 370 w 707"/>
                <a:gd name="T17" fmla="*/ 545 h 708"/>
                <a:gd name="T18" fmla="*/ 322 w 707"/>
                <a:gd name="T19" fmla="*/ 545 h 708"/>
                <a:gd name="T20" fmla="*/ 322 w 707"/>
                <a:gd name="T21" fmla="*/ 500 h 708"/>
                <a:gd name="T22" fmla="*/ 240 w 707"/>
                <a:gd name="T23" fmla="*/ 479 h 708"/>
                <a:gd name="T24" fmla="*/ 255 w 707"/>
                <a:gd name="T25" fmla="*/ 422 h 708"/>
                <a:gd name="T26" fmla="*/ 335 w 707"/>
                <a:gd name="T27" fmla="*/ 444 h 708"/>
                <a:gd name="T28" fmla="*/ 381 w 707"/>
                <a:gd name="T29" fmla="*/ 414 h 708"/>
                <a:gd name="T30" fmla="*/ 330 w 707"/>
                <a:gd name="T31" fmla="*/ 372 h 708"/>
                <a:gd name="T32" fmla="*/ 243 w 707"/>
                <a:gd name="T33" fmla="*/ 284 h 708"/>
                <a:gd name="T34" fmla="*/ 325 w 707"/>
                <a:gd name="T35" fmla="*/ 198 h 708"/>
                <a:gd name="T36" fmla="*/ 325 w 707"/>
                <a:gd name="T37" fmla="*/ 152 h 708"/>
                <a:gd name="T38" fmla="*/ 372 w 707"/>
                <a:gd name="T39" fmla="*/ 152 h 708"/>
                <a:gd name="T40" fmla="*/ 372 w 707"/>
                <a:gd name="T41" fmla="*/ 194 h 708"/>
                <a:gd name="T42" fmla="*/ 442 w 707"/>
                <a:gd name="T43" fmla="*/ 210 h 708"/>
                <a:gd name="T44" fmla="*/ 428 w 707"/>
                <a:gd name="T45" fmla="*/ 265 h 708"/>
                <a:gd name="T46" fmla="*/ 358 w 707"/>
                <a:gd name="T47" fmla="*/ 248 h 708"/>
                <a:gd name="T48" fmla="*/ 317 w 707"/>
                <a:gd name="T49" fmla="*/ 275 h 708"/>
                <a:gd name="T50" fmla="*/ 375 w 707"/>
                <a:gd name="T51" fmla="*/ 316 h 708"/>
                <a:gd name="T52" fmla="*/ 455 w 707"/>
                <a:gd name="T53" fmla="*/ 407 h 708"/>
                <a:gd name="T54" fmla="*/ 370 w 707"/>
                <a:gd name="T55" fmla="*/ 49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7" h="708">
                  <a:moveTo>
                    <a:pt x="354" y="0"/>
                  </a:moveTo>
                  <a:cubicBezTo>
                    <a:pt x="159" y="0"/>
                    <a:pt x="0" y="159"/>
                    <a:pt x="0" y="354"/>
                  </a:cubicBezTo>
                  <a:cubicBezTo>
                    <a:pt x="0" y="362"/>
                    <a:pt x="0" y="369"/>
                    <a:pt x="1" y="376"/>
                  </a:cubicBezTo>
                  <a:cubicBezTo>
                    <a:pt x="94" y="444"/>
                    <a:pt x="161" y="546"/>
                    <a:pt x="182" y="663"/>
                  </a:cubicBezTo>
                  <a:cubicBezTo>
                    <a:pt x="233" y="692"/>
                    <a:pt x="292" y="708"/>
                    <a:pt x="354" y="708"/>
                  </a:cubicBezTo>
                  <a:cubicBezTo>
                    <a:pt x="549" y="708"/>
                    <a:pt x="707" y="549"/>
                    <a:pt x="707" y="354"/>
                  </a:cubicBezTo>
                  <a:cubicBezTo>
                    <a:pt x="707" y="159"/>
                    <a:pt x="549" y="0"/>
                    <a:pt x="354" y="0"/>
                  </a:cubicBezTo>
                  <a:close/>
                  <a:moveTo>
                    <a:pt x="370" y="496"/>
                  </a:moveTo>
                  <a:cubicBezTo>
                    <a:pt x="370" y="545"/>
                    <a:pt x="370" y="545"/>
                    <a:pt x="370" y="545"/>
                  </a:cubicBezTo>
                  <a:cubicBezTo>
                    <a:pt x="322" y="545"/>
                    <a:pt x="322" y="545"/>
                    <a:pt x="322" y="545"/>
                  </a:cubicBezTo>
                  <a:cubicBezTo>
                    <a:pt x="322" y="500"/>
                    <a:pt x="322" y="500"/>
                    <a:pt x="322" y="500"/>
                  </a:cubicBezTo>
                  <a:cubicBezTo>
                    <a:pt x="290" y="498"/>
                    <a:pt x="258" y="489"/>
                    <a:pt x="240" y="479"/>
                  </a:cubicBezTo>
                  <a:cubicBezTo>
                    <a:pt x="255" y="422"/>
                    <a:pt x="255" y="422"/>
                    <a:pt x="255" y="422"/>
                  </a:cubicBezTo>
                  <a:cubicBezTo>
                    <a:pt x="275" y="433"/>
                    <a:pt x="303" y="444"/>
                    <a:pt x="335" y="444"/>
                  </a:cubicBezTo>
                  <a:cubicBezTo>
                    <a:pt x="363" y="444"/>
                    <a:pt x="381" y="433"/>
                    <a:pt x="381" y="414"/>
                  </a:cubicBezTo>
                  <a:cubicBezTo>
                    <a:pt x="381" y="395"/>
                    <a:pt x="366" y="384"/>
                    <a:pt x="330" y="372"/>
                  </a:cubicBezTo>
                  <a:cubicBezTo>
                    <a:pt x="278" y="354"/>
                    <a:pt x="243" y="330"/>
                    <a:pt x="243" y="284"/>
                  </a:cubicBezTo>
                  <a:cubicBezTo>
                    <a:pt x="243" y="241"/>
                    <a:pt x="273" y="207"/>
                    <a:pt x="325" y="198"/>
                  </a:cubicBezTo>
                  <a:cubicBezTo>
                    <a:pt x="325" y="152"/>
                    <a:pt x="325" y="152"/>
                    <a:pt x="325" y="152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72" y="194"/>
                    <a:pt x="372" y="194"/>
                    <a:pt x="372" y="194"/>
                  </a:cubicBezTo>
                  <a:cubicBezTo>
                    <a:pt x="404" y="195"/>
                    <a:pt x="425" y="203"/>
                    <a:pt x="442" y="210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16" y="259"/>
                    <a:pt x="393" y="248"/>
                    <a:pt x="358" y="248"/>
                  </a:cubicBezTo>
                  <a:cubicBezTo>
                    <a:pt x="327" y="248"/>
                    <a:pt x="317" y="262"/>
                    <a:pt x="317" y="275"/>
                  </a:cubicBezTo>
                  <a:cubicBezTo>
                    <a:pt x="317" y="291"/>
                    <a:pt x="334" y="301"/>
                    <a:pt x="375" y="316"/>
                  </a:cubicBezTo>
                  <a:cubicBezTo>
                    <a:pt x="433" y="337"/>
                    <a:pt x="455" y="363"/>
                    <a:pt x="455" y="407"/>
                  </a:cubicBezTo>
                  <a:cubicBezTo>
                    <a:pt x="455" y="450"/>
                    <a:pt x="425" y="487"/>
                    <a:pt x="370" y="49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2270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Freeform 288"/>
            <p:cNvSpPr>
              <a:spLocks noEditPoints="1"/>
            </p:cNvSpPr>
            <p:nvPr/>
          </p:nvSpPr>
          <p:spPr bwMode="auto">
            <a:xfrm>
              <a:off x="4001435" y="2220029"/>
              <a:ext cx="297426" cy="297705"/>
            </a:xfrm>
            <a:custGeom>
              <a:avLst/>
              <a:gdLst>
                <a:gd name="T0" fmla="*/ 452 w 903"/>
                <a:gd name="T1" fmla="*/ 904 h 904"/>
                <a:gd name="T2" fmla="*/ 0 w 903"/>
                <a:gd name="T3" fmla="*/ 452 h 904"/>
                <a:gd name="T4" fmla="*/ 452 w 903"/>
                <a:gd name="T5" fmla="*/ 0 h 904"/>
                <a:gd name="T6" fmla="*/ 903 w 903"/>
                <a:gd name="T7" fmla="*/ 452 h 904"/>
                <a:gd name="T8" fmla="*/ 452 w 903"/>
                <a:gd name="T9" fmla="*/ 904 h 904"/>
                <a:gd name="T10" fmla="*/ 452 w 903"/>
                <a:gd name="T11" fmla="*/ 128 h 904"/>
                <a:gd name="T12" fmla="*/ 127 w 903"/>
                <a:gd name="T13" fmla="*/ 452 h 904"/>
                <a:gd name="T14" fmla="*/ 452 w 903"/>
                <a:gd name="T15" fmla="*/ 777 h 904"/>
                <a:gd name="T16" fmla="*/ 776 w 903"/>
                <a:gd name="T17" fmla="*/ 452 h 904"/>
                <a:gd name="T18" fmla="*/ 452 w 903"/>
                <a:gd name="T19" fmla="*/ 128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904">
                  <a:moveTo>
                    <a:pt x="452" y="904"/>
                  </a:moveTo>
                  <a:cubicBezTo>
                    <a:pt x="202" y="904"/>
                    <a:pt x="0" y="701"/>
                    <a:pt x="0" y="452"/>
                  </a:cubicBezTo>
                  <a:cubicBezTo>
                    <a:pt x="0" y="203"/>
                    <a:pt x="202" y="0"/>
                    <a:pt x="452" y="0"/>
                  </a:cubicBezTo>
                  <a:cubicBezTo>
                    <a:pt x="701" y="0"/>
                    <a:pt x="903" y="203"/>
                    <a:pt x="903" y="452"/>
                  </a:cubicBezTo>
                  <a:cubicBezTo>
                    <a:pt x="903" y="701"/>
                    <a:pt x="701" y="904"/>
                    <a:pt x="452" y="904"/>
                  </a:cubicBezTo>
                  <a:close/>
                  <a:moveTo>
                    <a:pt x="452" y="128"/>
                  </a:moveTo>
                  <a:cubicBezTo>
                    <a:pt x="273" y="128"/>
                    <a:pt x="127" y="273"/>
                    <a:pt x="127" y="452"/>
                  </a:cubicBezTo>
                  <a:cubicBezTo>
                    <a:pt x="127" y="631"/>
                    <a:pt x="273" y="777"/>
                    <a:pt x="452" y="777"/>
                  </a:cubicBezTo>
                  <a:cubicBezTo>
                    <a:pt x="630" y="777"/>
                    <a:pt x="776" y="631"/>
                    <a:pt x="776" y="452"/>
                  </a:cubicBezTo>
                  <a:cubicBezTo>
                    <a:pt x="776" y="273"/>
                    <a:pt x="630" y="128"/>
                    <a:pt x="452" y="12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2270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4102482" y="2284002"/>
              <a:ext cx="90315" cy="165299"/>
            </a:xfrm>
            <a:custGeom>
              <a:avLst/>
              <a:gdLst>
                <a:gd name="T0" fmla="*/ 104 w 274"/>
                <a:gd name="T1" fmla="*/ 502 h 502"/>
                <a:gd name="T2" fmla="*/ 104 w 274"/>
                <a:gd name="T3" fmla="*/ 444 h 502"/>
                <a:gd name="T4" fmla="*/ 0 w 274"/>
                <a:gd name="T5" fmla="*/ 417 h 502"/>
                <a:gd name="T6" fmla="*/ 18 w 274"/>
                <a:gd name="T7" fmla="*/ 345 h 502"/>
                <a:gd name="T8" fmla="*/ 120 w 274"/>
                <a:gd name="T9" fmla="*/ 372 h 502"/>
                <a:gd name="T10" fmla="*/ 180 w 274"/>
                <a:gd name="T11" fmla="*/ 334 h 502"/>
                <a:gd name="T12" fmla="*/ 114 w 274"/>
                <a:gd name="T13" fmla="*/ 281 h 502"/>
                <a:gd name="T14" fmla="*/ 3 w 274"/>
                <a:gd name="T15" fmla="*/ 168 h 502"/>
                <a:gd name="T16" fmla="*/ 107 w 274"/>
                <a:gd name="T17" fmla="*/ 58 h 502"/>
                <a:gd name="T18" fmla="*/ 107 w 274"/>
                <a:gd name="T19" fmla="*/ 0 h 502"/>
                <a:gd name="T20" fmla="*/ 168 w 274"/>
                <a:gd name="T21" fmla="*/ 0 h 502"/>
                <a:gd name="T22" fmla="*/ 168 w 274"/>
                <a:gd name="T23" fmla="*/ 54 h 502"/>
                <a:gd name="T24" fmla="*/ 258 w 274"/>
                <a:gd name="T25" fmla="*/ 74 h 502"/>
                <a:gd name="T26" fmla="*/ 239 w 274"/>
                <a:gd name="T27" fmla="*/ 144 h 502"/>
                <a:gd name="T28" fmla="*/ 150 w 274"/>
                <a:gd name="T29" fmla="*/ 122 h 502"/>
                <a:gd name="T30" fmla="*/ 97 w 274"/>
                <a:gd name="T31" fmla="*/ 158 h 502"/>
                <a:gd name="T32" fmla="*/ 172 w 274"/>
                <a:gd name="T33" fmla="*/ 210 h 502"/>
                <a:gd name="T34" fmla="*/ 274 w 274"/>
                <a:gd name="T35" fmla="*/ 326 h 502"/>
                <a:gd name="T36" fmla="*/ 165 w 274"/>
                <a:gd name="T37" fmla="*/ 439 h 502"/>
                <a:gd name="T38" fmla="*/ 165 w 274"/>
                <a:gd name="T39" fmla="*/ 502 h 502"/>
                <a:gd name="T40" fmla="*/ 104 w 274"/>
                <a:gd name="T41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502">
                  <a:moveTo>
                    <a:pt x="104" y="502"/>
                  </a:moveTo>
                  <a:cubicBezTo>
                    <a:pt x="104" y="444"/>
                    <a:pt x="104" y="444"/>
                    <a:pt x="104" y="444"/>
                  </a:cubicBezTo>
                  <a:cubicBezTo>
                    <a:pt x="63" y="442"/>
                    <a:pt x="23" y="430"/>
                    <a:pt x="0" y="41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44" y="360"/>
                    <a:pt x="80" y="372"/>
                    <a:pt x="120" y="372"/>
                  </a:cubicBezTo>
                  <a:cubicBezTo>
                    <a:pt x="156" y="372"/>
                    <a:pt x="180" y="358"/>
                    <a:pt x="180" y="334"/>
                  </a:cubicBezTo>
                  <a:cubicBezTo>
                    <a:pt x="180" y="311"/>
                    <a:pt x="160" y="296"/>
                    <a:pt x="114" y="281"/>
                  </a:cubicBezTo>
                  <a:cubicBezTo>
                    <a:pt x="48" y="259"/>
                    <a:pt x="3" y="228"/>
                    <a:pt x="3" y="168"/>
                  </a:cubicBezTo>
                  <a:cubicBezTo>
                    <a:pt x="3" y="113"/>
                    <a:pt x="41" y="71"/>
                    <a:pt x="107" y="58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208" y="55"/>
                    <a:pt x="236" y="65"/>
                    <a:pt x="258" y="74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24" y="137"/>
                    <a:pt x="195" y="122"/>
                    <a:pt x="150" y="122"/>
                  </a:cubicBezTo>
                  <a:cubicBezTo>
                    <a:pt x="110" y="122"/>
                    <a:pt x="97" y="140"/>
                    <a:pt x="97" y="158"/>
                  </a:cubicBezTo>
                  <a:cubicBezTo>
                    <a:pt x="97" y="177"/>
                    <a:pt x="119" y="191"/>
                    <a:pt x="172" y="210"/>
                  </a:cubicBezTo>
                  <a:cubicBezTo>
                    <a:pt x="245" y="236"/>
                    <a:pt x="274" y="270"/>
                    <a:pt x="274" y="326"/>
                  </a:cubicBezTo>
                  <a:cubicBezTo>
                    <a:pt x="274" y="380"/>
                    <a:pt x="236" y="427"/>
                    <a:pt x="165" y="439"/>
                  </a:cubicBezTo>
                  <a:cubicBezTo>
                    <a:pt x="165" y="502"/>
                    <a:pt x="165" y="502"/>
                    <a:pt x="165" y="502"/>
                  </a:cubicBezTo>
                  <a:lnTo>
                    <a:pt x="104" y="5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2270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Freeform 290"/>
            <p:cNvSpPr>
              <a:spLocks/>
            </p:cNvSpPr>
            <p:nvPr/>
          </p:nvSpPr>
          <p:spPr bwMode="auto">
            <a:xfrm>
              <a:off x="4031122" y="2000792"/>
              <a:ext cx="275962" cy="229132"/>
            </a:xfrm>
            <a:custGeom>
              <a:avLst/>
              <a:gdLst>
                <a:gd name="T0" fmla="*/ 119 w 838"/>
                <a:gd name="T1" fmla="*/ 423 h 696"/>
                <a:gd name="T2" fmla="*/ 423 w 838"/>
                <a:gd name="T3" fmla="*/ 119 h 696"/>
                <a:gd name="T4" fmla="*/ 727 w 838"/>
                <a:gd name="T5" fmla="*/ 423 h 696"/>
                <a:gd name="T6" fmla="*/ 727 w 838"/>
                <a:gd name="T7" fmla="*/ 426 h 696"/>
                <a:gd name="T8" fmla="*/ 838 w 838"/>
                <a:gd name="T9" fmla="*/ 344 h 696"/>
                <a:gd name="T10" fmla="*/ 423 w 838"/>
                <a:gd name="T11" fmla="*/ 0 h 696"/>
                <a:gd name="T12" fmla="*/ 0 w 838"/>
                <a:gd name="T13" fmla="*/ 423 h 696"/>
                <a:gd name="T14" fmla="*/ 101 w 838"/>
                <a:gd name="T15" fmla="*/ 696 h 696"/>
                <a:gd name="T16" fmla="*/ 210 w 838"/>
                <a:gd name="T17" fmla="*/ 639 h 696"/>
                <a:gd name="T18" fmla="*/ 119 w 838"/>
                <a:gd name="T19" fmla="*/ 42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8" h="696">
                  <a:moveTo>
                    <a:pt x="119" y="423"/>
                  </a:moveTo>
                  <a:cubicBezTo>
                    <a:pt x="119" y="256"/>
                    <a:pt x="256" y="119"/>
                    <a:pt x="423" y="119"/>
                  </a:cubicBezTo>
                  <a:cubicBezTo>
                    <a:pt x="590" y="119"/>
                    <a:pt x="727" y="256"/>
                    <a:pt x="727" y="423"/>
                  </a:cubicBezTo>
                  <a:cubicBezTo>
                    <a:pt x="727" y="424"/>
                    <a:pt x="727" y="425"/>
                    <a:pt x="727" y="426"/>
                  </a:cubicBezTo>
                  <a:cubicBezTo>
                    <a:pt x="757" y="392"/>
                    <a:pt x="795" y="363"/>
                    <a:pt x="838" y="344"/>
                  </a:cubicBezTo>
                  <a:cubicBezTo>
                    <a:pt x="801" y="148"/>
                    <a:pt x="629" y="0"/>
                    <a:pt x="423" y="0"/>
                  </a:cubicBezTo>
                  <a:cubicBezTo>
                    <a:pt x="190" y="0"/>
                    <a:pt x="0" y="190"/>
                    <a:pt x="0" y="423"/>
                  </a:cubicBezTo>
                  <a:cubicBezTo>
                    <a:pt x="0" y="527"/>
                    <a:pt x="38" y="623"/>
                    <a:pt x="101" y="696"/>
                  </a:cubicBezTo>
                  <a:cubicBezTo>
                    <a:pt x="134" y="672"/>
                    <a:pt x="171" y="653"/>
                    <a:pt x="210" y="639"/>
                  </a:cubicBezTo>
                  <a:cubicBezTo>
                    <a:pt x="154" y="584"/>
                    <a:pt x="119" y="508"/>
                    <a:pt x="119" y="4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2270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" name="Freeform 291"/>
            <p:cNvSpPr>
              <a:spLocks/>
            </p:cNvSpPr>
            <p:nvPr/>
          </p:nvSpPr>
          <p:spPr bwMode="auto">
            <a:xfrm>
              <a:off x="4125618" y="2060723"/>
              <a:ext cx="84601" cy="146204"/>
            </a:xfrm>
            <a:custGeom>
              <a:avLst/>
              <a:gdLst>
                <a:gd name="T0" fmla="*/ 155 w 257"/>
                <a:gd name="T1" fmla="*/ 410 h 444"/>
                <a:gd name="T2" fmla="*/ 257 w 257"/>
                <a:gd name="T3" fmla="*/ 304 h 444"/>
                <a:gd name="T4" fmla="*/ 162 w 257"/>
                <a:gd name="T5" fmla="*/ 196 h 444"/>
                <a:gd name="T6" fmla="*/ 92 w 257"/>
                <a:gd name="T7" fmla="*/ 147 h 444"/>
                <a:gd name="T8" fmla="*/ 142 w 257"/>
                <a:gd name="T9" fmla="*/ 114 h 444"/>
                <a:gd name="T10" fmla="*/ 225 w 257"/>
                <a:gd name="T11" fmla="*/ 134 h 444"/>
                <a:gd name="T12" fmla="*/ 242 w 257"/>
                <a:gd name="T13" fmla="*/ 69 h 444"/>
                <a:gd name="T14" fmla="*/ 158 w 257"/>
                <a:gd name="T15" fmla="*/ 50 h 444"/>
                <a:gd name="T16" fmla="*/ 158 w 257"/>
                <a:gd name="T17" fmla="*/ 0 h 444"/>
                <a:gd name="T18" fmla="*/ 101 w 257"/>
                <a:gd name="T19" fmla="*/ 0 h 444"/>
                <a:gd name="T20" fmla="*/ 101 w 257"/>
                <a:gd name="T21" fmla="*/ 54 h 444"/>
                <a:gd name="T22" fmla="*/ 4 w 257"/>
                <a:gd name="T23" fmla="*/ 157 h 444"/>
                <a:gd name="T24" fmla="*/ 108 w 257"/>
                <a:gd name="T25" fmla="*/ 262 h 444"/>
                <a:gd name="T26" fmla="*/ 169 w 257"/>
                <a:gd name="T27" fmla="*/ 312 h 444"/>
                <a:gd name="T28" fmla="*/ 113 w 257"/>
                <a:gd name="T29" fmla="*/ 348 h 444"/>
                <a:gd name="T30" fmla="*/ 18 w 257"/>
                <a:gd name="T31" fmla="*/ 323 h 444"/>
                <a:gd name="T32" fmla="*/ 0 w 257"/>
                <a:gd name="T33" fmla="*/ 390 h 444"/>
                <a:gd name="T34" fmla="*/ 98 w 257"/>
                <a:gd name="T35" fmla="*/ 415 h 444"/>
                <a:gd name="T36" fmla="*/ 98 w 257"/>
                <a:gd name="T37" fmla="*/ 435 h 444"/>
                <a:gd name="T38" fmla="*/ 155 w 257"/>
                <a:gd name="T39" fmla="*/ 444 h 444"/>
                <a:gd name="T40" fmla="*/ 155 w 257"/>
                <a:gd name="T41" fmla="*/ 41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444">
                  <a:moveTo>
                    <a:pt x="155" y="410"/>
                  </a:moveTo>
                  <a:cubicBezTo>
                    <a:pt x="222" y="399"/>
                    <a:pt x="257" y="356"/>
                    <a:pt x="257" y="304"/>
                  </a:cubicBezTo>
                  <a:cubicBezTo>
                    <a:pt x="257" y="252"/>
                    <a:pt x="230" y="220"/>
                    <a:pt x="162" y="196"/>
                  </a:cubicBezTo>
                  <a:cubicBezTo>
                    <a:pt x="112" y="178"/>
                    <a:pt x="92" y="165"/>
                    <a:pt x="92" y="147"/>
                  </a:cubicBezTo>
                  <a:cubicBezTo>
                    <a:pt x="92" y="131"/>
                    <a:pt x="104" y="114"/>
                    <a:pt x="142" y="114"/>
                  </a:cubicBezTo>
                  <a:cubicBezTo>
                    <a:pt x="183" y="114"/>
                    <a:pt x="210" y="127"/>
                    <a:pt x="225" y="134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22" y="60"/>
                    <a:pt x="196" y="51"/>
                    <a:pt x="158" y="5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40" y="66"/>
                    <a:pt x="4" y="106"/>
                    <a:pt x="4" y="157"/>
                  </a:cubicBezTo>
                  <a:cubicBezTo>
                    <a:pt x="4" y="213"/>
                    <a:pt x="46" y="241"/>
                    <a:pt x="108" y="262"/>
                  </a:cubicBezTo>
                  <a:cubicBezTo>
                    <a:pt x="151" y="277"/>
                    <a:pt x="169" y="290"/>
                    <a:pt x="169" y="312"/>
                  </a:cubicBezTo>
                  <a:cubicBezTo>
                    <a:pt x="169" y="335"/>
                    <a:pt x="147" y="348"/>
                    <a:pt x="113" y="348"/>
                  </a:cubicBezTo>
                  <a:cubicBezTo>
                    <a:pt x="76" y="348"/>
                    <a:pt x="42" y="336"/>
                    <a:pt x="18" y="323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2" y="402"/>
                    <a:pt x="60" y="413"/>
                    <a:pt x="98" y="415"/>
                  </a:cubicBezTo>
                  <a:cubicBezTo>
                    <a:pt x="98" y="435"/>
                    <a:pt x="98" y="435"/>
                    <a:pt x="98" y="435"/>
                  </a:cubicBezTo>
                  <a:cubicBezTo>
                    <a:pt x="118" y="436"/>
                    <a:pt x="137" y="439"/>
                    <a:pt x="155" y="444"/>
                  </a:cubicBezTo>
                  <a:lnTo>
                    <a:pt x="155" y="4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2270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1246869" y="5986861"/>
            <a:ext cx="584562" cy="582134"/>
            <a:chOff x="263654" y="2489495"/>
            <a:chExt cx="973138" cy="973138"/>
          </a:xfrm>
        </p:grpSpPr>
        <p:sp>
          <p:nvSpPr>
            <p:cNvPr id="19" name="Oval 57"/>
            <p:cNvSpPr/>
            <p:nvPr/>
          </p:nvSpPr>
          <p:spPr>
            <a:xfrm>
              <a:off x="277794" y="2500874"/>
              <a:ext cx="939800" cy="9398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270"/>
              <a:r>
                <a:rPr lang="ru-RU" sz="1200" b="1" kern="0" dirty="0">
                  <a:solidFill>
                    <a:srgbClr val="C00000"/>
                  </a:solidFill>
                  <a:latin typeface="Arial"/>
                </a:rPr>
                <a:t>5</a:t>
              </a:r>
            </a:p>
          </p:txBody>
        </p:sp>
        <p:sp>
          <p:nvSpPr>
            <p:cNvPr id="20" name="Freeform 58"/>
            <p:cNvSpPr/>
            <p:nvPr/>
          </p:nvSpPr>
          <p:spPr>
            <a:xfrm>
              <a:off x="263654" y="2489495"/>
              <a:ext cx="973138" cy="973138"/>
            </a:xfrm>
            <a:custGeom>
              <a:avLst/>
              <a:gdLst>
                <a:gd name="connsiteX0" fmla="*/ 1312069 w 2624138"/>
                <a:gd name="connsiteY0" fmla="*/ 175051 h 2624138"/>
                <a:gd name="connsiteX1" fmla="*/ 175051 w 2624138"/>
                <a:gd name="connsiteY1" fmla="*/ 1312069 h 2624138"/>
                <a:gd name="connsiteX2" fmla="*/ 1312069 w 2624138"/>
                <a:gd name="connsiteY2" fmla="*/ 2449087 h 2624138"/>
                <a:gd name="connsiteX3" fmla="*/ 2449087 w 2624138"/>
                <a:gd name="connsiteY3" fmla="*/ 1312069 h 2624138"/>
                <a:gd name="connsiteX4" fmla="*/ 1312069 w 2624138"/>
                <a:gd name="connsiteY4" fmla="*/ 175051 h 2624138"/>
                <a:gd name="connsiteX5" fmla="*/ 1312069 w 2624138"/>
                <a:gd name="connsiteY5" fmla="*/ 0 h 2624138"/>
                <a:gd name="connsiteX6" fmla="*/ 2624138 w 2624138"/>
                <a:gd name="connsiteY6" fmla="*/ 1312069 h 2624138"/>
                <a:gd name="connsiteX7" fmla="*/ 1312069 w 2624138"/>
                <a:gd name="connsiteY7" fmla="*/ 2624138 h 2624138"/>
                <a:gd name="connsiteX8" fmla="*/ 0 w 2624138"/>
                <a:gd name="connsiteY8" fmla="*/ 1312069 h 2624138"/>
                <a:gd name="connsiteX9" fmla="*/ 1312069 w 2624138"/>
                <a:gd name="connsiteY9" fmla="*/ 0 h 262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4138" h="2624138">
                  <a:moveTo>
                    <a:pt x="1312069" y="175051"/>
                  </a:moveTo>
                  <a:cubicBezTo>
                    <a:pt x="684111" y="175051"/>
                    <a:pt x="175051" y="684111"/>
                    <a:pt x="175051" y="1312069"/>
                  </a:cubicBezTo>
                  <a:cubicBezTo>
                    <a:pt x="175051" y="1940027"/>
                    <a:pt x="684111" y="2449087"/>
                    <a:pt x="1312069" y="2449087"/>
                  </a:cubicBezTo>
                  <a:cubicBezTo>
                    <a:pt x="1940027" y="2449087"/>
                    <a:pt x="2449087" y="1940027"/>
                    <a:pt x="2449087" y="1312069"/>
                  </a:cubicBezTo>
                  <a:cubicBezTo>
                    <a:pt x="2449087" y="684111"/>
                    <a:pt x="1940027" y="175051"/>
                    <a:pt x="1312069" y="175051"/>
                  </a:cubicBezTo>
                  <a:close/>
                  <a:moveTo>
                    <a:pt x="1312069" y="0"/>
                  </a:moveTo>
                  <a:cubicBezTo>
                    <a:pt x="2036705" y="0"/>
                    <a:pt x="2624138" y="587433"/>
                    <a:pt x="2624138" y="1312069"/>
                  </a:cubicBezTo>
                  <a:cubicBezTo>
                    <a:pt x="2624138" y="2036705"/>
                    <a:pt x="2036705" y="2624138"/>
                    <a:pt x="1312069" y="2624138"/>
                  </a:cubicBezTo>
                  <a:cubicBezTo>
                    <a:pt x="587433" y="2624138"/>
                    <a:pt x="0" y="2036705"/>
                    <a:pt x="0" y="1312069"/>
                  </a:cubicBezTo>
                  <a:cubicBezTo>
                    <a:pt x="0" y="587433"/>
                    <a:pt x="587433" y="0"/>
                    <a:pt x="1312069" y="0"/>
                  </a:cubicBezTo>
                  <a:close/>
                </a:path>
              </a:pathLst>
            </a:custGeom>
            <a:solidFill>
              <a:srgbClr val="F9C61C"/>
            </a:solidFill>
            <a:ln w="984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2270"/>
              <a:endParaRPr lang="en-US" sz="1400" kern="0" dirty="0" err="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9360" y="6020507"/>
            <a:ext cx="604275" cy="528709"/>
          </a:xfrm>
          <a:prstGeom prst="rect">
            <a:avLst/>
          </a:prstGeom>
        </p:spPr>
      </p:pic>
      <p:pic>
        <p:nvPicPr>
          <p:cNvPr id="22" name="Picture 2" descr="Картинки по запросу ГЕРБ КАЗАХСТА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923" y="45117"/>
            <a:ext cx="720080" cy="7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79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07504" y="548680"/>
            <a:ext cx="79563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7886"/>
            <a:ext cx="8229600" cy="830997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приоритетных направлений проектного управления </a:t>
            </a:r>
            <a:b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проектов на уровне Центрального штаба внедрения</a:t>
            </a:r>
            <a:b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8090702"/>
              </p:ext>
            </p:extLst>
          </p:nvPr>
        </p:nvGraphicFramePr>
        <p:xfrm>
          <a:off x="34353" y="617915"/>
          <a:ext cx="9002144" cy="60548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0392"/>
                <a:gridCol w="2083954"/>
                <a:gridCol w="3898999"/>
                <a:gridCol w="2728799"/>
              </a:tblGrid>
              <a:tr h="150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Названия направлений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Названия проектов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 anchor="ctr"/>
                </a:tc>
              </a:tr>
              <a:tr h="15044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Олимпийская трасса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443">
                <a:tc grid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Отраслевые направления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774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Топливно-энергетического комплекса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Нефтегазовая промышленность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Нефтепереработка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Нефтегазохимия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Атомная энергетика и промышленность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МЭ, заинтересованные государственные органы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517481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Базовая индустриализация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Базовая индустриализация отдельных отраслей обрабатывающей промышленности и горнорудного сектора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Оборонная и аэрокосмическая промышленность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МИР, МОАП, заинтересованные государственные органы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АПК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 сельскохозяйственной продукции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МСХ, заинтересованные государственные органы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туризма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внутреннего и въездного туризма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МКС, МИД, заинтересованные государственные органы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сферы торговли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торговли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МНЭ, заинтересованные государственные органы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транспорта и логистики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Транзитные авиаперевозки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Транзитные грузовые перевозки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МИР, заинтересованные государственные органы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сферы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образовательного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Средней Азии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МОН, заинтересованные государственные органы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219078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сферы здравоохранения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отрасли здравоохранения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МЗ, заинтересованные государственные органы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150443">
                <a:tc gridSpan="4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Сквозные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169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массового предпринимательства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условий ведения бизнеса,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дерегулирование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бизнеса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МНЭ, заинтересованные государственные органы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 rowSpan="2"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Производительная занятость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инфраструктуры рынка труда и развитие трудовой мобильности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МТСЗН, МНЭ, МИР, МОН, МЭ, МСХ, МИК, МДРГО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и переобучение квалифицированных кадров в рамках новой модели экономики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МОН, МТСЗН, заинтересованные государственные органы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 rowSpan="2"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Технологическое обновление,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цифровизация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отраслей экономики и развитие ИКТ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Цифровизация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отраслей экономики и развитие ИКТ отрасли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МИК, МИР, МСХ, МЭ, МЗ, МОН, МОАП, МФ, МТСЗН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328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Технологическое перевооружение отраслей экономики, включающего элементы Индустрии 4.0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МИР, МЭ, МСХ, МИК, МОАП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102252">
                <a:tc rowSpan="2"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устойчивость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инвестиций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МИР, заинтересованные государственные органы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  <a:tr h="164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собираемости налогов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477" marR="204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64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Object 3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p:oleObj spid="_x0000_s50222" name="think-cell Slide" r:id="rId10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4" y="31219"/>
            <a:ext cx="8794113" cy="25122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проектного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Rectangl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34934" y="332655"/>
            <a:ext cx="3105018" cy="1296145"/>
          </a:xfrm>
          <a:prstGeom prst="roundRect">
            <a:avLst>
              <a:gd name="adj" fmla="val 2272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731" tIns="36731" rIns="36731" bIns="36731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endParaRPr lang="ru-RU" sz="1000" b="1" spc="-3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endParaRPr lang="ru-RU" sz="1000" b="1" spc="-3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endParaRPr lang="ru-RU" sz="1000" b="1" spc="-3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r>
              <a:rPr lang="ru-RU" sz="1000" b="1" spc="-3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000" spc="-3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</a:t>
            </a: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spc="-3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r>
              <a:rPr lang="ru-RU" sz="1000" spc="-3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Вице-министр (</a:t>
            </a:r>
            <a:r>
              <a:rPr lang="ru-RU" sz="1000" spc="-3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Асылова</a:t>
            </a:r>
            <a:r>
              <a:rPr lang="ru-RU" sz="1000" spc="-3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 А)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spc="-3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</a:t>
            </a: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ходом работ по направлению 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отчетов на ГКВМЭ 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изменений по </a:t>
            </a:r>
            <a:r>
              <a:rPr lang="ru-RU" sz="1000" spc="-3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инициативам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Регулярный мониторинг проекта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межведомственного взаимодействия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endParaRPr lang="ru-RU" sz="1000" spc="-3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endParaRPr lang="ru-RU" sz="1000" spc="-3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endParaRPr lang="en-US" sz="1000" spc="-3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30" name="Straight Connector 513">
            <a:extLst>
              <a:ext uri="{FF2B5EF4-FFF2-40B4-BE49-F238E27FC236}">
                <a16:creationId xmlns="" xmlns:a16="http://schemas.microsoft.com/office/drawing/2014/main" id="{EF79F090-FEBD-465C-8FBD-916FBBD6FE47}"/>
              </a:ext>
            </a:extLst>
          </p:cNvPr>
          <p:cNvCxnSpPr>
            <a:cxnSpLocks/>
          </p:cNvCxnSpPr>
          <p:nvPr/>
        </p:nvCxnSpPr>
        <p:spPr>
          <a:xfrm>
            <a:off x="2312214" y="2276872"/>
            <a:ext cx="409422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6" name="Rectangle 11">
            <a:extLst>
              <a:ext uri="{FF2B5EF4-FFF2-40B4-BE49-F238E27FC236}">
                <a16:creationId xmlns="" xmlns:a16="http://schemas.microsoft.com/office/drawing/2014/main" id="{E4252C1B-7326-468D-996C-68A44CCAB78F}"/>
              </a:ext>
            </a:extLst>
          </p:cNvPr>
          <p:cNvSpPr txBox="1">
            <a:spLocks/>
          </p:cNvSpPr>
          <p:nvPr/>
        </p:nvSpPr>
        <p:spPr>
          <a:xfrm>
            <a:off x="2935004" y="2482956"/>
            <a:ext cx="2718976" cy="975800"/>
          </a:xfrm>
          <a:prstGeom prst="roundRect">
            <a:avLst>
              <a:gd name="adj" fmla="val 1223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731" tIns="36731" rIns="36731" bIns="36731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19" lvl="1" indent="0" algn="ctr">
              <a:buClr>
                <a:srgbClr val="FFFFFF"/>
              </a:buClr>
              <a:buNone/>
            </a:pPr>
            <a:endParaRPr lang="ru-RU" sz="1000" b="1" spc="-31" dirty="0" smtClean="0">
              <a:solidFill>
                <a:srgbClr val="006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9" lvl="1" indent="0" algn="ctr">
              <a:buClr>
                <a:srgbClr val="FFFFFF"/>
              </a:buClr>
              <a:buNone/>
            </a:pPr>
            <a:r>
              <a:rPr lang="ru-RU" sz="1000" b="1" spc="-31" dirty="0" smtClean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</a:p>
          <a:p>
            <a:pPr marL="1619" lvl="1" indent="0" algn="ctr">
              <a:buClr>
                <a:srgbClr val="FFFFFF"/>
              </a:buClr>
              <a:buNone/>
            </a:pPr>
            <a:r>
              <a:rPr lang="ru-RU" sz="1000" spc="-31" dirty="0" smtClean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1000" spc="-31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 ДВПО</a:t>
            </a:r>
          </a:p>
          <a:p>
            <a:pPr marL="1619" lvl="1" indent="0" algn="ctr">
              <a:buClr>
                <a:srgbClr val="FFFFFF"/>
              </a:buClr>
              <a:buNone/>
            </a:pPr>
            <a:r>
              <a:rPr lang="ru-RU" sz="1000" spc="-31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spc="-31" dirty="0" err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Исмагулова</a:t>
            </a:r>
            <a:r>
              <a:rPr lang="ru-RU" sz="1000" spc="-31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31" dirty="0" smtClean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</a:t>
            </a:r>
            <a:r>
              <a:rPr lang="ru-RU" sz="1000" spc="-31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ru-RU" sz="1000" spc="-31" dirty="0" smtClean="0">
              <a:solidFill>
                <a:srgbClr val="006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69" lvl="1" indent="-171450">
              <a:buClr>
                <a:srgbClr val="FFFFFF"/>
              </a:buClr>
            </a:pPr>
            <a:r>
              <a:rPr lang="ru-RU" sz="1000" spc="-31" dirty="0" smtClean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</a:t>
            </a:r>
            <a:r>
              <a:rPr lang="ru-RU" sz="1000" spc="-31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штаба</a:t>
            </a:r>
          </a:p>
          <a:p>
            <a:pPr marL="173069" lvl="1" indent="-171450">
              <a:buClr>
                <a:srgbClr val="FFFFFF"/>
              </a:buClr>
            </a:pPr>
            <a:r>
              <a:rPr lang="ru-RU" sz="1000" spc="-31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исполнения мероприятий и выполнения КПЭ</a:t>
            </a:r>
          </a:p>
          <a:p>
            <a:pPr marL="1619" lvl="1" indent="0" algn="ctr">
              <a:buClr>
                <a:srgbClr val="FFFFFF"/>
              </a:buClr>
              <a:buNone/>
            </a:pPr>
            <a:endParaRPr lang="ru-RU" sz="1200" spc="-31" dirty="0">
              <a:solidFill>
                <a:srgbClr val="006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RoundedRectangle 4">
            <a:extLst>
              <a:ext uri="{FF2B5EF4-FFF2-40B4-BE49-F238E27FC236}">
                <a16:creationId xmlns="" xmlns:a16="http://schemas.microsoft.com/office/drawing/2014/main" id="{6CCB84D1-B8EB-4060-8A5D-431A72E4836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28343" y="3602306"/>
            <a:ext cx="3339601" cy="1266853"/>
          </a:xfrm>
          <a:prstGeom prst="roundRect">
            <a:avLst>
              <a:gd name="adj" fmla="val 2384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7" lvl="1" indent="0" defTabSz="895350" eaLnBrk="1" hangingPunct="1">
              <a:buClr>
                <a:schemeClr val="bg2"/>
              </a:buClr>
              <a:buSzPct val="125000"/>
              <a:buFont typeface="Arial" charset="0"/>
              <a:buNone/>
              <a:defRPr sz="550" spc="-30"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 проекта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 управления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ДТиПО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Ширгатова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Р.Р.) 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планов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Вынесение предложений по изменениям планов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планов по управлению рисками 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Межведомственная координация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Rectangle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84675" y="345168"/>
            <a:ext cx="3102757" cy="770200"/>
          </a:xfrm>
          <a:prstGeom prst="roundRect">
            <a:avLst>
              <a:gd name="adj" fmla="val 2272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731" tIns="36731" rIns="36731" bIns="36731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endParaRPr lang="ru-RU" sz="1000" b="1" spc="-3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r>
              <a:rPr lang="ru-RU" sz="1000" b="1" spc="-3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областных ШВ </a:t>
            </a:r>
            <a:endParaRPr lang="ru-RU" sz="1000" b="1" spc="-3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(Акимы областей, городов </a:t>
            </a:r>
            <a:r>
              <a:rPr lang="ru-RU" sz="1000" spc="-3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над ходом работ по направлению 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отчетов на ГКВМЭ 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spc="-3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изменений по инициативам</a:t>
            </a:r>
          </a:p>
          <a:p>
            <a:pPr algn="ctr">
              <a:buClr>
                <a:srgbClr val="002960"/>
              </a:buClr>
            </a:pPr>
            <a:endParaRPr lang="en-US" sz="1200" spc="-3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1">
            <a:extLst>
              <a:ext uri="{FF2B5EF4-FFF2-40B4-BE49-F238E27FC236}">
                <a16:creationId xmlns="" xmlns:a16="http://schemas.microsoft.com/office/drawing/2014/main" id="{B8C54B56-EC2E-4FD5-BF58-5968F413C36F}"/>
              </a:ext>
            </a:extLst>
          </p:cNvPr>
          <p:cNvSpPr txBox="1">
            <a:spLocks/>
          </p:cNvSpPr>
          <p:nvPr/>
        </p:nvSpPr>
        <p:spPr>
          <a:xfrm>
            <a:off x="5057536" y="1333053"/>
            <a:ext cx="3029896" cy="812359"/>
          </a:xfrm>
          <a:prstGeom prst="roundRect">
            <a:avLst>
              <a:gd name="adj" fmla="val 122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7" lvl="1" indent="0" defTabSz="895350" eaLnBrk="1" hangingPunct="1">
              <a:buClr>
                <a:schemeClr val="bg2"/>
              </a:buClr>
              <a:buSzPct val="125000"/>
              <a:buFont typeface="Arial" charset="0"/>
              <a:buNone/>
              <a:defRPr sz="550" spc="-30" baseline="0">
                <a:solidFill>
                  <a:schemeClr val="accent3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algn="ctr">
              <a:buClr>
                <a:srgbClr val="FFFFFF"/>
              </a:buClr>
            </a:pPr>
            <a:r>
              <a:rPr lang="ru-RU" sz="1000" b="1" dirty="0" smtClean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Кураторы</a:t>
            </a:r>
            <a:r>
              <a:rPr lang="ru-RU" sz="1000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 smtClean="0">
              <a:solidFill>
                <a:srgbClr val="006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Clr>
                <a:srgbClr val="FFFFFF"/>
              </a:buClr>
            </a:pPr>
            <a:r>
              <a:rPr lang="ru-RU" sz="1000" dirty="0" smtClean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Заместители </a:t>
            </a:r>
            <a:r>
              <a:rPr lang="ru-RU" sz="1000" dirty="0" err="1" smtClean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акимов</a:t>
            </a:r>
            <a:endParaRPr lang="ru-RU" sz="1000" dirty="0" smtClean="0">
              <a:solidFill>
                <a:srgbClr val="006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1" indent="-1714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Регулярный мониторинг проекта</a:t>
            </a:r>
          </a:p>
          <a:p>
            <a:pPr marL="173037" lvl="1" indent="-1714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межведомственного </a:t>
            </a:r>
            <a:r>
              <a:rPr lang="ru-RU" sz="1000" dirty="0" smtClean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</a:t>
            </a:r>
            <a:endParaRPr lang="ru-RU" sz="1000" dirty="0">
              <a:solidFill>
                <a:srgbClr val="006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54">
            <a:extLst>
              <a:ext uri="{FF2B5EF4-FFF2-40B4-BE49-F238E27FC236}">
                <a16:creationId xmlns="" xmlns:a16="http://schemas.microsoft.com/office/drawing/2014/main" id="{F776F996-6360-4EAE-B0E5-07F19620B29D}"/>
              </a:ext>
            </a:extLst>
          </p:cNvPr>
          <p:cNvCxnSpPr>
            <a:cxnSpLocks/>
          </p:cNvCxnSpPr>
          <p:nvPr/>
        </p:nvCxnSpPr>
        <p:spPr>
          <a:xfrm>
            <a:off x="6380409" y="1139879"/>
            <a:ext cx="0" cy="17016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56">
            <a:extLst>
              <a:ext uri="{FF2B5EF4-FFF2-40B4-BE49-F238E27FC236}">
                <a16:creationId xmlns="" xmlns:a16="http://schemas.microsoft.com/office/drawing/2014/main" id="{979DD19A-56C1-44C9-B3E8-2791E40E2016}"/>
              </a:ext>
            </a:extLst>
          </p:cNvPr>
          <p:cNvCxnSpPr>
            <a:cxnSpLocks/>
          </p:cNvCxnSpPr>
          <p:nvPr/>
        </p:nvCxnSpPr>
        <p:spPr>
          <a:xfrm flipV="1">
            <a:off x="6405926" y="2145413"/>
            <a:ext cx="511" cy="1314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Rectangle 4">
            <a:extLst>
              <a:ext uri="{FF2B5EF4-FFF2-40B4-BE49-F238E27FC236}">
                <a16:creationId xmlns="" xmlns:a16="http://schemas.microsoft.com/office/drawing/2014/main" id="{6CCB84D1-B8EB-4060-8A5D-431A72E4836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198068" y="2989935"/>
            <a:ext cx="2736412" cy="289001"/>
          </a:xfrm>
          <a:prstGeom prst="roundRect">
            <a:avLst>
              <a:gd name="adj" fmla="val 2384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7" lvl="1" indent="0" defTabSz="895350" eaLnBrk="1" hangingPunct="1">
              <a:buClr>
                <a:schemeClr val="bg2"/>
              </a:buClr>
              <a:buSzPct val="125000"/>
              <a:buFont typeface="Arial" charset="0"/>
              <a:buNone/>
              <a:defRPr sz="550" spc="-30"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Менеджеры областных штабов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Connector 513">
            <a:extLst>
              <a:ext uri="{FF2B5EF4-FFF2-40B4-BE49-F238E27FC236}">
                <a16:creationId xmlns="" xmlns:a16="http://schemas.microsoft.com/office/drawing/2014/main" id="{EF79F090-FEBD-465C-8FBD-916FBBD6FE47}"/>
              </a:ext>
            </a:extLst>
          </p:cNvPr>
          <p:cNvCxnSpPr>
            <a:cxnSpLocks/>
          </p:cNvCxnSpPr>
          <p:nvPr/>
        </p:nvCxnSpPr>
        <p:spPr>
          <a:xfrm>
            <a:off x="1445118" y="2725399"/>
            <a:ext cx="7506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513">
            <a:extLst>
              <a:ext uri="{FF2B5EF4-FFF2-40B4-BE49-F238E27FC236}">
                <a16:creationId xmlns="" xmlns:a16="http://schemas.microsoft.com/office/drawing/2014/main" id="{EF79F090-FEBD-465C-8FBD-916FBBD6FE47}"/>
              </a:ext>
            </a:extLst>
          </p:cNvPr>
          <p:cNvCxnSpPr>
            <a:cxnSpLocks/>
          </p:cNvCxnSpPr>
          <p:nvPr/>
        </p:nvCxnSpPr>
        <p:spPr>
          <a:xfrm>
            <a:off x="5674959" y="2725399"/>
            <a:ext cx="179504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456">
            <a:extLst>
              <a:ext uri="{FF2B5EF4-FFF2-40B4-BE49-F238E27FC236}">
                <a16:creationId xmlns="" xmlns:a16="http://schemas.microsoft.com/office/drawing/2014/main" id="{4A3B9571-B977-4E5B-BFFA-FEEA0D143786}"/>
              </a:ext>
            </a:extLst>
          </p:cNvPr>
          <p:cNvCxnSpPr>
            <a:cxnSpLocks/>
          </p:cNvCxnSpPr>
          <p:nvPr/>
        </p:nvCxnSpPr>
        <p:spPr>
          <a:xfrm flipV="1">
            <a:off x="1445118" y="2725400"/>
            <a:ext cx="0" cy="87690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456">
            <a:extLst>
              <a:ext uri="{FF2B5EF4-FFF2-40B4-BE49-F238E27FC236}">
                <a16:creationId xmlns="" xmlns:a16="http://schemas.microsoft.com/office/drawing/2014/main" id="{979DD19A-56C1-44C9-B3E8-2791E40E2016}"/>
              </a:ext>
            </a:extLst>
          </p:cNvPr>
          <p:cNvCxnSpPr>
            <a:cxnSpLocks/>
            <a:stCxn id="1466" idx="0"/>
          </p:cNvCxnSpPr>
          <p:nvPr/>
        </p:nvCxnSpPr>
        <p:spPr>
          <a:xfrm flipV="1">
            <a:off x="4294492" y="2276873"/>
            <a:ext cx="0" cy="206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1">
            <a:extLst>
              <a:ext uri="{FF2B5EF4-FFF2-40B4-BE49-F238E27FC236}">
                <a16:creationId xmlns="" xmlns:a16="http://schemas.microsoft.com/office/drawing/2014/main" id="{54F597EE-E705-4F9F-99A4-E8A1E14A49BC}"/>
              </a:ext>
            </a:extLst>
          </p:cNvPr>
          <p:cNvSpPr txBox="1">
            <a:spLocks/>
          </p:cNvSpPr>
          <p:nvPr/>
        </p:nvSpPr>
        <p:spPr>
          <a:xfrm>
            <a:off x="6198068" y="3424764"/>
            <a:ext cx="2736412" cy="330661"/>
          </a:xfrm>
          <a:prstGeom prst="roundRect">
            <a:avLst>
              <a:gd name="adj" fmla="val 1223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>
            <a:noAutofit/>
          </a:bodyPr>
          <a:lstStyle>
            <a:defPPr>
              <a:defRPr lang="en-US"/>
            </a:defPPr>
            <a:lvl2pPr marL="0" lvl="1" defTabSz="895350">
              <a:buClr>
                <a:schemeClr val="tx2"/>
              </a:buClr>
              <a:buSzPct val="100000"/>
              <a:defRPr sz="550" spc="-30">
                <a:solidFill>
                  <a:schemeClr val="tx1"/>
                </a:solidFill>
              </a:defRPr>
            </a:lvl2pPr>
          </a:lstStyle>
          <a:p>
            <a:pPr lvl="1" algn="just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 на этап внедрения:</a:t>
            </a:r>
          </a:p>
          <a:p>
            <a:pPr marL="171450" lvl="1" indent="-171450" algn="just">
              <a:buClr>
                <a:srgbClr val="002960"/>
              </a:buClr>
              <a:buFont typeface="Wingdings" panose="05000000000000000000" pitchFamily="2" charset="2"/>
              <a:buChar char="§"/>
            </a:pPr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Аналитики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областях</a:t>
            </a: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960"/>
              </a:buClr>
            </a:pPr>
            <a:endParaRPr lang="ru-RU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944" lvl="1" indent="-93944" algn="just">
              <a:buClr>
                <a:srgbClr val="002960"/>
              </a:buClr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960"/>
              </a:buClr>
            </a:pPr>
            <a:endParaRPr lang="ru-RU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960"/>
              </a:buClr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Connector 456">
            <a:extLst>
              <a:ext uri="{FF2B5EF4-FFF2-40B4-BE49-F238E27FC236}">
                <a16:creationId xmlns="" xmlns:a16="http://schemas.microsoft.com/office/drawing/2014/main" id="{4A3B9571-B977-4E5B-BFFA-FEEA0D143786}"/>
              </a:ext>
            </a:extLst>
          </p:cNvPr>
          <p:cNvCxnSpPr>
            <a:cxnSpLocks/>
          </p:cNvCxnSpPr>
          <p:nvPr/>
        </p:nvCxnSpPr>
        <p:spPr>
          <a:xfrm flipV="1">
            <a:off x="7470008" y="2708693"/>
            <a:ext cx="0" cy="262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456">
            <a:extLst>
              <a:ext uri="{FF2B5EF4-FFF2-40B4-BE49-F238E27FC236}">
                <a16:creationId xmlns="" xmlns:a16="http://schemas.microsoft.com/office/drawing/2014/main" id="{4A3B9571-B977-4E5B-BFFA-FEEA0D143786}"/>
              </a:ext>
            </a:extLst>
          </p:cNvPr>
          <p:cNvCxnSpPr>
            <a:cxnSpLocks/>
          </p:cNvCxnSpPr>
          <p:nvPr/>
        </p:nvCxnSpPr>
        <p:spPr>
          <a:xfrm flipH="1" flipV="1">
            <a:off x="7457459" y="3281857"/>
            <a:ext cx="2970" cy="1429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 descr="C:\Users\Dilarom.Savutova\Desktop\201509070040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996" y="47213"/>
            <a:ext cx="820582" cy="5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617\Desktop\ЖАНАРА\структура фото\асылов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83" y="588660"/>
            <a:ext cx="690073" cy="7473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617\Desktop\ЖАНАРА\структура фото\48-3 5-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7470"/>
            <a:ext cx="685764" cy="69611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 descr="image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9" y="3755425"/>
            <a:ext cx="574626" cy="761897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5" name="Рисунок 44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8" y="5270269"/>
            <a:ext cx="573339" cy="5983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7" name="Picture 7" descr="C:\Users\617\Desktop\ЖАНАРА\структура фото\_DSC031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41" y="6222854"/>
            <a:ext cx="562643" cy="5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904" y="4648625"/>
            <a:ext cx="565541" cy="59802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 descr="C:\Users\617\Desktop\ЖАНАРА\структура фото\Даниял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168" y="5341416"/>
            <a:ext cx="565541" cy="6028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 descr="C:\Users\RAUZA~1.SHI\AppData\Local\Temp\Мендигалиев Д.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675" y="5341416"/>
            <a:ext cx="587482" cy="6028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86C544ED-7E04-4A01-A0FF-F3817FFDAED8}"/>
              </a:ext>
            </a:extLst>
          </p:cNvPr>
          <p:cNvSpPr/>
          <p:nvPr/>
        </p:nvSpPr>
        <p:spPr>
          <a:xfrm>
            <a:off x="8211315" y="598295"/>
            <a:ext cx="745484" cy="1469516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занятость /</a:t>
            </a:r>
          </a:p>
          <a:p>
            <a:pPr algn="ctr"/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обсуждений не менее </a:t>
            </a:r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раз в неделю             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 часа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86C544ED-7E04-4A01-A0FF-F3817FFDAED8}"/>
              </a:ext>
            </a:extLst>
          </p:cNvPr>
          <p:cNvSpPr/>
          <p:nvPr/>
        </p:nvSpPr>
        <p:spPr>
          <a:xfrm>
            <a:off x="52308" y="2602544"/>
            <a:ext cx="982625" cy="965394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занятость /</a:t>
            </a:r>
          </a:p>
          <a:p>
            <a:pPr algn="ctr"/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не менее </a:t>
            </a:r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часов в день, 20 часов в неделю</a:t>
            </a:r>
          </a:p>
        </p:txBody>
      </p:sp>
      <p:sp>
        <p:nvSpPr>
          <p:cNvPr id="69" name="RoundedRectangle 4">
            <a:extLst>
              <a:ext uri="{FF2B5EF4-FFF2-40B4-BE49-F238E27FC236}">
                <a16:creationId xmlns="" xmlns:a16="http://schemas.microsoft.com/office/drawing/2014/main" id="{6CCB84D1-B8EB-4060-8A5D-431A72E4836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98843" y="5013177"/>
            <a:ext cx="3398600" cy="1755188"/>
          </a:xfrm>
          <a:prstGeom prst="roundRect">
            <a:avLst>
              <a:gd name="adj" fmla="val 2384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7" lvl="1" indent="0" defTabSz="895350" eaLnBrk="1" hangingPunct="1">
              <a:buClr>
                <a:schemeClr val="bg2"/>
              </a:buClr>
              <a:buSzPct val="125000"/>
              <a:buFont typeface="Arial" charset="0"/>
              <a:buNone/>
              <a:defRPr sz="550" spc="-30"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Аналитики проекта </a:t>
            </a:r>
          </a:p>
          <a:p>
            <a:pPr algn="ctr">
              <a:buClr>
                <a:srgbClr val="002960"/>
              </a:buClr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(главный эксперт ДВПО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Биекова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Б.У., менеджер ИАЦ 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Сапаргалиев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 Ж., ведущий специалист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ЦБПиАМ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Хасенова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У.А.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КПЭ с вузов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исполнения мероприятий с вузов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целевых показателей по подготовке кадров, по трудоустройству, средней заработной плате</a:t>
            </a:r>
          </a:p>
          <a:p>
            <a:pPr algn="ctr">
              <a:buClr>
                <a:srgbClr val="002960"/>
              </a:buClr>
            </a:pPr>
            <a:endParaRPr lang="ru-RU" sz="1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endParaRPr lang="ru-RU" sz="1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456">
            <a:extLst>
              <a:ext uri="{FF2B5EF4-FFF2-40B4-BE49-F238E27FC236}">
                <a16:creationId xmlns="" xmlns:a16="http://schemas.microsoft.com/office/drawing/2014/main" id="{4A3B9571-B977-4E5B-BFFA-FEEA0D143786}"/>
              </a:ext>
            </a:extLst>
          </p:cNvPr>
          <p:cNvCxnSpPr>
            <a:cxnSpLocks/>
          </p:cNvCxnSpPr>
          <p:nvPr/>
        </p:nvCxnSpPr>
        <p:spPr>
          <a:xfrm flipV="1">
            <a:off x="1449363" y="4882096"/>
            <a:ext cx="0" cy="13108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Rectangle 4">
            <a:extLst>
              <a:ext uri="{FF2B5EF4-FFF2-40B4-BE49-F238E27FC236}">
                <a16:creationId xmlns="" xmlns:a16="http://schemas.microsoft.com/office/drawing/2014/main" id="{6CCB84D1-B8EB-4060-8A5D-431A72E4836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653980" y="4517322"/>
            <a:ext cx="3398600" cy="2251043"/>
          </a:xfrm>
          <a:prstGeom prst="roundRect">
            <a:avLst>
              <a:gd name="adj" fmla="val 2384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7" lvl="1" indent="0" defTabSz="895350" eaLnBrk="1" hangingPunct="1">
              <a:buClr>
                <a:schemeClr val="bg2"/>
              </a:buClr>
              <a:buSzPct val="125000"/>
              <a:buFont typeface="Arial" charset="0"/>
              <a:buNone/>
              <a:defRPr sz="550" spc="-30"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Аналитики проекта </a:t>
            </a:r>
          </a:p>
          <a:p>
            <a:pPr algn="ctr">
              <a:buClr>
                <a:srgbClr val="002960"/>
              </a:buClr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(главный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 НАО «Холдинг «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Кәсіпқор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Боженов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А.З., главный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 НАО «Холдинг «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Кәсіпқор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Нуркенов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Д.Ж., менеджер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 «Холдинг «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Кәсіпқор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Кулмурат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Ж.К., главный эксперт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УМиК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Мендигалиев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Д.Ж.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целевых показателей по подготовке кадров, по трудоустройству, средней заработной плате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КПЭ с областных штабов внедрения  </a:t>
            </a:r>
          </a:p>
          <a:p>
            <a:pPr marL="171450" indent="-171450"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исполнения мероприятий с областных штабов</a:t>
            </a:r>
          </a:p>
          <a:p>
            <a:pPr algn="ctr">
              <a:buClr>
                <a:srgbClr val="002960"/>
              </a:buClr>
            </a:pPr>
            <a:endParaRPr lang="ru-RU" sz="1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960"/>
              </a:buClr>
            </a:pPr>
            <a:endParaRPr lang="ru-RU" sz="1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345DC777-EC32-464F-9A3A-7CA4841BC759}"/>
              </a:ext>
            </a:extLst>
          </p:cNvPr>
          <p:cNvSpPr/>
          <p:nvPr/>
        </p:nvSpPr>
        <p:spPr>
          <a:xfrm>
            <a:off x="4139952" y="6135804"/>
            <a:ext cx="1501644" cy="632560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занятость / не менее </a:t>
            </a:r>
            <a:r>
              <a:rPr lang="ru-RU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часов в день, 40 часов в неделю</a:t>
            </a:r>
          </a:p>
        </p:txBody>
      </p:sp>
      <p:cxnSp>
        <p:nvCxnSpPr>
          <p:cNvPr id="74" name="Straight Connector 513">
            <a:extLst>
              <a:ext uri="{FF2B5EF4-FFF2-40B4-BE49-F238E27FC236}">
                <a16:creationId xmlns="" xmlns:a16="http://schemas.microsoft.com/office/drawing/2014/main" id="{EF79F090-FEBD-465C-8FBD-916FBBD6FE47}"/>
              </a:ext>
            </a:extLst>
          </p:cNvPr>
          <p:cNvCxnSpPr>
            <a:cxnSpLocks/>
          </p:cNvCxnSpPr>
          <p:nvPr/>
        </p:nvCxnSpPr>
        <p:spPr>
          <a:xfrm>
            <a:off x="4097443" y="4136373"/>
            <a:ext cx="325583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456">
            <a:extLst>
              <a:ext uri="{FF2B5EF4-FFF2-40B4-BE49-F238E27FC236}">
                <a16:creationId xmlns="" xmlns:a16="http://schemas.microsoft.com/office/drawing/2014/main" id="{4A3B9571-B977-4E5B-BFFA-FEEA0D143786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7353280" y="4159662"/>
            <a:ext cx="0" cy="3576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456">
            <a:extLst>
              <a:ext uri="{FF2B5EF4-FFF2-40B4-BE49-F238E27FC236}">
                <a16:creationId xmlns="" xmlns:a16="http://schemas.microsoft.com/office/drawing/2014/main" id="{979DD19A-56C1-44C9-B3E8-2791E40E2016}"/>
              </a:ext>
            </a:extLst>
          </p:cNvPr>
          <p:cNvCxnSpPr>
            <a:cxnSpLocks/>
          </p:cNvCxnSpPr>
          <p:nvPr/>
        </p:nvCxnSpPr>
        <p:spPr>
          <a:xfrm flipV="1">
            <a:off x="2308130" y="1667353"/>
            <a:ext cx="0" cy="6095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09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38" y="117967"/>
            <a:ext cx="8809521" cy="37683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ndara" panose="020E0502030303020204" pitchFamily="34" charset="0"/>
              </a:rPr>
              <a:t>ПОДПРОЕКТ МОН РК 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по проекту «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Продуктивная занятость»</a:t>
            </a:r>
            <a:endParaRPr lang="ru-RU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33063" y="600215"/>
            <a:ext cx="79563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290366" y="1808409"/>
            <a:ext cx="3058122" cy="2847580"/>
            <a:chOff x="648655" y="1178089"/>
            <a:chExt cx="2920327" cy="30770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20663" y="1505829"/>
              <a:ext cx="2776311" cy="2749277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48655" y="1178089"/>
              <a:ext cx="2920327" cy="3077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400" b="1" dirty="0">
                  <a:latin typeface="Arial Narrow" panose="020B0606020202030204" pitchFamily="34" charset="0"/>
                </a:rPr>
                <a:t>МОДЕРНИЗАЦИЯ ПОДГОТОВКИ И ПЕРЕПОДГОТОВКИ КАДРОВ С УЧЕТОМ ПОТРЕБНОСТЕЙ </a:t>
              </a:r>
              <a:r>
                <a:rPr lang="ru-RU" sz="2400" b="1" dirty="0" smtClean="0">
                  <a:latin typeface="Arial Narrow" panose="020B0606020202030204" pitchFamily="34" charset="0"/>
                </a:rPr>
                <a:t>НОВОЙ ЭКОНОМИКИ</a:t>
              </a:r>
              <a:endParaRPr lang="ru-RU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 rot="5400000" flipV="1">
            <a:off x="936866" y="3423969"/>
            <a:ext cx="5395075" cy="876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sz="1600"/>
          </a:p>
        </p:txBody>
      </p:sp>
      <p:grpSp>
        <p:nvGrpSpPr>
          <p:cNvPr id="19" name="Группа 18"/>
          <p:cNvGrpSpPr/>
          <p:nvPr/>
        </p:nvGrpSpPr>
        <p:grpSpPr>
          <a:xfrm rot="5400000">
            <a:off x="3516971" y="4273711"/>
            <a:ext cx="274304" cy="262890"/>
            <a:chOff x="1543050" y="2571750"/>
            <a:chExt cx="274320" cy="262890"/>
          </a:xfrm>
        </p:grpSpPr>
        <p:sp>
          <p:nvSpPr>
            <p:cNvPr id="20" name="Овал 19"/>
            <p:cNvSpPr/>
            <p:nvPr/>
          </p:nvSpPr>
          <p:spPr>
            <a:xfrm>
              <a:off x="1588770" y="2615565"/>
              <a:ext cx="182880" cy="1752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543050" y="2571750"/>
              <a:ext cx="274320" cy="26289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427984" y="613706"/>
            <a:ext cx="2610036" cy="400087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marL="0" lvl="1" algn="ctr"/>
            <a:r>
              <a:rPr lang="ru-RU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ИНИЦИАТИВЫ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81129" y="1012747"/>
            <a:ext cx="4572000" cy="1394285"/>
          </a:xfrm>
          <a:prstGeom prst="rect">
            <a:avLst/>
          </a:prstGeom>
        </p:spPr>
        <p:txBody>
          <a:bodyPr lIns="93296" tIns="46648" rIns="93296" bIns="46648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1. ФОРМИРОВАНИЕ СОДЕРЖАНИЯ ПРОФЕССИОНАЛЬНОГО ОБРАЗОВАНИЯ С УЧЕТОМ ПОТРЕБНОСТИ В КАДРАХ НОВОЙ ЭКОНОМИКИ</a:t>
            </a:r>
            <a:endParaRPr lang="ru-RU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93979" y="2371772"/>
            <a:ext cx="4659149" cy="659459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r>
              <a:rPr lang="ru-RU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2. МОДЕРНИЗАЦИЯ СОДЕРЖАНИЯ И ТЕХНОЛОГИЙ ОБУЧЕНИЯ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 rot="5400000">
            <a:off x="3473157" y="1058045"/>
            <a:ext cx="274304" cy="262890"/>
            <a:chOff x="1543050" y="2571750"/>
            <a:chExt cx="274320" cy="262890"/>
          </a:xfrm>
        </p:grpSpPr>
        <p:sp>
          <p:nvSpPr>
            <p:cNvPr id="25" name="Овал 24"/>
            <p:cNvSpPr/>
            <p:nvPr/>
          </p:nvSpPr>
          <p:spPr>
            <a:xfrm>
              <a:off x="1588770" y="2615565"/>
              <a:ext cx="182880" cy="1752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543050" y="2571750"/>
              <a:ext cx="274320" cy="26289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5400000">
            <a:off x="3497252" y="2432905"/>
            <a:ext cx="274304" cy="262890"/>
            <a:chOff x="1543050" y="2571750"/>
            <a:chExt cx="274320" cy="262890"/>
          </a:xfrm>
        </p:grpSpPr>
        <p:sp>
          <p:nvSpPr>
            <p:cNvPr id="28" name="Овал 27"/>
            <p:cNvSpPr/>
            <p:nvPr/>
          </p:nvSpPr>
          <p:spPr>
            <a:xfrm>
              <a:off x="1588770" y="2615565"/>
              <a:ext cx="182880" cy="1752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543050" y="2571750"/>
              <a:ext cx="274320" cy="26289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981128" y="4128710"/>
            <a:ext cx="4659149" cy="1342470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r>
              <a:rPr lang="ru-RU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4. РАЗВИТИЕ ПЕРЕДОВЫХ ЦЕНТРОВ КОМПЕТЕНЦИИ В СИСТЕМЕ ТИПО НА БАЗЕ ВЕДУЩИХ КОЛЛЕДЖЕЙ РЕГИОНОВ</a:t>
            </a:r>
          </a:p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endParaRPr lang="ru-RU" b="1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5400000">
            <a:off x="3497252" y="3195740"/>
            <a:ext cx="274304" cy="262890"/>
            <a:chOff x="1543050" y="2571750"/>
            <a:chExt cx="274320" cy="262890"/>
          </a:xfrm>
        </p:grpSpPr>
        <p:sp>
          <p:nvSpPr>
            <p:cNvPr id="31" name="Овал 30"/>
            <p:cNvSpPr/>
            <p:nvPr/>
          </p:nvSpPr>
          <p:spPr>
            <a:xfrm>
              <a:off x="1588770" y="2615565"/>
              <a:ext cx="182880" cy="1752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543050" y="2571750"/>
              <a:ext cx="274320" cy="26289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981128" y="3090121"/>
            <a:ext cx="4659149" cy="942084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r>
              <a:rPr lang="ru-RU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3. ТРАНСФОРМАЦИЯ ИНФРАСТРУКТУРЫ И КОНЦЕПЦИИ СИСТЕМЫ ПОДГОТОВКИ КАДРОВ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035534" y="5223237"/>
            <a:ext cx="4659149" cy="942084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r>
              <a:rPr lang="ru-RU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5. ПЕРЕПОДГОТОВКА ПЕДАГОГИЧЕСКИХ КАДРОВ НОВОЙ ФОРМАЦИИ ДЛЯ </a:t>
            </a:r>
            <a:r>
              <a:rPr lang="ru-RU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НОВОЙ ЭКОНОМИКИ</a:t>
            </a:r>
            <a:endParaRPr lang="ru-RU" b="1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 rot="5400000">
            <a:off x="3518961" y="5266387"/>
            <a:ext cx="274304" cy="262890"/>
            <a:chOff x="1543050" y="2571750"/>
            <a:chExt cx="274320" cy="262890"/>
          </a:xfrm>
        </p:grpSpPr>
        <p:sp>
          <p:nvSpPr>
            <p:cNvPr id="38" name="Овал 37"/>
            <p:cNvSpPr/>
            <p:nvPr/>
          </p:nvSpPr>
          <p:spPr>
            <a:xfrm>
              <a:off x="1588770" y="2615565"/>
              <a:ext cx="182880" cy="1752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543050" y="2571750"/>
              <a:ext cx="274320" cy="26289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</p:spTree>
    <p:extLst>
      <p:ext uri="{BB962C8B-B14F-4D97-AF65-F5344CB8AC3E}">
        <p14:creationId xmlns:p14="http://schemas.microsoft.com/office/powerpoint/2010/main" xmlns="" val="14059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469362" y="4090095"/>
            <a:ext cx="2267744" cy="1042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r>
              <a:rPr lang="ru-RU" sz="15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2</a:t>
            </a:r>
            <a:r>
              <a:rPr lang="ru-RU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Модернизация </a:t>
            </a:r>
            <a:r>
              <a:rPr lang="ru-RU" sz="1600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содержания и  </a:t>
            </a:r>
            <a:r>
              <a:rPr lang="ru-RU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технологий обучения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20785" y="1483732"/>
            <a:ext cx="5853470" cy="184676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Определение требований к содержанию профессионального образования с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учетом новой структуры занятости, новых профессий 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специальностей</a:t>
            </a: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Анализ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и  экспертиза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содержания потребности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кадрового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обеспечения</a:t>
            </a: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Разработка профессиональных стандартов</a:t>
            </a: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12053" y="1095778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171257" y="3558317"/>
            <a:ext cx="5810073" cy="278807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Обновление Национального Классификатора занятий и его интеграция с Классификатор</a:t>
            </a:r>
            <a:r>
              <a:rPr lang="kk-KZ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ами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специальностей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ТиПО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и ВО</a:t>
            </a: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Разработка образовательных программ вузов на основе инновационных технологий экономики 3.0</a:t>
            </a: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Интеграция международных стандартов в образовательные программы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ТиПО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Внедрение кредитно-модульных технологий обучения в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ТиПО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на основе лучших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мировых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практик</a:t>
            </a: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9362" y="1627740"/>
            <a:ext cx="2438214" cy="1781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 marL="93944" lvl="1" indent="-1620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  <a:buFont typeface="Arial" charset="0"/>
              <a:buAutoNum type="arabicPeriod"/>
            </a:pPr>
            <a:r>
              <a:rPr lang="ru-RU" sz="15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Ф</a:t>
            </a:r>
            <a:r>
              <a:rPr lang="ru-RU" sz="1600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ормирование содержания профессионального образования с учетом потребности в кадрах новой экономики</a:t>
            </a:r>
            <a:endParaRPr lang="ru-RU" sz="1600" b="1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91540" y="628628"/>
            <a:ext cx="6540408" cy="3403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3296" tIns="46648" rIns="93296" bIns="46648">
            <a:spAutoFit/>
          </a:bodyPr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Ключевые мероприятия</a:t>
            </a:r>
            <a:endParaRPr lang="ru-RU" sz="500" dirty="0"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9341" y="628627"/>
            <a:ext cx="2145115" cy="3712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3296" tIns="46648" rIns="93296" bIns="46648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Инициативы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9322" y="1339724"/>
            <a:ext cx="360040" cy="288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600" dirty="0"/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109321" y="3847413"/>
            <a:ext cx="360040" cy="288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600" dirty="0"/>
              <a:t>2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-12053" y="1174468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7480" y="167549"/>
            <a:ext cx="6168878" cy="37683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3296" tIns="46648" rIns="93296" bIns="46648" rtlCol="0">
            <a:spAutoFit/>
          </a:bodyPr>
          <a:lstStyle/>
          <a:p>
            <a:pPr algn="ctr"/>
            <a:r>
              <a:rPr lang="ru-RU" b="1" dirty="0"/>
              <a:t>Концептуальная модель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797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-40626" y="125304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562967" y="768570"/>
            <a:ext cx="6376745" cy="3403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3296" tIns="46648" rIns="93296" bIns="46648">
            <a:spAutoFit/>
          </a:bodyPr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Ключевые мероприятия</a:t>
            </a:r>
            <a:endParaRPr lang="ru-RU" sz="500" dirty="0"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3888" y="763532"/>
            <a:ext cx="2145115" cy="3712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3296" tIns="46648" rIns="93296" bIns="46648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Инициативы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64182" y="4932781"/>
            <a:ext cx="5775531" cy="153106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Диверсификация программ обучения для подготовки и переподготовки педагогов и менеджеров для экономики 3.0 с учетом лучшего мирового опыта</a:t>
            </a: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Интеграция новой модели компетенций педагога на основе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профстандарта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«Педагог» 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0" y="1369743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534452" y="5076789"/>
            <a:ext cx="2267744" cy="1387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r>
              <a:rPr lang="ru-RU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5. </a:t>
            </a:r>
            <a:r>
              <a:rPr lang="ru-RU" sz="1600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Переподготовка педагогических кадров новой формации для экономики 3.0</a:t>
            </a:r>
            <a:endParaRPr lang="ru-RU" sz="1600" b="1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3867" y="3274817"/>
            <a:ext cx="360040" cy="288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600" dirty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7480" y="172715"/>
            <a:ext cx="6168878" cy="3712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3296" tIns="46648" rIns="93296" bIns="46648" rtlCol="0">
            <a:spAutoFit/>
          </a:bodyPr>
          <a:lstStyle/>
          <a:p>
            <a:pPr algn="ctr"/>
            <a:r>
              <a:rPr lang="ru-RU" b="1" dirty="0" smtClean="0"/>
              <a:t>Концептуальная модель проекта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322" y="1913576"/>
            <a:ext cx="2267346" cy="12433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r>
              <a:rPr lang="ru-RU" sz="15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3</a:t>
            </a:r>
            <a:r>
              <a:rPr lang="ru-RU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Трансформация </a:t>
            </a:r>
            <a:r>
              <a:rPr lang="ru-RU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инфраструктуры и концепции системы подготовки кадров</a:t>
            </a:r>
          </a:p>
        </p:txBody>
      </p:sp>
      <p:sp>
        <p:nvSpPr>
          <p:cNvPr id="21" name="Овал 20"/>
          <p:cNvSpPr/>
          <p:nvPr/>
        </p:nvSpPr>
        <p:spPr>
          <a:xfrm>
            <a:off x="102972" y="1769568"/>
            <a:ext cx="360040" cy="288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600" dirty="0"/>
              <a:t>3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64180" y="1913576"/>
            <a:ext cx="5775532" cy="124334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Создание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концептуальной модели кадрового обеспечения для сервисной экономики</a:t>
            </a: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Активное развитие дуального обучения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5322" y="3361461"/>
            <a:ext cx="2267346" cy="1531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 marL="92324" lvl="1">
              <a:spcBef>
                <a:spcPts val="300"/>
              </a:spcBef>
              <a:spcAft>
                <a:spcPts val="600"/>
              </a:spcAft>
              <a:buClr>
                <a:srgbClr val="002960"/>
              </a:buClr>
            </a:pPr>
            <a:r>
              <a:rPr lang="ru-RU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4. Р</a:t>
            </a:r>
            <a:r>
              <a:rPr lang="ru-RU" sz="1600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азвитие передовых центров компетенции в системе </a:t>
            </a:r>
            <a:r>
              <a:rPr lang="ru-RU" sz="1600" b="1" kern="0" dirty="0" err="1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ТиПО</a:t>
            </a:r>
            <a:r>
              <a:rPr lang="ru-RU" sz="1600" b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на базе ведущих колледжей регионов</a:t>
            </a:r>
            <a:endParaRPr lang="ru-RU" sz="1600" b="1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2972" y="5067973"/>
            <a:ext cx="360040" cy="288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600" dirty="0"/>
              <a:t>5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2916" y="3451372"/>
            <a:ext cx="5775532" cy="110884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6" tIns="46648" rIns="93296" bIns="46648" rtlCol="0" anchor="ctr"/>
          <a:lstStyle/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91551" indent="-29155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Трансляция лучших мировых практик через сеть созданных центров компетенций и базовых колледжей</a:t>
            </a: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3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ublic\Pictures\Sample Pictures\Интерактивная карта\Актюбинская обл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786" y="2210589"/>
            <a:ext cx="2347287" cy="22722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ublic\Pictures\Sample Pictures\Интерактивная карта\Жамбылская обл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043" y="4077435"/>
            <a:ext cx="1618819" cy="14389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ublic\Pictures\Sample Pictures\Интерактивная карта\Алматинская обл.pn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5" t="5006" r="3666" b="9226"/>
          <a:stretch/>
        </p:blipFill>
        <p:spPr bwMode="auto">
          <a:xfrm>
            <a:off x="6156177" y="3526441"/>
            <a:ext cx="2163420" cy="1707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ublic\Pictures\Sample Pictures\Интерактивная карта\ВКО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899" y="1965499"/>
            <a:ext cx="2209099" cy="21205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Public\Pictures\Sample Pictures\Интерактивная карта\СКО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521" y="1254245"/>
            <a:ext cx="1666339" cy="10163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Public\Pictures\Sample Pictures\Интерактивная карта\Акмолинская обл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045" y="1686742"/>
            <a:ext cx="1875743" cy="132534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Public\Pictures\Sample Pictures\Интерактивная карта\Костанайская обл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372" y="1395658"/>
            <a:ext cx="1740093" cy="230989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Public\Pictures\Sample Pictures\Интерактивная карта\Карагандинская обл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607" y="2456496"/>
            <a:ext cx="3335460" cy="18554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Public\Pictures\Sample Pictures\Интерактивная карта\ЮКО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054" y="4103731"/>
            <a:ext cx="1504067" cy="18933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Public\Pictures\Sample Pictures\Интерактивная карта\Кызылординская обл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6417" y="3526438"/>
            <a:ext cx="2290500" cy="200695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4" name="Picture 13" descr="C:\Users\Public\Pictures\Sample Pictures\Интерактивная карта\Мангыстауская обл.png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415" y="3678683"/>
            <a:ext cx="1855488" cy="204682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Public\Pictures\Sample Pictures\Интерактивная карта\Карта ЗКО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19" y="2078854"/>
            <a:ext cx="1828067" cy="11360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Public\Pictures\Sample Pictures\Интерактивная карта\Карта Атырауская 1.png"/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2" t="22323" r="9229" b="25405"/>
          <a:stretch/>
        </p:blipFill>
        <p:spPr bwMode="auto">
          <a:xfrm>
            <a:off x="456330" y="2837461"/>
            <a:ext cx="2108087" cy="12874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TextBox 16"/>
          <p:cNvSpPr txBox="1">
            <a:spLocks noChangeArrowheads="1"/>
          </p:cNvSpPr>
          <p:nvPr/>
        </p:nvSpPr>
        <p:spPr bwMode="auto">
          <a:xfrm>
            <a:off x="3306764" y="4479928"/>
            <a:ext cx="1165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Кызылординская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88" name="TextBox 17"/>
          <p:cNvSpPr txBox="1">
            <a:spLocks noChangeArrowheads="1"/>
          </p:cNvSpPr>
          <p:nvPr/>
        </p:nvSpPr>
        <p:spPr bwMode="auto">
          <a:xfrm>
            <a:off x="4597401" y="5137151"/>
            <a:ext cx="96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Южно-Казахстанская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89" name="TextBox 18"/>
          <p:cNvSpPr txBox="1">
            <a:spLocks noChangeArrowheads="1"/>
          </p:cNvSpPr>
          <p:nvPr/>
        </p:nvSpPr>
        <p:spPr bwMode="auto">
          <a:xfrm>
            <a:off x="5411788" y="4373564"/>
            <a:ext cx="936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Жамбылская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0" name="TextBox 19"/>
          <p:cNvSpPr txBox="1">
            <a:spLocks noChangeArrowheads="1"/>
          </p:cNvSpPr>
          <p:nvPr/>
        </p:nvSpPr>
        <p:spPr bwMode="auto">
          <a:xfrm>
            <a:off x="6678614" y="4086228"/>
            <a:ext cx="962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Алматинская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1" name="TextBox 20"/>
          <p:cNvSpPr txBox="1">
            <a:spLocks noChangeArrowheads="1"/>
          </p:cNvSpPr>
          <p:nvPr/>
        </p:nvSpPr>
        <p:spPr bwMode="auto">
          <a:xfrm>
            <a:off x="4525964" y="3000377"/>
            <a:ext cx="21145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Карагандинская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2" name="TextBox 21"/>
          <p:cNvSpPr txBox="1">
            <a:spLocks noChangeArrowheads="1"/>
          </p:cNvSpPr>
          <p:nvPr/>
        </p:nvSpPr>
        <p:spPr bwMode="auto">
          <a:xfrm>
            <a:off x="4498976" y="2403477"/>
            <a:ext cx="1160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u="sng">
                <a:solidFill>
                  <a:srgbClr val="000000"/>
                </a:solidFill>
                <a:latin typeface="Arial Narrow" pitchFamily="34" charset="0"/>
              </a:rPr>
              <a:t>Акмолинская</a:t>
            </a:r>
          </a:p>
        </p:txBody>
      </p:sp>
      <p:sp>
        <p:nvSpPr>
          <p:cNvPr id="3093" name="TextBox 22"/>
          <p:cNvSpPr txBox="1">
            <a:spLocks noChangeArrowheads="1"/>
          </p:cNvSpPr>
          <p:nvPr/>
        </p:nvSpPr>
        <p:spPr bwMode="auto">
          <a:xfrm>
            <a:off x="3535363" y="2279653"/>
            <a:ext cx="990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Костанайская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4" name="TextBox 23"/>
          <p:cNvSpPr txBox="1">
            <a:spLocks noChangeArrowheads="1"/>
          </p:cNvSpPr>
          <p:nvPr/>
        </p:nvSpPr>
        <p:spPr bwMode="auto">
          <a:xfrm>
            <a:off x="760413" y="2601916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Западно-Казахстанская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5" name="TextBox 24"/>
          <p:cNvSpPr txBox="1">
            <a:spLocks noChangeArrowheads="1"/>
          </p:cNvSpPr>
          <p:nvPr/>
        </p:nvSpPr>
        <p:spPr bwMode="auto">
          <a:xfrm>
            <a:off x="1296989" y="4305302"/>
            <a:ext cx="1039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Мангистауская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6" name="TextBox 25"/>
          <p:cNvSpPr txBox="1">
            <a:spLocks noChangeArrowheads="1"/>
          </p:cNvSpPr>
          <p:nvPr/>
        </p:nvSpPr>
        <p:spPr bwMode="auto">
          <a:xfrm>
            <a:off x="2732090" y="2763840"/>
            <a:ext cx="981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Актюбинская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7" name="TextBox 58"/>
          <p:cNvSpPr txBox="1">
            <a:spLocks noChangeArrowheads="1"/>
          </p:cNvSpPr>
          <p:nvPr/>
        </p:nvSpPr>
        <p:spPr bwMode="auto">
          <a:xfrm>
            <a:off x="1076326" y="3189289"/>
            <a:ext cx="1028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Атырауская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8" name="TextBox 59"/>
          <p:cNvSpPr txBox="1">
            <a:spLocks noChangeArrowheads="1"/>
          </p:cNvSpPr>
          <p:nvPr/>
        </p:nvSpPr>
        <p:spPr bwMode="auto">
          <a:xfrm>
            <a:off x="6972301" y="2590800"/>
            <a:ext cx="1028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Восточно-Казахстанская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99" name="TextBox 66"/>
          <p:cNvSpPr txBox="1">
            <a:spLocks noChangeArrowheads="1"/>
          </p:cNvSpPr>
          <p:nvPr/>
        </p:nvSpPr>
        <p:spPr bwMode="auto">
          <a:xfrm>
            <a:off x="4713289" y="1479551"/>
            <a:ext cx="1027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1000" b="1" u="sng">
                <a:solidFill>
                  <a:srgbClr val="000000"/>
                </a:solidFill>
                <a:latin typeface="Arial Narrow" pitchFamily="34" charset="0"/>
              </a:rPr>
              <a:t>Северо-Казахстанская</a:t>
            </a:r>
            <a:endParaRPr lang="ru-RU" altLang="ru-RU" sz="1000" b="1" u="sng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00" name="TextBox 77"/>
          <p:cNvSpPr txBox="1">
            <a:spLocks noChangeArrowheads="1"/>
          </p:cNvSpPr>
          <p:nvPr/>
        </p:nvSpPr>
        <p:spPr bwMode="auto">
          <a:xfrm>
            <a:off x="5435601" y="1076328"/>
            <a:ext cx="11620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u="sng" dirty="0">
                <a:solidFill>
                  <a:srgbClr val="000000"/>
                </a:solidFill>
                <a:latin typeface="Arial Narrow" pitchFamily="34" charset="0"/>
              </a:rPr>
              <a:t>г. Астана</a:t>
            </a:r>
          </a:p>
        </p:txBody>
      </p:sp>
      <p:sp>
        <p:nvSpPr>
          <p:cNvPr id="3101" name="TextBox 139"/>
          <p:cNvSpPr txBox="1">
            <a:spLocks noChangeArrowheads="1"/>
          </p:cNvSpPr>
          <p:nvPr/>
        </p:nvSpPr>
        <p:spPr bwMode="auto">
          <a:xfrm>
            <a:off x="6516689" y="5287964"/>
            <a:ext cx="1160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u="sng">
                <a:solidFill>
                  <a:srgbClr val="000000"/>
                </a:solidFill>
                <a:latin typeface="Arial Narrow" pitchFamily="34" charset="0"/>
              </a:rPr>
              <a:t>г. Алматы</a:t>
            </a:r>
          </a:p>
        </p:txBody>
      </p:sp>
      <p:cxnSp>
        <p:nvCxnSpPr>
          <p:cNvPr id="160" name="Прямая со стрелкой 159"/>
          <p:cNvCxnSpPr/>
          <p:nvPr/>
        </p:nvCxnSpPr>
        <p:spPr>
          <a:xfrm flipH="1">
            <a:off x="7002463" y="5000628"/>
            <a:ext cx="36512" cy="3270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flipV="1">
            <a:off x="5702300" y="1322388"/>
            <a:ext cx="246063" cy="806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651500" y="2133603"/>
            <a:ext cx="87314" cy="873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30" name="Picture 6" descr="C:\Users\Public\Pictures\Sample Pictures\Интерактивная карта\Павлодарская обл.png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789" y="1364266"/>
            <a:ext cx="1325349" cy="15983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TextBox 230"/>
          <p:cNvSpPr txBox="1">
            <a:spLocks noChangeArrowheads="1"/>
          </p:cNvSpPr>
          <p:nvPr/>
        </p:nvSpPr>
        <p:spPr bwMode="auto">
          <a:xfrm>
            <a:off x="6183476" y="2058962"/>
            <a:ext cx="1027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1000" b="1" u="sng" dirty="0">
                <a:solidFill>
                  <a:srgbClr val="000000"/>
                </a:solidFill>
                <a:latin typeface="Arial Narrow" pitchFamily="34" charset="0"/>
              </a:rPr>
              <a:t>Павлодарская</a:t>
            </a:r>
            <a:endParaRPr lang="ru-RU" altLang="ru-RU" sz="1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08" name="Прямоугольник 240"/>
          <p:cNvSpPr>
            <a:spLocks noChangeArrowheads="1"/>
          </p:cNvSpPr>
          <p:nvPr/>
        </p:nvSpPr>
        <p:spPr bwMode="auto">
          <a:xfrm>
            <a:off x="643709" y="5510069"/>
            <a:ext cx="329088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altLang="ru-RU" sz="1300" b="1" dirty="0" smtClean="0">
                <a:solidFill>
                  <a:srgbClr val="000000"/>
                </a:solidFill>
                <a:latin typeface="Arial Narrow" pitchFamily="34" charset="0"/>
              </a:rPr>
              <a:t>- партнер</a:t>
            </a:r>
            <a:endParaRPr lang="ru-RU" altLang="ru-RU" sz="13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09" name="Прямоугольник 241"/>
          <p:cNvSpPr>
            <a:spLocks noChangeArrowheads="1"/>
          </p:cNvSpPr>
          <p:nvPr/>
        </p:nvSpPr>
        <p:spPr bwMode="auto">
          <a:xfrm>
            <a:off x="655448" y="5099737"/>
            <a:ext cx="32924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0000"/>
                </a:solidFill>
                <a:latin typeface="Arial Narrow" pitchFamily="34" charset="0"/>
              </a:rPr>
              <a:t>- </a:t>
            </a:r>
            <a:r>
              <a:rPr lang="ru-RU" altLang="ru-RU" sz="1300" b="1" dirty="0" smtClean="0">
                <a:solidFill>
                  <a:srgbClr val="000000"/>
                </a:solidFill>
                <a:latin typeface="Arial Narrow" pitchFamily="34" charset="0"/>
              </a:rPr>
              <a:t>колледж</a:t>
            </a:r>
            <a:endParaRPr lang="ru-RU" altLang="ru-RU" sz="13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110" name="Группа 29"/>
          <p:cNvGrpSpPr>
            <a:grpSpLocks/>
          </p:cNvGrpSpPr>
          <p:nvPr/>
        </p:nvGrpSpPr>
        <p:grpSpPr bwMode="auto">
          <a:xfrm>
            <a:off x="356753" y="2296981"/>
            <a:ext cx="1780816" cy="498889"/>
            <a:chOff x="325184" y="2173042"/>
            <a:chExt cx="1779758" cy="499734"/>
          </a:xfrm>
        </p:grpSpPr>
        <p:sp>
          <p:nvSpPr>
            <p:cNvPr id="29" name="Десятиугольник 28"/>
            <p:cNvSpPr/>
            <p:nvPr/>
          </p:nvSpPr>
          <p:spPr>
            <a:xfrm>
              <a:off x="325184" y="2181409"/>
              <a:ext cx="832154" cy="491367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ГККП «Уральский колледж газа, нефти и отраслевых технологий»</a:t>
              </a:r>
            </a:p>
          </p:txBody>
        </p:sp>
        <p:sp>
          <p:nvSpPr>
            <p:cNvPr id="243" name="Десятиугольник 242"/>
            <p:cNvSpPr/>
            <p:nvPr/>
          </p:nvSpPr>
          <p:spPr>
            <a:xfrm>
              <a:off x="1298971" y="2173042"/>
              <a:ext cx="805971" cy="410271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АО «</a:t>
              </a:r>
              <a:r>
                <a:rPr lang="ru-RU" sz="600" dirty="0" err="1">
                  <a:solidFill>
                    <a:prstClr val="black"/>
                  </a:solidFill>
                </a:rPr>
                <a:t>Уральскнефтегазгеология</a:t>
              </a:r>
              <a:r>
                <a:rPr lang="ru-RU" sz="600" dirty="0">
                  <a:solidFill>
                    <a:prstClr val="black"/>
                  </a:solidFill>
                </a:rPr>
                <a:t>»</a:t>
              </a:r>
            </a:p>
          </p:txBody>
        </p:sp>
      </p:grpSp>
      <p:grpSp>
        <p:nvGrpSpPr>
          <p:cNvPr id="3111" name="Группа 244"/>
          <p:cNvGrpSpPr>
            <a:grpSpLocks/>
          </p:cNvGrpSpPr>
          <p:nvPr/>
        </p:nvGrpSpPr>
        <p:grpSpPr bwMode="auto">
          <a:xfrm>
            <a:off x="643709" y="3341349"/>
            <a:ext cx="1461319" cy="438826"/>
            <a:chOff x="663077" y="2021953"/>
            <a:chExt cx="1462447" cy="438794"/>
          </a:xfrm>
        </p:grpSpPr>
        <p:sp>
          <p:nvSpPr>
            <p:cNvPr id="246" name="Десятиугольник 245"/>
            <p:cNvSpPr/>
            <p:nvPr/>
          </p:nvSpPr>
          <p:spPr>
            <a:xfrm>
              <a:off x="663077" y="2021953"/>
              <a:ext cx="835670" cy="412966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Высший колледж «</a:t>
              </a:r>
              <a:r>
                <a:rPr lang="ru-RU" sz="600" dirty="0" err="1">
                  <a:solidFill>
                    <a:prstClr val="black"/>
                  </a:solidFill>
                </a:rPr>
                <a:t>ApecPetrotechnic</a:t>
              </a:r>
              <a:r>
                <a:rPr lang="ru-RU" sz="600" dirty="0">
                  <a:solidFill>
                    <a:prstClr val="black"/>
                  </a:solidFill>
                </a:rPr>
                <a:t>» города Атырау</a:t>
              </a:r>
            </a:p>
          </p:txBody>
        </p:sp>
        <p:sp>
          <p:nvSpPr>
            <p:cNvPr id="247" name="Десятиугольник 246"/>
            <p:cNvSpPr/>
            <p:nvPr/>
          </p:nvSpPr>
          <p:spPr>
            <a:xfrm>
              <a:off x="1557814" y="2154381"/>
              <a:ext cx="567710" cy="306366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 err="1">
                  <a:solidFill>
                    <a:prstClr val="black"/>
                  </a:solidFill>
                </a:rPr>
                <a:t>Тенгизшевройл</a:t>
              </a:r>
              <a:endParaRPr lang="ru-RU" sz="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12" name="Группа 248"/>
          <p:cNvGrpSpPr>
            <a:grpSpLocks/>
          </p:cNvGrpSpPr>
          <p:nvPr/>
        </p:nvGrpSpPr>
        <p:grpSpPr bwMode="auto">
          <a:xfrm>
            <a:off x="884752" y="4517673"/>
            <a:ext cx="1905004" cy="713810"/>
            <a:chOff x="241048" y="2090136"/>
            <a:chExt cx="1907563" cy="715019"/>
          </a:xfrm>
        </p:grpSpPr>
        <p:sp>
          <p:nvSpPr>
            <p:cNvPr id="250" name="Десятиугольник 249"/>
            <p:cNvSpPr/>
            <p:nvPr/>
          </p:nvSpPr>
          <p:spPr>
            <a:xfrm>
              <a:off x="241048" y="2090136"/>
              <a:ext cx="1007150" cy="294184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«</a:t>
              </a:r>
              <a:r>
                <a:rPr lang="ru-RU" sz="600" dirty="0" err="1">
                  <a:solidFill>
                    <a:prstClr val="black"/>
                  </a:solidFill>
                </a:rPr>
                <a:t>Мангистауский</a:t>
              </a:r>
              <a:r>
                <a:rPr lang="ru-RU" sz="600" dirty="0">
                  <a:solidFill>
                    <a:prstClr val="black"/>
                  </a:solidFill>
                </a:rPr>
                <a:t> политехнический колледж» </a:t>
              </a:r>
            </a:p>
          </p:txBody>
        </p:sp>
        <p:sp>
          <p:nvSpPr>
            <p:cNvPr id="251" name="Десятиугольник 250"/>
            <p:cNvSpPr/>
            <p:nvPr/>
          </p:nvSpPr>
          <p:spPr>
            <a:xfrm>
              <a:off x="821690" y="2369846"/>
              <a:ext cx="1326921" cy="435309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ТОО «</a:t>
              </a:r>
              <a:r>
                <a:rPr lang="ru-RU" sz="600" dirty="0" err="1">
                  <a:solidFill>
                    <a:prstClr val="black"/>
                  </a:solidFill>
                </a:rPr>
                <a:t>КансуОперейтинг</a:t>
              </a:r>
              <a:r>
                <a:rPr lang="ru-RU" sz="600" dirty="0">
                  <a:solidFill>
                    <a:prstClr val="black"/>
                  </a:solidFill>
                </a:rPr>
                <a:t>», ТОО «</a:t>
              </a:r>
              <a:r>
                <a:rPr lang="ru-RU" sz="600" dirty="0" err="1">
                  <a:solidFill>
                    <a:prstClr val="black"/>
                  </a:solidFill>
                </a:rPr>
                <a:t>Актауский</a:t>
              </a:r>
              <a:r>
                <a:rPr lang="ru-RU" sz="600" dirty="0">
                  <a:solidFill>
                    <a:prstClr val="black"/>
                  </a:solidFill>
                </a:rPr>
                <a:t> машиностроительный завод», </a:t>
              </a:r>
              <a:r>
                <a:rPr lang="ru-RU" sz="600" dirty="0" err="1">
                  <a:solidFill>
                    <a:prstClr val="black"/>
                  </a:solidFill>
                </a:rPr>
                <a:t>АО»Каскормашзавод</a:t>
              </a:r>
              <a:r>
                <a:rPr lang="ru-RU" sz="600" dirty="0">
                  <a:solidFill>
                    <a:prstClr val="black"/>
                  </a:solidFill>
                </a:rPr>
                <a:t>»</a:t>
              </a:r>
            </a:p>
          </p:txBody>
        </p:sp>
      </p:grpSp>
      <p:grpSp>
        <p:nvGrpSpPr>
          <p:cNvPr id="3113" name="Группа 252"/>
          <p:cNvGrpSpPr>
            <a:grpSpLocks/>
          </p:cNvGrpSpPr>
          <p:nvPr/>
        </p:nvGrpSpPr>
        <p:grpSpPr bwMode="auto">
          <a:xfrm>
            <a:off x="2279651" y="3076528"/>
            <a:ext cx="1488699" cy="784518"/>
            <a:chOff x="665141" y="2204552"/>
            <a:chExt cx="1487815" cy="781897"/>
          </a:xfrm>
        </p:grpSpPr>
        <p:sp>
          <p:nvSpPr>
            <p:cNvPr id="254" name="Десятиугольник 253"/>
            <p:cNvSpPr/>
            <p:nvPr/>
          </p:nvSpPr>
          <p:spPr>
            <a:xfrm>
              <a:off x="665141" y="2475407"/>
              <a:ext cx="710968" cy="511042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«</a:t>
              </a:r>
              <a:r>
                <a:rPr lang="ru-RU" sz="600" dirty="0" err="1">
                  <a:solidFill>
                    <a:prstClr val="black"/>
                  </a:solidFill>
                </a:rPr>
                <a:t>Хромтауский</a:t>
              </a:r>
              <a:r>
                <a:rPr lang="ru-RU" sz="600" dirty="0">
                  <a:solidFill>
                    <a:prstClr val="black"/>
                  </a:solidFill>
                </a:rPr>
                <a:t> горнотехнический колледж»</a:t>
              </a:r>
            </a:p>
          </p:txBody>
        </p:sp>
        <p:sp>
          <p:nvSpPr>
            <p:cNvPr id="255" name="Десятиугольник 254"/>
            <p:cNvSpPr/>
            <p:nvPr/>
          </p:nvSpPr>
          <p:spPr>
            <a:xfrm>
              <a:off x="1117310" y="2204552"/>
              <a:ext cx="1035646" cy="370278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prstClr val="black"/>
                  </a:solidFill>
                </a:rPr>
                <a:t>Донской горно-обогатительный комбинат, филиал АО "ТНК "</a:t>
              </a:r>
              <a:r>
                <a:rPr lang="ru-RU" sz="600" b="1" dirty="0" err="1">
                  <a:solidFill>
                    <a:prstClr val="black"/>
                  </a:solidFill>
                </a:rPr>
                <a:t>Казхром</a:t>
              </a:r>
              <a:r>
                <a:rPr lang="ru-RU" sz="600" b="1" dirty="0">
                  <a:solidFill>
                    <a:prstClr val="black"/>
                  </a:solidFill>
                </a:rPr>
                <a:t>"</a:t>
              </a:r>
            </a:p>
          </p:txBody>
        </p:sp>
      </p:grpSp>
      <p:grpSp>
        <p:nvGrpSpPr>
          <p:cNvPr id="3114" name="Группа 256"/>
          <p:cNvGrpSpPr>
            <a:grpSpLocks/>
          </p:cNvGrpSpPr>
          <p:nvPr/>
        </p:nvGrpSpPr>
        <p:grpSpPr bwMode="auto">
          <a:xfrm>
            <a:off x="3602641" y="1819642"/>
            <a:ext cx="1169012" cy="1290738"/>
            <a:chOff x="1325752" y="1997690"/>
            <a:chExt cx="1168317" cy="1286427"/>
          </a:xfrm>
        </p:grpSpPr>
        <p:sp>
          <p:nvSpPr>
            <p:cNvPr id="258" name="Десятиугольник 257"/>
            <p:cNvSpPr/>
            <p:nvPr/>
          </p:nvSpPr>
          <p:spPr>
            <a:xfrm>
              <a:off x="1325752" y="1997690"/>
              <a:ext cx="895802" cy="482571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«</a:t>
              </a:r>
              <a:r>
                <a:rPr lang="ru-RU" sz="600" dirty="0" err="1">
                  <a:solidFill>
                    <a:prstClr val="black"/>
                  </a:solidFill>
                </a:rPr>
                <a:t>Костанайский</a:t>
              </a:r>
              <a:r>
                <a:rPr lang="ru-RU" sz="600" dirty="0">
                  <a:solidFill>
                    <a:prstClr val="black"/>
                  </a:solidFill>
                </a:rPr>
                <a:t> политехнический высший колледж» </a:t>
              </a:r>
            </a:p>
          </p:txBody>
        </p:sp>
        <p:sp>
          <p:nvSpPr>
            <p:cNvPr id="259" name="Десятиугольник 258"/>
            <p:cNvSpPr/>
            <p:nvPr/>
          </p:nvSpPr>
          <p:spPr>
            <a:xfrm>
              <a:off x="1628282" y="2887073"/>
              <a:ext cx="865787" cy="397044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ТОО «</a:t>
              </a:r>
              <a:r>
                <a:rPr lang="ru-RU" sz="600" dirty="0" err="1">
                  <a:solidFill>
                    <a:prstClr val="black"/>
                  </a:solidFill>
                </a:rPr>
                <a:t>СарыаркаАвтоПром</a:t>
              </a:r>
              <a:r>
                <a:rPr lang="ru-RU" sz="600" dirty="0">
                  <a:solidFill>
                    <a:prstClr val="black"/>
                  </a:solidFill>
                </a:rPr>
                <a:t>», АО «Баян –Сулу»</a:t>
              </a:r>
            </a:p>
          </p:txBody>
        </p:sp>
      </p:grpSp>
      <p:grpSp>
        <p:nvGrpSpPr>
          <p:cNvPr id="3115" name="Группа 260"/>
          <p:cNvGrpSpPr>
            <a:grpSpLocks/>
          </p:cNvGrpSpPr>
          <p:nvPr/>
        </p:nvGrpSpPr>
        <p:grpSpPr bwMode="auto">
          <a:xfrm>
            <a:off x="4129391" y="1053633"/>
            <a:ext cx="1695941" cy="495219"/>
            <a:chOff x="294984" y="1859440"/>
            <a:chExt cx="1694933" cy="496058"/>
          </a:xfrm>
        </p:grpSpPr>
        <p:sp>
          <p:nvSpPr>
            <p:cNvPr id="262" name="Десятиугольник 261"/>
            <p:cNvSpPr/>
            <p:nvPr/>
          </p:nvSpPr>
          <p:spPr>
            <a:xfrm>
              <a:off x="294984" y="1859440"/>
              <a:ext cx="967498" cy="492163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prstClr val="black"/>
                  </a:solidFill>
                </a:rPr>
                <a:t>«Петропавловский строительно-экономический колледж» </a:t>
              </a:r>
            </a:p>
          </p:txBody>
        </p:sp>
        <p:sp>
          <p:nvSpPr>
            <p:cNvPr id="263" name="Десятиугольник 262"/>
            <p:cNvSpPr/>
            <p:nvPr/>
          </p:nvSpPr>
          <p:spPr>
            <a:xfrm>
              <a:off x="1183946" y="2048591"/>
              <a:ext cx="805971" cy="306907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prstClr val="black"/>
                  </a:solidFill>
                </a:rPr>
                <a:t>ТОО «Основание»</a:t>
              </a:r>
            </a:p>
          </p:txBody>
        </p:sp>
      </p:grpSp>
      <p:grpSp>
        <p:nvGrpSpPr>
          <p:cNvPr id="3116" name="Группа 269"/>
          <p:cNvGrpSpPr>
            <a:grpSpLocks/>
          </p:cNvGrpSpPr>
          <p:nvPr/>
        </p:nvGrpSpPr>
        <p:grpSpPr bwMode="auto">
          <a:xfrm>
            <a:off x="4515650" y="1870872"/>
            <a:ext cx="1266931" cy="603777"/>
            <a:chOff x="745267" y="1925905"/>
            <a:chExt cx="1266180" cy="604800"/>
          </a:xfrm>
        </p:grpSpPr>
        <p:sp>
          <p:nvSpPr>
            <p:cNvPr id="271" name="Десятиугольник 270"/>
            <p:cNvSpPr/>
            <p:nvPr/>
          </p:nvSpPr>
          <p:spPr>
            <a:xfrm>
              <a:off x="745267" y="2174768"/>
              <a:ext cx="853247" cy="355937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 err="1">
                  <a:solidFill>
                    <a:prstClr val="black"/>
                  </a:solidFill>
                </a:rPr>
                <a:t>Степногорский</a:t>
              </a:r>
              <a:r>
                <a:rPr lang="ru-RU" sz="600" b="1" dirty="0">
                  <a:solidFill>
                    <a:prstClr val="black"/>
                  </a:solidFill>
                </a:rPr>
                <a:t> горно-технический колледж</a:t>
              </a:r>
            </a:p>
          </p:txBody>
        </p:sp>
        <p:sp>
          <p:nvSpPr>
            <p:cNvPr id="272" name="Десятиугольник 271"/>
            <p:cNvSpPr/>
            <p:nvPr/>
          </p:nvSpPr>
          <p:spPr>
            <a:xfrm>
              <a:off x="1268713" y="1925905"/>
              <a:ext cx="742734" cy="306907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АО ГМК </a:t>
              </a:r>
              <a:r>
                <a:rPr lang="ru-RU" sz="600" dirty="0" err="1">
                  <a:solidFill>
                    <a:prstClr val="black"/>
                  </a:solidFill>
                </a:rPr>
                <a:t>Казахалтын</a:t>
              </a:r>
              <a:endParaRPr lang="ru-RU" sz="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17" name="Группа 274"/>
          <p:cNvGrpSpPr>
            <a:grpSpLocks/>
          </p:cNvGrpSpPr>
          <p:nvPr/>
        </p:nvGrpSpPr>
        <p:grpSpPr bwMode="auto">
          <a:xfrm>
            <a:off x="5957940" y="1604654"/>
            <a:ext cx="1672214" cy="665971"/>
            <a:chOff x="539855" y="1834054"/>
            <a:chExt cx="1671221" cy="663747"/>
          </a:xfrm>
        </p:grpSpPr>
        <p:sp>
          <p:nvSpPr>
            <p:cNvPr id="276" name="Десятиугольник 275"/>
            <p:cNvSpPr/>
            <p:nvPr/>
          </p:nvSpPr>
          <p:spPr>
            <a:xfrm>
              <a:off x="539855" y="1834054"/>
              <a:ext cx="899579" cy="404251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«Павлодарский химико-механический колледж» </a:t>
              </a:r>
            </a:p>
          </p:txBody>
        </p:sp>
        <p:sp>
          <p:nvSpPr>
            <p:cNvPr id="277" name="Десятиугольник 276"/>
            <p:cNvSpPr/>
            <p:nvPr/>
          </p:nvSpPr>
          <p:spPr>
            <a:xfrm>
              <a:off x="1173467" y="2072979"/>
              <a:ext cx="1037609" cy="424822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ТОО «Павлодарский нефтехимический колледж» (АО «НК </a:t>
              </a:r>
              <a:r>
                <a:rPr lang="ru-RU" sz="600" dirty="0" err="1">
                  <a:solidFill>
                    <a:prstClr val="black"/>
                  </a:solidFill>
                </a:rPr>
                <a:t>КазМунайГаз</a:t>
              </a:r>
              <a:r>
                <a:rPr lang="ru-RU" sz="600" dirty="0">
                  <a:solidFill>
                    <a:prstClr val="black"/>
                  </a:solidFill>
                </a:rPr>
                <a:t>»)</a:t>
              </a:r>
            </a:p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ТОО «</a:t>
              </a:r>
              <a:r>
                <a:rPr lang="ru-RU" sz="600" dirty="0" err="1">
                  <a:solidFill>
                    <a:prstClr val="black"/>
                  </a:solidFill>
                </a:rPr>
                <a:t>Нефтехим</a:t>
              </a:r>
              <a:r>
                <a:rPr lang="ru-RU" sz="600" dirty="0">
                  <a:solidFill>
                    <a:prstClr val="black"/>
                  </a:solidFill>
                </a:rPr>
                <a:t> </a:t>
              </a:r>
              <a:r>
                <a:rPr lang="ru-RU" sz="600" dirty="0" err="1">
                  <a:solidFill>
                    <a:prstClr val="black"/>
                  </a:solidFill>
                </a:rPr>
                <a:t>Ltd</a:t>
              </a:r>
              <a:r>
                <a:rPr lang="ru-RU" sz="600" dirty="0">
                  <a:solidFill>
                    <a:prstClr val="black"/>
                  </a:solidFill>
                </a:rPr>
                <a:t>»</a:t>
              </a:r>
            </a:p>
          </p:txBody>
        </p:sp>
      </p:grpSp>
      <p:grpSp>
        <p:nvGrpSpPr>
          <p:cNvPr id="3118" name="Группа 278"/>
          <p:cNvGrpSpPr>
            <a:grpSpLocks/>
          </p:cNvGrpSpPr>
          <p:nvPr/>
        </p:nvGrpSpPr>
        <p:grpSpPr bwMode="auto">
          <a:xfrm>
            <a:off x="5435601" y="842860"/>
            <a:ext cx="2235811" cy="543042"/>
            <a:chOff x="271676" y="2279610"/>
            <a:chExt cx="2234484" cy="543960"/>
          </a:xfrm>
        </p:grpSpPr>
        <p:sp>
          <p:nvSpPr>
            <p:cNvPr id="280" name="Десятиугольник 279"/>
            <p:cNvSpPr/>
            <p:nvPr/>
          </p:nvSpPr>
          <p:spPr>
            <a:xfrm>
              <a:off x="271676" y="2279610"/>
              <a:ext cx="925294" cy="294184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«Политехнический колледж» </a:t>
              </a:r>
            </a:p>
          </p:txBody>
        </p:sp>
        <p:sp>
          <p:nvSpPr>
            <p:cNvPr id="281" name="Десятиугольник 280"/>
            <p:cNvSpPr/>
            <p:nvPr/>
          </p:nvSpPr>
          <p:spPr>
            <a:xfrm>
              <a:off x="1108769" y="2330508"/>
              <a:ext cx="1397391" cy="493062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 err="1">
                  <a:solidFill>
                    <a:prstClr val="black"/>
                  </a:solidFill>
                </a:rPr>
                <a:t>Туристкая</a:t>
              </a:r>
              <a:r>
                <a:rPr lang="ru-RU" sz="600" dirty="0">
                  <a:solidFill>
                    <a:prstClr val="black"/>
                  </a:solidFill>
                </a:rPr>
                <a:t> фирма «Саят», </a:t>
              </a:r>
              <a:r>
                <a:rPr lang="en-US" sz="600" dirty="0" err="1">
                  <a:solidFill>
                    <a:prstClr val="black"/>
                  </a:solidFill>
                </a:rPr>
                <a:t>AstanaMotors</a:t>
              </a:r>
              <a:r>
                <a:rPr lang="en-US" sz="600" dirty="0">
                  <a:solidFill>
                    <a:prstClr val="black"/>
                  </a:solidFill>
                </a:rPr>
                <a:t>, </a:t>
              </a:r>
              <a:r>
                <a:rPr lang="ru-RU" sz="600" dirty="0" err="1">
                  <a:solidFill>
                    <a:prstClr val="black"/>
                  </a:solidFill>
                </a:rPr>
                <a:t>Тусур</a:t>
              </a:r>
              <a:r>
                <a:rPr lang="ru-RU" sz="600" dirty="0">
                  <a:solidFill>
                    <a:prstClr val="black"/>
                  </a:solidFill>
                </a:rPr>
                <a:t>, </a:t>
              </a:r>
              <a:r>
                <a:rPr lang="en-US" sz="600" dirty="0">
                  <a:solidFill>
                    <a:prstClr val="black"/>
                  </a:solidFill>
                </a:rPr>
                <a:t>Bosch, </a:t>
              </a:r>
              <a:r>
                <a:rPr lang="en-US" sz="600" dirty="0" err="1">
                  <a:solidFill>
                    <a:prstClr val="black"/>
                  </a:solidFill>
                </a:rPr>
                <a:t>Knauf</a:t>
              </a:r>
              <a:r>
                <a:rPr lang="en-US" sz="600" dirty="0">
                  <a:solidFill>
                    <a:prstClr val="black"/>
                  </a:solidFill>
                </a:rPr>
                <a:t>, </a:t>
              </a:r>
              <a:r>
                <a:rPr lang="ru-RU" sz="600" dirty="0">
                  <a:solidFill>
                    <a:prstClr val="black"/>
                  </a:solidFill>
                </a:rPr>
                <a:t>Корпорация «Базис-А», Отель , «</a:t>
              </a:r>
              <a:r>
                <a:rPr lang="ru-RU" sz="600" dirty="0" err="1">
                  <a:solidFill>
                    <a:prstClr val="black"/>
                  </a:solidFill>
                </a:rPr>
                <a:t>ГрандПаркЕсиль</a:t>
              </a:r>
              <a:r>
                <a:rPr lang="ru-RU" sz="600" dirty="0">
                  <a:solidFill>
                    <a:prstClr val="black"/>
                  </a:solidFill>
                </a:rPr>
                <a:t>», </a:t>
              </a:r>
              <a:r>
                <a:rPr lang="en-US" sz="600" dirty="0">
                  <a:solidFill>
                    <a:prstClr val="black"/>
                  </a:solidFill>
                </a:rPr>
                <a:t>CISCO, </a:t>
              </a:r>
              <a:r>
                <a:rPr lang="ru-RU" sz="600" dirty="0">
                  <a:solidFill>
                    <a:prstClr val="black"/>
                  </a:solidFill>
                </a:rPr>
                <a:t>АО "НИТ"</a:t>
              </a:r>
            </a:p>
          </p:txBody>
        </p:sp>
      </p:grpSp>
      <p:grpSp>
        <p:nvGrpSpPr>
          <p:cNvPr id="3119" name="Группа 282"/>
          <p:cNvGrpSpPr>
            <a:grpSpLocks/>
          </p:cNvGrpSpPr>
          <p:nvPr/>
        </p:nvGrpSpPr>
        <p:grpSpPr bwMode="auto">
          <a:xfrm>
            <a:off x="4498976" y="3248025"/>
            <a:ext cx="2244921" cy="613021"/>
            <a:chOff x="253252" y="2128650"/>
            <a:chExt cx="2247937" cy="614059"/>
          </a:xfrm>
        </p:grpSpPr>
        <p:sp>
          <p:nvSpPr>
            <p:cNvPr id="284" name="Десятиугольник 283"/>
            <p:cNvSpPr/>
            <p:nvPr/>
          </p:nvSpPr>
          <p:spPr>
            <a:xfrm>
              <a:off x="253252" y="2149323"/>
              <a:ext cx="931525" cy="593386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«</a:t>
              </a:r>
              <a:r>
                <a:rPr lang="ru-RU" sz="600" dirty="0" err="1">
                  <a:solidFill>
                    <a:prstClr val="black"/>
                  </a:solidFill>
                </a:rPr>
                <a:t>Темиртауский</a:t>
              </a:r>
              <a:r>
                <a:rPr lang="ru-RU" sz="600" dirty="0">
                  <a:solidFill>
                    <a:prstClr val="black"/>
                  </a:solidFill>
                </a:rPr>
                <a:t> политехнический колледж» </a:t>
              </a:r>
            </a:p>
          </p:txBody>
        </p:sp>
        <p:sp>
          <p:nvSpPr>
            <p:cNvPr id="285" name="Десятиугольник 284"/>
            <p:cNvSpPr/>
            <p:nvPr/>
          </p:nvSpPr>
          <p:spPr>
            <a:xfrm>
              <a:off x="1184776" y="2128650"/>
              <a:ext cx="1316413" cy="533053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АО «</a:t>
              </a:r>
              <a:r>
                <a:rPr lang="ru-RU" sz="600" dirty="0" err="1">
                  <a:solidFill>
                    <a:prstClr val="black"/>
                  </a:solidFill>
                </a:rPr>
                <a:t>Арселор</a:t>
              </a:r>
              <a:r>
                <a:rPr lang="ru-RU" sz="600" dirty="0">
                  <a:solidFill>
                    <a:prstClr val="black"/>
                  </a:solidFill>
                </a:rPr>
                <a:t> </a:t>
              </a:r>
              <a:r>
                <a:rPr lang="ru-RU" sz="600" dirty="0" err="1">
                  <a:solidFill>
                    <a:prstClr val="black"/>
                  </a:solidFill>
                </a:rPr>
                <a:t>МитталТемиртау</a:t>
              </a:r>
              <a:r>
                <a:rPr lang="ru-RU" sz="600" dirty="0">
                  <a:solidFill>
                    <a:prstClr val="black"/>
                  </a:solidFill>
                </a:rPr>
                <a:t>», ТОО «Инкар-1», ТОО «ФОЛТИ», АО «ТЭМК», АО «</a:t>
              </a:r>
              <a:r>
                <a:rPr lang="en-US" sz="600" dirty="0" err="1">
                  <a:solidFill>
                    <a:prstClr val="black"/>
                  </a:solidFill>
                </a:rPr>
                <a:t>BasselGroupLLS</a:t>
              </a:r>
              <a:r>
                <a:rPr lang="en-US" sz="600" dirty="0">
                  <a:solidFill>
                    <a:prstClr val="black"/>
                  </a:solidFill>
                </a:rPr>
                <a:t>»</a:t>
              </a:r>
              <a:endParaRPr lang="ru-RU" sz="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20" name="Группа 286"/>
          <p:cNvGrpSpPr>
            <a:grpSpLocks/>
          </p:cNvGrpSpPr>
          <p:nvPr/>
        </p:nvGrpSpPr>
        <p:grpSpPr bwMode="auto">
          <a:xfrm>
            <a:off x="6798471" y="2616202"/>
            <a:ext cx="1933407" cy="938217"/>
            <a:chOff x="497761" y="1770855"/>
            <a:chExt cx="1932258" cy="939804"/>
          </a:xfrm>
        </p:grpSpPr>
        <p:sp>
          <p:nvSpPr>
            <p:cNvPr id="288" name="Десятиугольник 287"/>
            <p:cNvSpPr/>
            <p:nvPr/>
          </p:nvSpPr>
          <p:spPr>
            <a:xfrm>
              <a:off x="497761" y="2149322"/>
              <a:ext cx="916236" cy="561337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КГУ «</a:t>
              </a:r>
              <a:r>
                <a:rPr lang="ru-RU" sz="600" dirty="0" err="1">
                  <a:solidFill>
                    <a:prstClr val="black"/>
                  </a:solidFill>
                </a:rPr>
                <a:t>Усть-Каменогорский</a:t>
              </a:r>
              <a:r>
                <a:rPr lang="ru-RU" sz="600" dirty="0">
                  <a:solidFill>
                    <a:prstClr val="black"/>
                  </a:solidFill>
                </a:rPr>
                <a:t> многопрофильный технологический колледж»</a:t>
              </a:r>
            </a:p>
          </p:txBody>
        </p:sp>
        <p:sp>
          <p:nvSpPr>
            <p:cNvPr id="289" name="Десятиугольник 288"/>
            <p:cNvSpPr/>
            <p:nvPr/>
          </p:nvSpPr>
          <p:spPr>
            <a:xfrm>
              <a:off x="1541348" y="1770855"/>
              <a:ext cx="888671" cy="515221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ТОО «</a:t>
              </a:r>
              <a:r>
                <a:rPr lang="ru-RU" sz="600" dirty="0" err="1">
                  <a:solidFill>
                    <a:prstClr val="black"/>
                  </a:solidFill>
                </a:rPr>
                <a:t>Гидросталь</a:t>
              </a:r>
              <a:r>
                <a:rPr lang="ru-RU" sz="600" dirty="0">
                  <a:solidFill>
                    <a:prstClr val="black"/>
                  </a:solidFill>
                </a:rPr>
                <a:t>», АО «Восток машзавод», ТОО "</a:t>
              </a:r>
              <a:r>
                <a:rPr lang="ru-RU" sz="600" dirty="0" err="1">
                  <a:solidFill>
                    <a:prstClr val="black"/>
                  </a:solidFill>
                </a:rPr>
                <a:t>Бипек</a:t>
              </a:r>
              <a:r>
                <a:rPr lang="ru-RU" sz="600" dirty="0">
                  <a:solidFill>
                    <a:prstClr val="black"/>
                  </a:solidFill>
                </a:rPr>
                <a:t> авто"</a:t>
              </a:r>
            </a:p>
          </p:txBody>
        </p:sp>
      </p:grpSp>
      <p:grpSp>
        <p:nvGrpSpPr>
          <p:cNvPr id="3121" name="Группа 290"/>
          <p:cNvGrpSpPr>
            <a:grpSpLocks/>
          </p:cNvGrpSpPr>
          <p:nvPr/>
        </p:nvGrpSpPr>
        <p:grpSpPr bwMode="auto">
          <a:xfrm>
            <a:off x="6349999" y="4295508"/>
            <a:ext cx="1750392" cy="639664"/>
            <a:chOff x="426521" y="2072724"/>
            <a:chExt cx="1752742" cy="640746"/>
          </a:xfrm>
        </p:grpSpPr>
        <p:sp>
          <p:nvSpPr>
            <p:cNvPr id="292" name="Десятиугольник 291"/>
            <p:cNvSpPr/>
            <p:nvPr/>
          </p:nvSpPr>
          <p:spPr>
            <a:xfrm>
              <a:off x="426521" y="2072724"/>
              <a:ext cx="822170" cy="567963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Талгар колледж агробизнеса и менеджмента</a:t>
              </a:r>
            </a:p>
          </p:txBody>
        </p:sp>
        <p:sp>
          <p:nvSpPr>
            <p:cNvPr id="293" name="Десятиугольник 292"/>
            <p:cNvSpPr/>
            <p:nvPr/>
          </p:nvSpPr>
          <p:spPr>
            <a:xfrm>
              <a:off x="1184777" y="2128648"/>
              <a:ext cx="994486" cy="584822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ТОО «</a:t>
              </a:r>
              <a:r>
                <a:rPr lang="ru-RU" sz="600" dirty="0" err="1">
                  <a:solidFill>
                    <a:prstClr val="black"/>
                  </a:solidFill>
                </a:rPr>
                <a:t>Байсерке</a:t>
              </a:r>
              <a:r>
                <a:rPr lang="ru-RU" sz="600" dirty="0">
                  <a:solidFill>
                    <a:prstClr val="black"/>
                  </a:solidFill>
                </a:rPr>
                <a:t> Агро», «Интеграл», «АКБ-Кайнар», «</a:t>
              </a:r>
              <a:r>
                <a:rPr lang="en-US" sz="600" dirty="0" err="1">
                  <a:solidFill>
                    <a:prstClr val="black"/>
                  </a:solidFill>
                </a:rPr>
                <a:t>Zhersu</a:t>
              </a:r>
              <a:r>
                <a:rPr lang="en-US" sz="600" dirty="0">
                  <a:solidFill>
                    <a:prstClr val="black"/>
                  </a:solidFill>
                </a:rPr>
                <a:t> Power».</a:t>
              </a:r>
              <a:endParaRPr lang="ru-RU" sz="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22" name="Группа 294"/>
          <p:cNvGrpSpPr>
            <a:grpSpLocks/>
          </p:cNvGrpSpPr>
          <p:nvPr/>
        </p:nvGrpSpPr>
        <p:grpSpPr bwMode="auto">
          <a:xfrm>
            <a:off x="5260184" y="4564155"/>
            <a:ext cx="1342231" cy="525008"/>
            <a:chOff x="680215" y="2081277"/>
            <a:chExt cx="1341436" cy="523255"/>
          </a:xfrm>
        </p:grpSpPr>
        <p:sp>
          <p:nvSpPr>
            <p:cNvPr id="296" name="Десятиугольник 295"/>
            <p:cNvSpPr/>
            <p:nvPr/>
          </p:nvSpPr>
          <p:spPr>
            <a:xfrm>
              <a:off x="680215" y="2081277"/>
              <a:ext cx="798038" cy="362231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«</a:t>
              </a:r>
              <a:r>
                <a:rPr lang="ru-RU" sz="600" dirty="0" err="1">
                  <a:solidFill>
                    <a:prstClr val="black"/>
                  </a:solidFill>
                </a:rPr>
                <a:t>Таразский</a:t>
              </a:r>
              <a:r>
                <a:rPr lang="ru-RU" sz="600" dirty="0">
                  <a:solidFill>
                    <a:prstClr val="black"/>
                  </a:solidFill>
                </a:rPr>
                <a:t> химико-технологический колледж» </a:t>
              </a:r>
            </a:p>
          </p:txBody>
        </p:sp>
        <p:sp>
          <p:nvSpPr>
            <p:cNvPr id="297" name="Десятиугольник 296"/>
            <p:cNvSpPr/>
            <p:nvPr/>
          </p:nvSpPr>
          <p:spPr>
            <a:xfrm>
              <a:off x="1275620" y="2297585"/>
              <a:ext cx="746031" cy="306947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6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ТОО «</a:t>
              </a:r>
              <a:r>
                <a:rPr lang="ru-RU" sz="600" dirty="0" err="1">
                  <a:solidFill>
                    <a:prstClr val="black"/>
                  </a:solidFill>
                </a:rPr>
                <a:t>Казфосфат</a:t>
              </a:r>
              <a:r>
                <a:rPr lang="ru-RU" sz="600" dirty="0">
                  <a:solidFill>
                    <a:prstClr val="black"/>
                  </a:solidFill>
                </a:rPr>
                <a:t>»</a:t>
              </a:r>
            </a:p>
          </p:txBody>
        </p:sp>
      </p:grpSp>
      <p:grpSp>
        <p:nvGrpSpPr>
          <p:cNvPr id="3123" name="Группа 298"/>
          <p:cNvGrpSpPr>
            <a:grpSpLocks/>
          </p:cNvGrpSpPr>
          <p:nvPr/>
        </p:nvGrpSpPr>
        <p:grpSpPr bwMode="auto">
          <a:xfrm>
            <a:off x="4362045" y="5487988"/>
            <a:ext cx="1934919" cy="471488"/>
            <a:chOff x="448963" y="2079355"/>
            <a:chExt cx="1933772" cy="472286"/>
          </a:xfrm>
        </p:grpSpPr>
        <p:sp>
          <p:nvSpPr>
            <p:cNvPr id="300" name="Десятиугольник 299"/>
            <p:cNvSpPr/>
            <p:nvPr/>
          </p:nvSpPr>
          <p:spPr>
            <a:xfrm>
              <a:off x="448963" y="2149323"/>
              <a:ext cx="734984" cy="294184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prstClr val="black"/>
                  </a:solidFill>
                </a:rPr>
                <a:t>Колледж №5</a:t>
              </a:r>
            </a:p>
          </p:txBody>
        </p:sp>
        <p:sp>
          <p:nvSpPr>
            <p:cNvPr id="301" name="Десятиугольник 300"/>
            <p:cNvSpPr/>
            <p:nvPr/>
          </p:nvSpPr>
          <p:spPr>
            <a:xfrm>
              <a:off x="1132526" y="2079355"/>
              <a:ext cx="1250209" cy="472286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 err="1">
                  <a:solidFill>
                    <a:prstClr val="black"/>
                  </a:solidFill>
                </a:rPr>
                <a:t>Алем</a:t>
              </a:r>
              <a:r>
                <a:rPr lang="ru-RU" sz="600" dirty="0">
                  <a:solidFill>
                    <a:prstClr val="black"/>
                  </a:solidFill>
                </a:rPr>
                <a:t> БТ, </a:t>
              </a:r>
              <a:r>
                <a:rPr lang="ru-RU" sz="600" dirty="0" err="1">
                  <a:solidFill>
                    <a:prstClr val="black"/>
                  </a:solidFill>
                </a:rPr>
                <a:t>СабТекс</a:t>
              </a:r>
              <a:r>
                <a:rPr lang="ru-RU" sz="600" dirty="0">
                  <a:solidFill>
                    <a:prstClr val="black"/>
                  </a:solidFill>
                </a:rPr>
                <a:t>, </a:t>
              </a:r>
              <a:r>
                <a:rPr lang="ru-RU" sz="600" dirty="0" err="1">
                  <a:solidFill>
                    <a:prstClr val="black"/>
                  </a:solidFill>
                </a:rPr>
                <a:t>Гаухар</a:t>
              </a:r>
              <a:r>
                <a:rPr lang="ru-RU" sz="600" dirty="0">
                  <a:solidFill>
                    <a:prstClr val="black"/>
                  </a:solidFill>
                </a:rPr>
                <a:t>, Бал Текстиль, </a:t>
              </a:r>
              <a:r>
                <a:rPr lang="ru-RU" sz="600" dirty="0" err="1">
                  <a:solidFill>
                    <a:prstClr val="black"/>
                  </a:solidFill>
                </a:rPr>
                <a:t>Назартекстиль</a:t>
              </a:r>
              <a:r>
                <a:rPr lang="ru-RU" sz="600" dirty="0">
                  <a:solidFill>
                    <a:prstClr val="black"/>
                  </a:solidFill>
                </a:rPr>
                <a:t>, </a:t>
              </a:r>
              <a:r>
                <a:rPr lang="ru-RU" sz="600" dirty="0" err="1">
                  <a:solidFill>
                    <a:prstClr val="black"/>
                  </a:solidFill>
                </a:rPr>
                <a:t>Онтустик</a:t>
              </a:r>
              <a:r>
                <a:rPr lang="ru-RU" sz="600" dirty="0">
                  <a:solidFill>
                    <a:prstClr val="black"/>
                  </a:solidFill>
                </a:rPr>
                <a:t> Кашемир</a:t>
              </a:r>
            </a:p>
          </p:txBody>
        </p:sp>
      </p:grpSp>
      <p:grpSp>
        <p:nvGrpSpPr>
          <p:cNvPr id="3124" name="Группа 302"/>
          <p:cNvGrpSpPr>
            <a:grpSpLocks/>
          </p:cNvGrpSpPr>
          <p:nvPr/>
        </p:nvGrpSpPr>
        <p:grpSpPr bwMode="auto">
          <a:xfrm>
            <a:off x="2915817" y="4005066"/>
            <a:ext cx="1930667" cy="1203915"/>
            <a:chOff x="196686" y="1978973"/>
            <a:chExt cx="1929521" cy="1205953"/>
          </a:xfrm>
        </p:grpSpPr>
        <p:sp>
          <p:nvSpPr>
            <p:cNvPr id="304" name="Десятиугольник 303"/>
            <p:cNvSpPr/>
            <p:nvPr/>
          </p:nvSpPr>
          <p:spPr>
            <a:xfrm>
              <a:off x="196686" y="1978973"/>
              <a:ext cx="987261" cy="464534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«</a:t>
              </a:r>
              <a:r>
                <a:rPr lang="ru-RU" sz="600" dirty="0" err="1">
                  <a:solidFill>
                    <a:prstClr val="black"/>
                  </a:solidFill>
                </a:rPr>
                <a:t>Кызылординский</a:t>
              </a:r>
              <a:r>
                <a:rPr lang="ru-RU" sz="600" dirty="0">
                  <a:solidFill>
                    <a:prstClr val="black"/>
                  </a:solidFill>
                </a:rPr>
                <a:t> колледж </a:t>
              </a:r>
              <a:r>
                <a:rPr lang="ru-RU" sz="600" dirty="0" err="1">
                  <a:solidFill>
                    <a:prstClr val="black"/>
                  </a:solidFill>
                </a:rPr>
                <a:t>обслуживанмя</a:t>
              </a:r>
              <a:r>
                <a:rPr lang="ru-RU" sz="600" dirty="0">
                  <a:solidFill>
                    <a:prstClr val="black"/>
                  </a:solidFill>
                </a:rPr>
                <a:t> и сервиса"</a:t>
              </a:r>
            </a:p>
          </p:txBody>
        </p:sp>
        <p:sp>
          <p:nvSpPr>
            <p:cNvPr id="305" name="Десятиугольник 304"/>
            <p:cNvSpPr/>
            <p:nvPr/>
          </p:nvSpPr>
          <p:spPr>
            <a:xfrm>
              <a:off x="1087962" y="2636392"/>
              <a:ext cx="1038245" cy="548534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dirty="0">
                  <a:solidFill>
                    <a:prstClr val="black"/>
                  </a:solidFill>
                </a:rPr>
                <a:t> ТОО «Бест»-сервис </a:t>
              </a:r>
              <a:r>
                <a:rPr lang="ru-RU" sz="600" dirty="0" err="1">
                  <a:solidFill>
                    <a:prstClr val="black"/>
                  </a:solidFill>
                </a:rPr>
                <a:t>Ltd</a:t>
              </a:r>
              <a:r>
                <a:rPr lang="ru-RU" sz="600" dirty="0">
                  <a:solidFill>
                    <a:prstClr val="black"/>
                  </a:solidFill>
                </a:rPr>
                <a:t>», АО "</a:t>
              </a:r>
              <a:r>
                <a:rPr lang="ru-RU" sz="600" dirty="0" err="1">
                  <a:solidFill>
                    <a:prstClr val="black"/>
                  </a:solidFill>
                </a:rPr>
                <a:t>КазахТелеком</a:t>
              </a:r>
              <a:r>
                <a:rPr lang="ru-RU" sz="600" dirty="0">
                  <a:solidFill>
                    <a:prstClr val="black"/>
                  </a:solidFill>
                </a:rPr>
                <a:t>", ТОО "ДГУ-сервис", ТОО "Муз </a:t>
              </a:r>
              <a:r>
                <a:rPr lang="ru-RU" sz="600" dirty="0" err="1">
                  <a:solidFill>
                    <a:prstClr val="black"/>
                  </a:solidFill>
                </a:rPr>
                <a:t>Айдыны</a:t>
              </a:r>
              <a:r>
                <a:rPr lang="ru-RU" sz="600" dirty="0">
                  <a:solidFill>
                    <a:prstClr val="black"/>
                  </a:solidFill>
                </a:rPr>
                <a:t>", ТОО "</a:t>
              </a:r>
              <a:r>
                <a:rPr lang="ru-RU" sz="600" dirty="0" err="1">
                  <a:solidFill>
                    <a:prstClr val="black"/>
                  </a:solidFill>
                </a:rPr>
                <a:t>Далатекс</a:t>
              </a:r>
              <a:r>
                <a:rPr lang="ru-RU" sz="600" dirty="0">
                  <a:solidFill>
                    <a:prstClr val="black"/>
                  </a:solidFill>
                </a:rPr>
                <a:t>"</a:t>
              </a:r>
            </a:p>
          </p:txBody>
        </p:sp>
      </p:grpSp>
      <p:grpSp>
        <p:nvGrpSpPr>
          <p:cNvPr id="3125" name="Группа 306"/>
          <p:cNvGrpSpPr>
            <a:grpSpLocks/>
          </p:cNvGrpSpPr>
          <p:nvPr/>
        </p:nvGrpSpPr>
        <p:grpSpPr bwMode="auto">
          <a:xfrm>
            <a:off x="6516690" y="5487988"/>
            <a:ext cx="2087759" cy="520700"/>
            <a:chOff x="377976" y="2128649"/>
            <a:chExt cx="2086521" cy="521581"/>
          </a:xfrm>
        </p:grpSpPr>
        <p:sp>
          <p:nvSpPr>
            <p:cNvPr id="308" name="Десятиугольник 307"/>
            <p:cNvSpPr/>
            <p:nvPr/>
          </p:nvSpPr>
          <p:spPr>
            <a:xfrm>
              <a:off x="377976" y="2149321"/>
              <a:ext cx="805971" cy="500909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dirty="0">
                  <a:solidFill>
                    <a:prstClr val="black"/>
                  </a:solidFill>
                </a:rPr>
                <a:t>«</a:t>
              </a:r>
              <a:r>
                <a:rPr lang="ru-RU" sz="600" b="1" dirty="0" err="1">
                  <a:solidFill>
                    <a:prstClr val="black"/>
                  </a:solidFill>
                </a:rPr>
                <a:t>Алматинский</a:t>
              </a:r>
              <a:r>
                <a:rPr lang="ru-RU" sz="600" b="1" dirty="0">
                  <a:solidFill>
                    <a:prstClr val="black"/>
                  </a:solidFill>
                </a:rPr>
                <a:t> государственный колледж сервиса и технологий»</a:t>
              </a:r>
            </a:p>
          </p:txBody>
        </p:sp>
        <p:sp>
          <p:nvSpPr>
            <p:cNvPr id="309" name="Десятиугольник 308"/>
            <p:cNvSpPr/>
            <p:nvPr/>
          </p:nvSpPr>
          <p:spPr>
            <a:xfrm>
              <a:off x="1183947" y="2128649"/>
              <a:ext cx="1280550" cy="472285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" b="1" dirty="0">
                  <a:solidFill>
                    <a:prstClr val="black"/>
                  </a:solidFill>
                </a:rPr>
                <a:t>Ritz-Carlton Hotels, </a:t>
              </a:r>
              <a:r>
                <a:rPr lang="ru-RU" sz="600" b="1" dirty="0" err="1">
                  <a:solidFill>
                    <a:prstClr val="black"/>
                  </a:solidFill>
                </a:rPr>
                <a:t>Казжол</a:t>
              </a:r>
              <a:r>
                <a:rPr lang="ru-RU" sz="600" b="1" dirty="0">
                  <a:solidFill>
                    <a:prstClr val="black"/>
                  </a:solidFill>
                </a:rPr>
                <a:t>, </a:t>
              </a:r>
              <a:r>
                <a:rPr lang="en-US" sz="600" b="1" dirty="0">
                  <a:solidFill>
                    <a:prstClr val="black"/>
                  </a:solidFill>
                </a:rPr>
                <a:t>Best Western Plus </a:t>
              </a:r>
              <a:r>
                <a:rPr lang="en-US" sz="600" b="1" dirty="0" err="1">
                  <a:solidFill>
                    <a:prstClr val="black"/>
                  </a:solidFill>
                </a:rPr>
                <a:t>Atakent</a:t>
              </a:r>
              <a:r>
                <a:rPr lang="en-US" sz="600" b="1" dirty="0">
                  <a:solidFill>
                    <a:prstClr val="black"/>
                  </a:solidFill>
                </a:rPr>
                <a:t> Park Hotel, Holiday Inn Hotels</a:t>
              </a:r>
              <a:endParaRPr lang="ru-RU" sz="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26" name="Группа 310"/>
          <p:cNvGrpSpPr>
            <a:grpSpLocks/>
          </p:cNvGrpSpPr>
          <p:nvPr/>
        </p:nvGrpSpPr>
        <p:grpSpPr bwMode="auto">
          <a:xfrm rot="5400000">
            <a:off x="-4654" y="5226843"/>
            <a:ext cx="819150" cy="430214"/>
            <a:chOff x="755576" y="2128650"/>
            <a:chExt cx="820252" cy="314857"/>
          </a:xfrm>
        </p:grpSpPr>
        <p:sp>
          <p:nvSpPr>
            <p:cNvPr id="312" name="Десятиугольник 311"/>
            <p:cNvSpPr/>
            <p:nvPr/>
          </p:nvSpPr>
          <p:spPr>
            <a:xfrm>
              <a:off x="755577" y="2149564"/>
              <a:ext cx="429202" cy="293944"/>
            </a:xfrm>
            <a:prstGeom prst="dec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313" name="Десятиугольник 312"/>
            <p:cNvSpPr/>
            <p:nvPr/>
          </p:nvSpPr>
          <p:spPr>
            <a:xfrm rot="70251">
              <a:off x="1184779" y="2108900"/>
              <a:ext cx="391050" cy="306724"/>
            </a:xfrm>
            <a:prstGeom prst="dec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89" name="Десятиугольник 88"/>
          <p:cNvSpPr/>
          <p:nvPr/>
        </p:nvSpPr>
        <p:spPr bwMode="auto">
          <a:xfrm>
            <a:off x="224966" y="5892984"/>
            <a:ext cx="381238" cy="392112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90" name="Прямоугольник 240"/>
          <p:cNvSpPr>
            <a:spLocks noChangeArrowheads="1"/>
          </p:cNvSpPr>
          <p:nvPr/>
        </p:nvSpPr>
        <p:spPr bwMode="auto">
          <a:xfrm>
            <a:off x="643709" y="5985240"/>
            <a:ext cx="246816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300" b="1" dirty="0">
                <a:solidFill>
                  <a:srgbClr val="000000"/>
                </a:solidFill>
                <a:latin typeface="Arial Narrow" pitchFamily="34" charset="0"/>
              </a:rPr>
              <a:t>- </a:t>
            </a:r>
            <a:r>
              <a:rPr lang="ru-RU" altLang="ru-RU" sz="1300" b="1" dirty="0" smtClean="0">
                <a:solidFill>
                  <a:srgbClr val="000000"/>
                </a:solidFill>
                <a:latin typeface="Arial Narrow" pitchFamily="34" charset="0"/>
              </a:rPr>
              <a:t>направление</a:t>
            </a:r>
            <a:endParaRPr lang="ru-RU" altLang="ru-RU" sz="13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1" name="Десятиугольник 90"/>
          <p:cNvSpPr/>
          <p:nvPr/>
        </p:nvSpPr>
        <p:spPr bwMode="auto">
          <a:xfrm>
            <a:off x="985999" y="2784015"/>
            <a:ext cx="671351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b="1" dirty="0">
                <a:solidFill>
                  <a:prstClr val="black"/>
                </a:solidFill>
              </a:rPr>
              <a:t>Нефтегазовое дело</a:t>
            </a:r>
          </a:p>
        </p:txBody>
      </p:sp>
      <p:sp>
        <p:nvSpPr>
          <p:cNvPr id="92" name="Десятиугольник 91"/>
          <p:cNvSpPr/>
          <p:nvPr/>
        </p:nvSpPr>
        <p:spPr bwMode="auto">
          <a:xfrm>
            <a:off x="1638440" y="3083694"/>
            <a:ext cx="533260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Нефтегазовое дело</a:t>
            </a:r>
          </a:p>
        </p:txBody>
      </p:sp>
      <p:sp>
        <p:nvSpPr>
          <p:cNvPr id="93" name="Десятиугольник 92"/>
          <p:cNvSpPr/>
          <p:nvPr/>
        </p:nvSpPr>
        <p:spPr bwMode="auto">
          <a:xfrm>
            <a:off x="1663847" y="4013329"/>
            <a:ext cx="672954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Промышленная автоматика</a:t>
            </a:r>
          </a:p>
        </p:txBody>
      </p:sp>
      <p:sp>
        <p:nvSpPr>
          <p:cNvPr id="94" name="Десятиугольник 93"/>
          <p:cNvSpPr/>
          <p:nvPr/>
        </p:nvSpPr>
        <p:spPr bwMode="auto">
          <a:xfrm>
            <a:off x="2137569" y="2790856"/>
            <a:ext cx="652187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Горнодобывающая отрасль</a:t>
            </a:r>
          </a:p>
        </p:txBody>
      </p:sp>
      <p:sp>
        <p:nvSpPr>
          <p:cNvPr id="95" name="Десятиугольник 94"/>
          <p:cNvSpPr/>
          <p:nvPr/>
        </p:nvSpPr>
        <p:spPr bwMode="auto">
          <a:xfrm>
            <a:off x="3786958" y="4191922"/>
            <a:ext cx="810443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Технический сервис и обслуживание</a:t>
            </a:r>
          </a:p>
        </p:txBody>
      </p:sp>
      <p:sp>
        <p:nvSpPr>
          <p:cNvPr id="96" name="Десятиугольник 95"/>
          <p:cNvSpPr/>
          <p:nvPr/>
        </p:nvSpPr>
        <p:spPr bwMode="auto">
          <a:xfrm>
            <a:off x="4871244" y="4822034"/>
            <a:ext cx="550862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Легкая промышленность, текстильная </a:t>
            </a:r>
          </a:p>
        </p:txBody>
      </p:sp>
      <p:sp>
        <p:nvSpPr>
          <p:cNvPr id="97" name="Десятиугольник 96"/>
          <p:cNvSpPr/>
          <p:nvPr/>
        </p:nvSpPr>
        <p:spPr bwMode="auto">
          <a:xfrm>
            <a:off x="5525698" y="4995813"/>
            <a:ext cx="599268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Химическая отрасль</a:t>
            </a:r>
          </a:p>
        </p:txBody>
      </p:sp>
      <p:sp>
        <p:nvSpPr>
          <p:cNvPr id="98" name="Десятиугольник 97"/>
          <p:cNvSpPr/>
          <p:nvPr/>
        </p:nvSpPr>
        <p:spPr bwMode="auto">
          <a:xfrm>
            <a:off x="5106917" y="3830478"/>
            <a:ext cx="686059" cy="323645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Металлургия</a:t>
            </a:r>
          </a:p>
        </p:txBody>
      </p:sp>
      <p:sp>
        <p:nvSpPr>
          <p:cNvPr id="99" name="Десятиугольник 98"/>
          <p:cNvSpPr/>
          <p:nvPr/>
        </p:nvSpPr>
        <p:spPr bwMode="auto">
          <a:xfrm>
            <a:off x="7027864" y="3778649"/>
            <a:ext cx="814815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АПК</a:t>
            </a:r>
          </a:p>
        </p:txBody>
      </p:sp>
      <p:sp>
        <p:nvSpPr>
          <p:cNvPr id="100" name="Десятиугольник 99"/>
          <p:cNvSpPr/>
          <p:nvPr/>
        </p:nvSpPr>
        <p:spPr bwMode="auto">
          <a:xfrm>
            <a:off x="7803636" y="3246598"/>
            <a:ext cx="711713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Машиностроение</a:t>
            </a:r>
          </a:p>
        </p:txBody>
      </p:sp>
      <p:sp>
        <p:nvSpPr>
          <p:cNvPr id="101" name="Десятиугольник 100"/>
          <p:cNvSpPr/>
          <p:nvPr/>
        </p:nvSpPr>
        <p:spPr bwMode="auto">
          <a:xfrm>
            <a:off x="6124966" y="2351833"/>
            <a:ext cx="544860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Нефтехимическая </a:t>
            </a:r>
            <a:r>
              <a:rPr lang="ru-RU" sz="600" dirty="0" err="1">
                <a:solidFill>
                  <a:prstClr val="black"/>
                </a:solidFill>
              </a:rPr>
              <a:t>промшленность</a:t>
            </a:r>
            <a:r>
              <a:rPr lang="ru-RU" sz="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2" name="Десятиугольник 101"/>
          <p:cNvSpPr/>
          <p:nvPr/>
        </p:nvSpPr>
        <p:spPr bwMode="auto">
          <a:xfrm>
            <a:off x="5404849" y="2306166"/>
            <a:ext cx="620282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Горнодобывающая отрасль</a:t>
            </a:r>
          </a:p>
        </p:txBody>
      </p:sp>
      <p:sp>
        <p:nvSpPr>
          <p:cNvPr id="103" name="Десятиугольник 102"/>
          <p:cNvSpPr/>
          <p:nvPr/>
        </p:nvSpPr>
        <p:spPr bwMode="auto">
          <a:xfrm>
            <a:off x="4582116" y="1700315"/>
            <a:ext cx="644728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Сервисное обслуживание</a:t>
            </a:r>
          </a:p>
        </p:txBody>
      </p:sp>
      <p:sp>
        <p:nvSpPr>
          <p:cNvPr id="104" name="Десятиугольник 103"/>
          <p:cNvSpPr/>
          <p:nvPr/>
        </p:nvSpPr>
        <p:spPr bwMode="auto">
          <a:xfrm>
            <a:off x="3306764" y="1529660"/>
            <a:ext cx="822626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Машиностроение, пищевая промышленность,</a:t>
            </a:r>
          </a:p>
        </p:txBody>
      </p:sp>
      <p:sp>
        <p:nvSpPr>
          <p:cNvPr id="105" name="Десятиугольник 104"/>
          <p:cNvSpPr/>
          <p:nvPr/>
        </p:nvSpPr>
        <p:spPr bwMode="auto">
          <a:xfrm>
            <a:off x="6972301" y="1322549"/>
            <a:ext cx="785241" cy="35718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Строительство, ИКТ</a:t>
            </a:r>
          </a:p>
        </p:txBody>
      </p:sp>
      <p:sp>
        <p:nvSpPr>
          <p:cNvPr id="106" name="Десятиугольник 105"/>
          <p:cNvSpPr/>
          <p:nvPr/>
        </p:nvSpPr>
        <p:spPr bwMode="auto">
          <a:xfrm>
            <a:off x="6924878" y="5985240"/>
            <a:ext cx="880590" cy="392112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prstClr val="black"/>
                </a:solidFill>
              </a:rPr>
              <a:t>Гостиничный бизнес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0" y="-7110"/>
            <a:ext cx="9144000" cy="481837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ED5E42">
                <a:shade val="50000"/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2000" b="1" kern="0" dirty="0">
                <a:solidFill>
                  <a:prstClr val="white"/>
                </a:solidFill>
              </a:rPr>
              <a:t>Центры компетенций по трансляции стандартов WorldSkills</a:t>
            </a:r>
          </a:p>
        </p:txBody>
      </p:sp>
    </p:spTree>
    <p:extLst>
      <p:ext uri="{BB962C8B-B14F-4D97-AF65-F5344CB8AC3E}">
        <p14:creationId xmlns:p14="http://schemas.microsoft.com/office/powerpoint/2010/main" xmlns="" val="20944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08" y="116633"/>
            <a:ext cx="8500756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010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0444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678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P1Y9xK.UiyKqZSqDL46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P1Y9xK.UiyKqZSqDL4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1_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Firm Format - template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templat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E1F6FF"/>
        </a:accent5>
        <a:accent6>
          <a:srgbClr val="009CD9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irm Format - template - LOP - normal" id="{9B1EEE48-FBB1-4441-A18B-EA0D61F9D5CF}" vid="{46CCEF6C-6F35-4EC3-B141-99BB08E4FC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2247</Words>
  <Application>Microsoft Office PowerPoint</Application>
  <PresentationFormat>Экран (4:3)</PresentationFormat>
  <Paragraphs>566</Paragraphs>
  <Slides>16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1_Firm Format - template</vt:lpstr>
      <vt:lpstr>think-cell Slide</vt:lpstr>
      <vt:lpstr>Направление «Производительная занятость»</vt:lpstr>
      <vt:lpstr>Перечень приоритетных направлений проектного управления  и проектов на уровне Центрального штаба внедрения </vt:lpstr>
      <vt:lpstr>Организационная структура проектного управления</vt:lpstr>
      <vt:lpstr>ПОДПРОЕКТ МОН РК по проекту «Продуктивная занятость»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Меморандум между Министерством образования и науки РК и  Акиматом области о реализации проекта </vt:lpstr>
      <vt:lpstr>Ключевые показатели эффективности ВУЗы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«Производительная занятость»</dc:title>
  <dc:creator>Кетепов Н.Н.</dc:creator>
  <cp:lastModifiedBy>gpestunova</cp:lastModifiedBy>
  <cp:revision>327</cp:revision>
  <cp:lastPrinted>2017-11-03T04:41:20Z</cp:lastPrinted>
  <dcterms:created xsi:type="dcterms:W3CDTF">2017-09-27T06:28:50Z</dcterms:created>
  <dcterms:modified xsi:type="dcterms:W3CDTF">2018-01-26T09:23:08Z</dcterms:modified>
</cp:coreProperties>
</file>