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9" r:id="rId2"/>
    <p:sldId id="256" r:id="rId3"/>
    <p:sldId id="258" r:id="rId4"/>
    <p:sldId id="276" r:id="rId5"/>
    <p:sldId id="285" r:id="rId6"/>
    <p:sldId id="287" r:id="rId7"/>
    <p:sldId id="289" r:id="rId8"/>
    <p:sldId id="293" r:id="rId9"/>
    <p:sldId id="266" r:id="rId10"/>
    <p:sldId id="297" r:id="rId11"/>
    <p:sldId id="304" r:id="rId12"/>
    <p:sldId id="305" r:id="rId13"/>
    <p:sldId id="306" r:id="rId14"/>
    <p:sldId id="309" r:id="rId15"/>
    <p:sldId id="307" r:id="rId16"/>
    <p:sldId id="308" r:id="rId17"/>
    <p:sldId id="316" r:id="rId18"/>
    <p:sldId id="320" r:id="rId19"/>
    <p:sldId id="318" r:id="rId20"/>
    <p:sldId id="321" r:id="rId21"/>
    <p:sldId id="319" r:id="rId22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86514" autoAdjust="0"/>
  </p:normalViewPr>
  <p:slideViewPr>
    <p:cSldViewPr>
      <p:cViewPr varScale="1">
        <p:scale>
          <a:sx n="135" d="100"/>
          <a:sy n="135" d="100"/>
        </p:scale>
        <p:origin x="-924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394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4517B-F501-45F4-8029-5C84A99D86D9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79CFB-0E9D-4876-A90D-FB73B3EF26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169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359C1-3D7D-4D63-AC40-66A0E037179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751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359C1-3D7D-4D63-AC40-66A0E037179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554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C3CC-FA27-4708-865C-35DA3A4E7797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961C-BCE2-486D-B87E-596D8780B06E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F78-72E2-4D67-8A65-F5DD029DB091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5236-41C8-4B6F-BF0C-598FD8194549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2665-2F8A-41D4-9689-0C52720EF768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2C7C-9105-4B9B-B65A-5766AC3DF5F9}" type="datetime1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0840-24F8-496D-A27D-CFA9A4CED8BD}" type="datetime1">
              <a:rPr lang="ru-RU" smtClean="0"/>
              <a:t>03.03.2018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99C9-D510-485E-9192-DC0F2CE56AFB}" type="datetime1">
              <a:rPr lang="ru-RU" smtClean="0"/>
              <a:t>03.03.2018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9A1C8-C116-4768-8284-B3AE5C8D9120}" type="datetime1">
              <a:rPr lang="ru-RU" smtClean="0"/>
              <a:t>03.03.2018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CC92-CFED-4817-886C-45CCE1A4CC88}" type="datetime1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6F0D-7F50-422D-9E34-4B5522C0FBF8}" type="datetime1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033D4-6AAE-465C-A155-3B976C7F9C5F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Университет глазами выпускников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19523"/>
            <a:ext cx="7772400" cy="702077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Казахстанский государственный </a:t>
            </a:r>
            <a:b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29612"/>
            <a:ext cx="8640960" cy="3510390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«Университет глазами  выпускников»</a:t>
            </a:r>
          </a:p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Отдел системы менеджмента </a:t>
            </a:r>
            <a:r>
              <a:rPr lang="ru-RU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29499"/>
            <a:ext cx="792087" cy="69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802" y="-21205"/>
            <a:ext cx="958781" cy="79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579296" cy="32403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 Насколько Вас удовлетворяет материальная база нашего вуза?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7810390"/>
              </p:ext>
            </p:extLst>
          </p:nvPr>
        </p:nvGraphicFramePr>
        <p:xfrm>
          <a:off x="143510" y="411510"/>
          <a:ext cx="8856982" cy="4450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38"/>
                <a:gridCol w="1584176"/>
                <a:gridCol w="1656184"/>
                <a:gridCol w="1512168"/>
                <a:gridCol w="1044116"/>
              </a:tblGrid>
              <a:tr h="512006">
                <a:tc>
                  <a:txBody>
                    <a:bodyPr/>
                    <a:lstStyle/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Вполне удовлетворяет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Частично удовлетворяет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удовлетворяет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Затрудн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ответить</a:t>
                      </a:r>
                    </a:p>
                  </a:txBody>
                  <a:tcPr marT="34290" marB="34290"/>
                </a:tc>
              </a:tr>
              <a:tr h="512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необходимой научной литературы в библиотеке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76,1%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18,2%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3,7%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512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Доступ к электронным ресурсам библиотек	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72,7%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19,5%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4,1%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3,8%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275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мест в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чит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зале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71,3%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21,6%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6,1%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736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компьютеров, программного обеспечения,  используемых в учеб. процессе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70,9%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6,1%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512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учебного и научного оборудования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65,2%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22,2%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9,2%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3,4%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512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спортивного оборудования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64,1%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20,7%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11,9%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3,4%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512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лабораторий и специализированных аудиторий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62,8%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21,6%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11,1%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4,4%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579296" cy="59406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Дисциплины 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какого профиля  Вы хотели бы изучать глубже?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73528"/>
            <a:ext cx="8507288" cy="4569972"/>
          </a:xfrm>
          <a:ln>
            <a:noFill/>
          </a:ln>
        </p:spPr>
        <p:txBody>
          <a:bodyPr>
            <a:normAutofit fontScale="25000" lnSpcReduction="20000"/>
          </a:bodyPr>
          <a:lstStyle/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Английский  язык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Архитектура 							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Архитектурное проектирование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"Архитектурное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проектирование,  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композиция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на первых курсах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технические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средства архитектурной графики"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Все главное бы качество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преподований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все что связано с профессией и наукой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высшая математика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Гидрология и регулирование стока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дисциплины по профессии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дисциплины профиля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Дисциплины специальности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Изучать глубже спец. предметы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изучение программ по специальности 3D MAX и прочие.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Инвестиции Иностранный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язык"	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/>
              <a:t>													</a:t>
            </a:r>
          </a:p>
          <a:p>
            <a:pPr marL="0" indent="0">
              <a:buNone/>
            </a:pPr>
            <a:r>
              <a:rPr lang="ru-RU" dirty="0"/>
              <a:t>													</a:t>
            </a:r>
          </a:p>
        </p:txBody>
      </p:sp>
    </p:spTree>
    <p:extLst>
      <p:ext uri="{BB962C8B-B14F-4D97-AF65-F5344CB8AC3E}">
        <p14:creationId xmlns:p14="http://schemas.microsoft.com/office/powerpoint/2010/main" val="24772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7474"/>
            <a:ext cx="8856984" cy="39604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Дисциплины 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какого профиля  Вы хотели бы изучать глубже?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83518"/>
            <a:ext cx="8568952" cy="4569972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инженерная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графика					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Инженерная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механика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иностранные языки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информатика		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Информатика, социология, история, философия, политология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КИБЕРЭЛЕТРОНИКУ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ПРАКТИКОВАТЬ! изучать автоматическую сварку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! купите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дефектоскоп!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Китайский язык, Проектное дело, Немецкий язык, Инженерную графику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Компьютерная графика						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компьютерная графика, психология					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компьютерное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графика,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тсп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.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купите нам современные микроскопы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Логистика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Маркетинг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Макроэкономика менеджмент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, маркетинг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экономическая теория!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, Инженерная механика, Сопротивление материалов, Статика сооружений, Динамика сооружений, Строительные материалы, Сметное дело.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Материал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предоставляется в полном объеме.</a:t>
            </a:r>
            <a:r>
              <a:rPr lang="ru-RU" dirty="0" smtClean="0"/>
              <a:t>					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Машиностроения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						</a:t>
            </a:r>
            <a:r>
              <a:rPr lang="ru-RU" dirty="0"/>
              <a:t>																														</a:t>
            </a:r>
          </a:p>
          <a:p>
            <a:pPr marL="0" indent="0">
              <a:buNone/>
            </a:pPr>
            <a:r>
              <a:rPr lang="ru-RU" dirty="0"/>
              <a:t>														</a:t>
            </a:r>
          </a:p>
        </p:txBody>
      </p:sp>
    </p:spTree>
    <p:extLst>
      <p:ext uri="{BB962C8B-B14F-4D97-AF65-F5344CB8AC3E}">
        <p14:creationId xmlns:p14="http://schemas.microsoft.com/office/powerpoint/2010/main" val="58758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507288" cy="32403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Дисциплины 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какого профиля  Вы хотели бы изучать глубже?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1" y="389007"/>
            <a:ext cx="8229600" cy="436548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общегуманитарные дисциплины				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педагогика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по специальности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программирование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Программирование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сварочного оборудования. Контроль качества сварных соединений. Монтаж сварных конструкций.					</a:t>
            </a:r>
          </a:p>
          <a:p>
            <a:pPr>
              <a:lnSpc>
                <a:spcPct val="120000"/>
              </a:lnSpc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программы визуализации					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Проектирование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</a:t>
            </a:r>
          </a:p>
          <a:p>
            <a:pPr>
              <a:lnSpc>
                <a:spcPct val="120000"/>
              </a:lnSpc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Психология							</a:t>
            </a:r>
          </a:p>
          <a:p>
            <a:pPr>
              <a:lnSpc>
                <a:spcPct val="120000"/>
              </a:lnSpc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Самопознание						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"Сопромат Детали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машин"					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Социальные работы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pPr>
              <a:lnSpc>
                <a:spcPct val="120000"/>
              </a:lnSpc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Спец. дисциплины, иностранные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языки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Специальные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и профильные дисциплины (дисциплины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специализаций)</a:t>
            </a:r>
          </a:p>
          <a:p>
            <a:pPr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специальных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и профильных дисциплин, общепрофессионального профиля									</a:t>
            </a:r>
            <a:r>
              <a:rPr lang="ru-RU" dirty="0"/>
              <a:t>						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4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507288" cy="59406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9. Дисциплины,  какого профиля  Вы хотели бы изучать глубже?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65516"/>
            <a:ext cx="8229600" cy="43204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/>
              <a:t>	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строительные материалы, статика, динамика, сметное дело, железобетонные конструкции		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Стройтельные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материалы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бетона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технология производства машин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технология производство машин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, математика, информатика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физическая культура	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Философия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финансовый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анализ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экономика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Экономика автотранспорта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экономика и бизнес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Экономика предприятия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Экономического анализ									</a:t>
            </a:r>
            <a:r>
              <a:rPr lang="ru-RU" dirty="0"/>
              <a:t>							</a:t>
            </a:r>
          </a:p>
          <a:p>
            <a:pPr marL="0" indent="0">
              <a:buNone/>
            </a:pPr>
            <a:r>
              <a:rPr lang="ru-RU" dirty="0"/>
              <a:t>																	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2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" y="87474"/>
            <a:ext cx="9143998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10. Принимали </a:t>
            </a: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вы участие в научно – исследовательской деятельности?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450402"/>
              </p:ext>
            </p:extLst>
          </p:nvPr>
        </p:nvGraphicFramePr>
        <p:xfrm>
          <a:off x="179514" y="660750"/>
          <a:ext cx="8784975" cy="3798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58"/>
                <a:gridCol w="1944216"/>
                <a:gridCol w="1368152"/>
                <a:gridCol w="1368152"/>
                <a:gridCol w="1440160"/>
                <a:gridCol w="1224137"/>
              </a:tblGrid>
              <a:tr h="1622968"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Участвовал(-а) в научно-исследовательской работе под руководством преподавателя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Участвовал(-а)  в предметных олимпиадах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Участвовал(-а)  в конкурсах научных работ и проектов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Подготовил(-а) доклад и выступление на НТК в университете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участвовал(-а)			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26,8%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1,7%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57,2%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АСФ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26,1%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54,5%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17,4%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9,3%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5,8%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2,3%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65,1%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28,7%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11,3%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49,6%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ШБиП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30,5%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6,8%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5,1%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54,2%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ШИТиЭ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36,4%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15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9406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11. Приходилось ли Вам участвовать?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047998"/>
              </p:ext>
            </p:extLst>
          </p:nvPr>
        </p:nvGraphicFramePr>
        <p:xfrm>
          <a:off x="107505" y="771551"/>
          <a:ext cx="8712967" cy="3155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1"/>
                <a:gridCol w="1152128"/>
                <a:gridCol w="1512168"/>
              </a:tblGrid>
              <a:tr h="442060">
                <a:tc>
                  <a:txBody>
                    <a:bodyPr/>
                    <a:lstStyle/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студенческих научных конференциях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47,5%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52,5%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организации праздников, вечеров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51,7%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48,3%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праздничных городских, областных мероприятиях, посвященных важным событиям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48,5%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спортивных соревнованиях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46,1%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53,9%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заседаниях студенческого совета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37,2%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62,8%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субботниках	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95,9%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4,1%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19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1788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94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12. Приходится ли Вам совмещать работу с учебой?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965257"/>
              </p:ext>
            </p:extLst>
          </p:nvPr>
        </p:nvGraphicFramePr>
        <p:xfrm>
          <a:off x="323528" y="843558"/>
          <a:ext cx="8208912" cy="3168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7322"/>
                <a:gridCol w="1943018"/>
                <a:gridCol w="1459286"/>
                <a:gridCol w="1459286"/>
              </a:tblGrid>
              <a:tr h="57009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Обучающиеся очного обучения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Нет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Иногда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54,8%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27,1%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18,1%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АСФ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56,8%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20,5%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22,7%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57%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24,4%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18,6%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58,3%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22,6%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19,1%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ШБиП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59,3%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27,1%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13,6%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ШИТиЭ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45,5%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39,4%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15,2%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9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94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12. Приходится ли Вам совмещать работу с учебой?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454709"/>
              </p:ext>
            </p:extLst>
          </p:nvPr>
        </p:nvGraphicFramePr>
        <p:xfrm>
          <a:off x="251520" y="843558"/>
          <a:ext cx="8568952" cy="2154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5803"/>
                <a:gridCol w="2047555"/>
                <a:gridCol w="1537797"/>
                <a:gridCol w="1537797"/>
              </a:tblGrid>
              <a:tr h="45636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Обучающиеся заочного обучения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Нет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Иногда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95,8%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2,1%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2,1%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ШБиП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87,5%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45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9406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13. Связана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Ваша работа с получаемой специальностью?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251663"/>
              </p:ext>
            </p:extLst>
          </p:nvPr>
        </p:nvGraphicFramePr>
        <p:xfrm>
          <a:off x="323528" y="681540"/>
          <a:ext cx="8208914" cy="3166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1932539"/>
                <a:gridCol w="1626992"/>
                <a:gridCol w="155303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Обучающиеся очного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обучения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Да, связана	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 очень связана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Никак не связана	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47,5%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19,7%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32,8%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АСФ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55,7%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19,9%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28,4%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27,9%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22,1%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45,2%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16,5%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38,3%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ШБиП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50,8%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20,3%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28,8%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ШИТиЭ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59,1%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21,2%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19,7%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Респонденты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обучающиеся выпускного курса </a:t>
            </a:r>
            <a:b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Общее количество респондентов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487 чел.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8200" y="1221601"/>
            <a:ext cx="4316288" cy="337302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66% выпускников очного обучения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20% выпускников заочного обучения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9406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13.  Связана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Ваша работа с получаемой специальностью?	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508842"/>
              </p:ext>
            </p:extLst>
          </p:nvPr>
        </p:nvGraphicFramePr>
        <p:xfrm>
          <a:off x="251521" y="681540"/>
          <a:ext cx="8568952" cy="2465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99"/>
                <a:gridCol w="1656184"/>
                <a:gridCol w="1656184"/>
                <a:gridCol w="1656185"/>
              </a:tblGrid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Обучающиеся заочного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обучения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Да, связана	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  очень связана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Никак не связана	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92,8%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93,3%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6,7%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ФИТиБ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95,5%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90,6%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3,1%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9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9406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 Вы оцениваете свои перспективы на рынке труда?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82021"/>
              </p:ext>
            </p:extLst>
          </p:nvPr>
        </p:nvGraphicFramePr>
        <p:xfrm>
          <a:off x="251519" y="731955"/>
          <a:ext cx="8712969" cy="3610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8333"/>
                <a:gridCol w="1870299"/>
                <a:gridCol w="2216457"/>
                <a:gridCol w="1757880"/>
              </a:tblGrid>
              <a:tr h="13030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Обучающиеся очного обучения 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Смотрю в будущее с оптимизмом		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Испытываю неуверенность, рассматриваю свои шансы на трудоустройство не очень высоко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Готов работать там, где смогу больше зарабатывать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целом по университету 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64,1%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25,8%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АСФ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72,7%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10,2%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38,1%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42,9%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63,2%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33,3%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ШБиП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3,4%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18,6%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ШИТиЭ</a:t>
                      </a: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73,4%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4,7%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21,95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08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512" y="205978"/>
            <a:ext cx="8856984" cy="52956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Как Вы считаете, имеются ли в ВКГТУ	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Хорошие условия для </a:t>
            </a:r>
            <a:r>
              <a:rPr lang="ru-RU" sz="2700" dirty="0"/>
              <a:t>					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387578"/>
              </p:ext>
            </p:extLst>
          </p:nvPr>
        </p:nvGraphicFramePr>
        <p:xfrm>
          <a:off x="251520" y="627534"/>
          <a:ext cx="8568950" cy="427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440160"/>
                <a:gridCol w="1008112"/>
                <a:gridCol w="1296144"/>
                <a:gridCol w="1080120"/>
                <a:gridCol w="216022"/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		</a:t>
                      </a: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 полной мере	</a:t>
                      </a: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Частично</a:t>
                      </a:r>
                      <a:endParaRPr lang="ru-RU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Отсутствуют</a:t>
                      </a:r>
                      <a:endParaRPr lang="ru-RU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Затрудняюсь ответить</a:t>
                      </a:r>
                      <a:endParaRPr lang="ru-RU" sz="1400" dirty="0"/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24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проведения учебных занятий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71,6%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24,7%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0,7%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самостоятельной работы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69,5%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24,5%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4,4%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1,7%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занятий физкультурой и спортом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74,1%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20,5%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5,1%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проведения досуга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62,1%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20,5%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12,3%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5,1%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062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Как Вы считаете, имеются ли в ВКГТУ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возможности для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занятий художественным  творчеством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60,3%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20,7%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10,2%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8,8%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T="34290" marB="3429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6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занятий научным творчеством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64,6%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20,5%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6,1%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8,8%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T="34290" marB="3429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58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34290" marB="3429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T="34290" marB="34290"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75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2347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Удовлетворены ли Вы?</a:t>
            </a: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083303"/>
              </p:ext>
            </p:extLst>
          </p:nvPr>
        </p:nvGraphicFramePr>
        <p:xfrm>
          <a:off x="251520" y="555526"/>
          <a:ext cx="8784976" cy="4499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5396"/>
                <a:gridCol w="1642719"/>
                <a:gridCol w="1785564"/>
                <a:gridCol w="1571297"/>
              </a:tblGrid>
              <a:tr h="5996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Удовлетворен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 удовлетворен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Затрудняюсь ответить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Организацией учебного процесса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87,2%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8,7%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Расписанием занятий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84,5%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12,2%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Работой библиотеки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89,5%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5,7%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4,7%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Характером, содержанием и базой практики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11,9%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7,1%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Организацией воспитательной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работы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85,5%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7,1%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7,4%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Работой деканата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88,1%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Работой куратора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92,9%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3,4%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3,7%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Бытовыми условиями проживания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в общежитии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62,2%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26,9%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Организацией питания (работа столовой)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75,5%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78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87474"/>
            <a:ext cx="8363272" cy="64807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 студенческих проблем Вас особенно волнуют?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b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042301"/>
              </p:ext>
            </p:extLst>
          </p:nvPr>
        </p:nvGraphicFramePr>
        <p:xfrm>
          <a:off x="179514" y="392480"/>
          <a:ext cx="8784974" cy="4490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58"/>
                <a:gridCol w="792088"/>
                <a:gridCol w="792088"/>
                <a:gridCol w="936104"/>
                <a:gridCol w="936104"/>
                <a:gridCol w="1008112"/>
                <a:gridCol w="1080120"/>
              </a:tblGrid>
              <a:tr h="30706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Проблема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АСФ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ФИ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ФНоЗ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ШБиП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ШИТиЭ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По вузу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31136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Проблем нет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27,8%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49,2%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48,5%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</a:tr>
              <a:tr h="31136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Высокие цены в студенческой столовой	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28,4%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27,8%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23,7%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</a:tr>
              <a:tr h="6081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Послевузовское трудоустройство по специальности	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20,5%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13,9%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11,9%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</a:tr>
              <a:tr h="35257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Поиск будущего места работы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9,1%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16,3%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12,2%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</a:tr>
              <a:tr h="52670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Неудовлетворительная организация учебного процесса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5,7%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8,1%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18,2%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</a:tr>
              <a:tr h="54023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Неудовлетворительное преподавание по некоторым предметам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3,4%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1,7%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_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</a:tr>
              <a:tr h="48761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Неудовлетворительные бытовые условия проживания в общежитии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3,4%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37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48605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Каковы, по Вашему мнению,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отношения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319773"/>
              </p:ext>
            </p:extLst>
          </p:nvPr>
        </p:nvGraphicFramePr>
        <p:xfrm>
          <a:off x="323528" y="627534"/>
          <a:ext cx="8362950" cy="2895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267"/>
                <a:gridCol w="1728192"/>
                <a:gridCol w="1440160"/>
                <a:gridCol w="1212741"/>
                <a:gridCol w="1672590"/>
              </a:tblGrid>
              <a:tr h="494878">
                <a:tc>
                  <a:txBody>
                    <a:bodyPr/>
                    <a:lstStyle/>
                    <a:p>
                      <a:endParaRPr lang="ru-RU" sz="1400" dirty="0" smtClean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Теплые, доброжелательные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Официальные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Нормальные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Недоброжелательные</a:t>
                      </a:r>
                      <a:endParaRPr lang="ru-RU" sz="1400" dirty="0"/>
                    </a:p>
                  </a:txBody>
                  <a:tcPr marT="34290" marB="34290"/>
                </a:tc>
              </a:tr>
              <a:tr h="29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Между студентами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77,6%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3,4%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18,7%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0,3%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421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Между преподавателями и студентами (в учебном процессе)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62,7%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23,3%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11,3%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2,7%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378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Между студентами и методистами, лаборантами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58,1%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23,4%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17,2%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1,4%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52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95486"/>
            <a:ext cx="8229600" cy="486054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 Как </a:t>
            </a: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 оцениваете профессиональный уровень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работавших с Вами  преподавателей?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356974"/>
              </p:ext>
            </p:extLst>
          </p:nvPr>
        </p:nvGraphicFramePr>
        <p:xfrm>
          <a:off x="107504" y="992270"/>
          <a:ext cx="8784976" cy="315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1304"/>
                <a:gridCol w="1541224"/>
                <a:gridCol w="1541224"/>
                <a:gridCol w="1541224"/>
              </a:tblGrid>
              <a:tr h="446248">
                <a:tc>
                  <a:txBody>
                    <a:bodyPr/>
                    <a:lstStyle/>
                    <a:p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Высокий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Средний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Низкий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489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Естественно-научного профиля (математика, информатика, физика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и.т.п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87,14%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12,2%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0,6%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489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Общегуманитарного и социально-экономического профиля (философия, ин. язык, экономика и т.п.)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86,2%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12,8%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0,8%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385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Общепрофессионального профиля (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инж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. графика, безопасность жизнедеятельности и т.п.)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84,9%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14,5%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0,5%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330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Специальных и профильных дисциплин (дисциплин специализаций)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84,9%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14,5%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0,5%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65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87474"/>
            <a:ext cx="8579296" cy="64807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проблемы Вы видите в организации учебного процесса?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	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424695"/>
              </p:ext>
            </p:extLst>
          </p:nvPr>
        </p:nvGraphicFramePr>
        <p:xfrm>
          <a:off x="30134" y="411510"/>
          <a:ext cx="900636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7730"/>
                <a:gridCol w="864096"/>
                <a:gridCol w="936104"/>
                <a:gridCol w="930742"/>
                <a:gridCol w="1008112"/>
                <a:gridCol w="1013474"/>
                <a:gridCol w="936104"/>
              </a:tblGrid>
              <a:tr h="28358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Проблемы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АСФ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ФИ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ФНоЗ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ШБиП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ШИТиЭ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По вузу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1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Проблем нет	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41,6%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35,5%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39,7%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65,6%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64,4%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48,5%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1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Организация и прохождение практики	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14,9%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19,8%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9,9%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1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Недостаточное количество выделяемых часов для наиболее значимых предметов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24,8%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16,3%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9,4%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2,7%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13,9%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08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Несоответствие изучаемых дисциплин получаемой специальности	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6,9%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12,8%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6,3%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8,1%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8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Перегруженность аудиторными занятиями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8,9%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5,8%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3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Качество преподавания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4,7%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5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Организация приема зачетов и экзаменов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2%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8,3%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6,4%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1,6%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4,1%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4,5%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94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7474"/>
            <a:ext cx="8928992" cy="39604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7. Оцените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ачество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преподавания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следующих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циклов дисциплин: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435992"/>
              </p:ext>
            </p:extLst>
          </p:nvPr>
        </p:nvGraphicFramePr>
        <p:xfrm>
          <a:off x="107504" y="681038"/>
          <a:ext cx="8579296" cy="3034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1231097"/>
                <a:gridCol w="1402346"/>
                <a:gridCol w="1265333"/>
              </a:tblGrid>
              <a:tr h="321953">
                <a:tc>
                  <a:txBody>
                    <a:bodyPr/>
                    <a:lstStyle/>
                    <a:p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Высокое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Среднее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Низкое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Общегуманитарного и социально-экономического профиля (философия,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ин.язык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, экономика и т.п.)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85,4%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14,3%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0,3%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Естественно-научного профиля (математика, информатика, физика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и.т.п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84,7%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14,6%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0,7%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Специальных и профильных дисциплин (дисциплин специализаций)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84,0%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12,9%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3,1%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Общепрофессионального профиля (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инж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. графика, безопасность жизнедеятельности и т.п.)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9" marB="342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83,0%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16,3%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0,7%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Университет глазами 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10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6710</TotalTime>
  <Words>1400</Words>
  <Application>Microsoft Office PowerPoint</Application>
  <PresentationFormat>Экран (16:9)</PresentationFormat>
  <Paragraphs>610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 Восточно- Казахстанский государственный  технический университет  им. Д.Серикбаева  </vt:lpstr>
      <vt:lpstr> Респонденты – обучающиеся выпускного курса  </vt:lpstr>
      <vt:lpstr>    1. Как Вы считаете, имеются ли в ВКГТУ - Хорошие условия для              </vt:lpstr>
      <vt:lpstr>   2. Удовлетворены ли Вы?             </vt:lpstr>
      <vt:lpstr>     3.Какие из студенческих проблем Вас особенно волнуют?                  </vt:lpstr>
      <vt:lpstr>4. Каковы, по Вашему мнению, отношения</vt:lpstr>
      <vt:lpstr> 5. Как вы оцениваете профессиональный уровень,  работавших с Вами  преподавателей?</vt:lpstr>
      <vt:lpstr>     6. Какие проблемы Вы видите в организации учебного процесса?                  </vt:lpstr>
      <vt:lpstr>7. Оцените качество преподавания следующих циклов дисциплин:</vt:lpstr>
      <vt:lpstr>8. Насколько Вас удовлетворяет материальная база нашего вуза?</vt:lpstr>
      <vt:lpstr>9. Дисциплины  какого профиля  Вы хотели бы изучать глубже?</vt:lpstr>
      <vt:lpstr>9. Дисциплины  какого профиля  Вы хотели бы изучать глубже?</vt:lpstr>
      <vt:lpstr>9. Дисциплины  какого профиля  Вы хотели бы изучать глубже?</vt:lpstr>
      <vt:lpstr>9. Дисциплины,  какого профиля  Вы хотели бы изучать глубже?</vt:lpstr>
      <vt:lpstr>10. Принимали ли вы участие в научно – исследовательской деятельности?    </vt:lpstr>
      <vt:lpstr>11. Приходилось ли Вам участвовать?</vt:lpstr>
      <vt:lpstr>12. Приходится ли Вам совмещать работу с учебой?</vt:lpstr>
      <vt:lpstr>12. Приходится ли Вам совмещать работу с учебой?</vt:lpstr>
      <vt:lpstr>13. Связана ли Ваша работа с получаемой специальностью?    </vt:lpstr>
      <vt:lpstr>13.  Связана ли Ваша работа с получаемой специальностью?    </vt:lpstr>
      <vt:lpstr>14. Как Вы оцениваете свои перспективы на рынке труда?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Найля Дузкенева(Начальник управления ДиП)</cp:lastModifiedBy>
  <cp:revision>225</cp:revision>
  <cp:lastPrinted>2018-03-01T08:41:01Z</cp:lastPrinted>
  <dcterms:modified xsi:type="dcterms:W3CDTF">2018-03-03T03:34:28Z</dcterms:modified>
</cp:coreProperties>
</file>