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9" r:id="rId2"/>
    <p:sldId id="256" r:id="rId3"/>
    <p:sldId id="270" r:id="rId4"/>
    <p:sldId id="285" r:id="rId5"/>
    <p:sldId id="286" r:id="rId6"/>
    <p:sldId id="271" r:id="rId7"/>
    <p:sldId id="272" r:id="rId8"/>
    <p:sldId id="295" r:id="rId9"/>
    <p:sldId id="288" r:id="rId10"/>
    <p:sldId id="287" r:id="rId11"/>
    <p:sldId id="296" r:id="rId12"/>
    <p:sldId id="294" r:id="rId13"/>
    <p:sldId id="273" r:id="rId14"/>
    <p:sldId id="289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ru-RU" b="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4492129259213969E-2"/>
          <c:y val="0.14050966559271191"/>
          <c:w val="0.87517365017332327"/>
          <c:h val="0.689234251749805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АСФ</c:v>
                </c:pt>
                <c:pt idx="1">
                  <c:v>ФИ</c:v>
                </c:pt>
                <c:pt idx="2">
                  <c:v>ФНоЗ</c:v>
                </c:pt>
                <c:pt idx="3">
                  <c:v>ШБиП</c:v>
                </c:pt>
                <c:pt idx="4">
                  <c:v>ШИТиЭ</c:v>
                </c:pt>
                <c:pt idx="5">
                  <c:v>По Вузу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4.8499999999999996</c:v>
                </c:pt>
                <c:pt idx="1">
                  <c:v>4.76</c:v>
                </c:pt>
                <c:pt idx="2">
                  <c:v>4.9400000000000004</c:v>
                </c:pt>
                <c:pt idx="3">
                  <c:v>4.8600000000000003</c:v>
                </c:pt>
                <c:pt idx="4">
                  <c:v>4.8600000000000003</c:v>
                </c:pt>
                <c:pt idx="5">
                  <c:v>4.87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676160"/>
        <c:axId val="22615936"/>
      </c:barChart>
      <c:catAx>
        <c:axId val="19676160"/>
        <c:scaling>
          <c:orientation val="minMax"/>
        </c:scaling>
        <c:delete val="0"/>
        <c:axPos val="b"/>
        <c:majorTickMark val="out"/>
        <c:minorTickMark val="none"/>
        <c:tickLblPos val="nextTo"/>
        <c:crossAx val="22615936"/>
        <c:crosses val="autoZero"/>
        <c:auto val="1"/>
        <c:lblAlgn val="ctr"/>
        <c:lblOffset val="100"/>
        <c:noMultiLvlLbl val="0"/>
      </c:catAx>
      <c:valAx>
        <c:axId val="22615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96761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solidFill>
                  <a:srgbClr val="C00000"/>
                </a:solidFill>
              </a:rPr>
              <a:t>                           </a:t>
            </a:r>
            <a:r>
              <a:rPr lang="ru-RU" dirty="0" smtClean="0">
                <a:solidFill>
                  <a:srgbClr val="C00000"/>
                </a:solidFill>
              </a:rPr>
              <a:t>Архитектурно-строительный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факультет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9.6559532600952833E-2"/>
          <c:y val="1.8565188663247943E-2"/>
        </c:manualLayout>
      </c:layout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</c:v>
                </c:pt>
              </c:strCache>
            </c:strRef>
          </c:tx>
          <c:marker>
            <c:spPr>
              <a:solidFill>
                <a:srgbClr val="C00000"/>
              </a:solidFill>
            </c:spPr>
          </c:marke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АиД</c:v>
                </c:pt>
                <c:pt idx="1">
                  <c:v>ОП</c:v>
                </c:pt>
                <c:pt idx="2">
                  <c:v>С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4.93</c:v>
                </c:pt>
                <c:pt idx="1">
                  <c:v>4.8</c:v>
                </c:pt>
                <c:pt idx="2">
                  <c:v>4.84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675840"/>
        <c:axId val="22677376"/>
      </c:lineChart>
      <c:catAx>
        <c:axId val="22675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 anchor="b" anchorCtr="0"/>
          <a:lstStyle/>
          <a:p>
            <a:pPr>
              <a:defRPr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677376"/>
        <c:crosses val="autoZero"/>
        <c:auto val="1"/>
        <c:lblAlgn val="ctr"/>
        <c:lblOffset val="100"/>
        <c:noMultiLvlLbl val="0"/>
      </c:catAx>
      <c:valAx>
        <c:axId val="22677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6758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zero"/>
    <c:showDLblsOverMax val="0"/>
  </c:chart>
  <c:spPr>
    <a:ln w="19050">
      <a:solidFill>
        <a:srgbClr val="0070C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r">
              <a:defRPr/>
            </a:pPr>
            <a:r>
              <a:rPr lang="ru-RU" dirty="0">
                <a:solidFill>
                  <a:srgbClr val="C00000"/>
                </a:solidFill>
              </a:rPr>
              <a:t>                          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Факультет инженерии</a:t>
            </a:r>
          </a:p>
        </c:rich>
      </c:tx>
      <c:layout>
        <c:manualLayout>
          <c:xMode val="edge"/>
          <c:yMode val="edge"/>
          <c:x val="9.6559532600952833E-2"/>
          <c:y val="1.8565188663247943E-2"/>
        </c:manualLayout>
      </c:layout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</c:v>
                </c:pt>
              </c:strCache>
            </c:strRef>
          </c:tx>
          <c:marker>
            <c:spPr>
              <a:solidFill>
                <a:srgbClr val="C00000"/>
              </a:solidFill>
            </c:spPr>
          </c:marke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ВиЛР</c:v>
                </c:pt>
                <c:pt idx="1">
                  <c:v>ИКиАНК</c:v>
                </c:pt>
                <c:pt idx="2">
                  <c:v>М</c:v>
                </c:pt>
                <c:pt idx="3">
                  <c:v>ТМиТ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4.7699999999999996</c:v>
                </c:pt>
                <c:pt idx="1">
                  <c:v>4.88</c:v>
                </c:pt>
                <c:pt idx="2">
                  <c:v>4.37</c:v>
                </c:pt>
                <c:pt idx="3">
                  <c:v>4.8899999999999997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2755968"/>
        <c:axId val="22774144"/>
      </c:lineChart>
      <c:catAx>
        <c:axId val="227559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 anchor="b" anchorCtr="0"/>
          <a:lstStyle/>
          <a:p>
            <a:pPr>
              <a:defRPr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774144"/>
        <c:crosses val="autoZero"/>
        <c:auto val="1"/>
        <c:lblAlgn val="ctr"/>
        <c:lblOffset val="100"/>
        <c:noMultiLvlLbl val="0"/>
      </c:catAx>
      <c:valAx>
        <c:axId val="22774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755968"/>
        <c:crosses val="autoZero"/>
        <c:crossBetween val="between"/>
      </c:valAx>
    </c:plotArea>
    <c:plotVisOnly val="1"/>
    <c:dispBlanksAs val="zero"/>
    <c:showDLblsOverMax val="0"/>
  </c:chart>
  <c:spPr>
    <a:ln w="19050">
      <a:solidFill>
        <a:srgbClr val="0070C0"/>
      </a:solidFill>
    </a:ln>
  </c:spPr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b="0">
                <a:solidFill>
                  <a:srgbClr val="C00000"/>
                </a:solidFill>
              </a:defRPr>
            </a:pPr>
            <a:r>
              <a:rPr lang="ru-RU" b="1" dirty="0">
                <a:solidFill>
                  <a:srgbClr val="C00000"/>
                </a:solidFill>
              </a:rPr>
              <a:t>             </a:t>
            </a:r>
            <a:r>
              <a:rPr lang="ru-RU" sz="1800" b="1" i="0" u="none" strike="noStrike" baseline="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Факультет наук о земле</a:t>
            </a:r>
            <a:endParaRPr lang="ru-RU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6395265024753347"/>
          <c:y val="1.377998149598691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7959991730810955E-2"/>
          <c:y val="0.16738210190118857"/>
          <c:w val="0.90075612513642267"/>
          <c:h val="0.57806247648896714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</c:v>
                </c:pt>
              </c:strCache>
            </c:strRef>
          </c:tx>
          <c:marker>
            <c:spPr>
              <a:solidFill>
                <a:srgbClr val="C00000"/>
              </a:solidFill>
            </c:spPr>
          </c:marke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БЖиООС</c:v>
                </c:pt>
                <c:pt idx="1">
                  <c:v>ГКиК</c:v>
                </c:pt>
                <c:pt idx="2">
                  <c:v>ГиГД</c:v>
                </c:pt>
                <c:pt idx="3">
                  <c:v>ИЯ</c:v>
                </c:pt>
                <c:pt idx="4">
                  <c:v>МЦиРМ</c:v>
                </c:pt>
                <c:pt idx="5">
                  <c:v>ФиС</c:v>
                </c:pt>
                <c:pt idx="6">
                  <c:v>ХМиО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4.97</c:v>
                </c:pt>
                <c:pt idx="1">
                  <c:v>4.96</c:v>
                </c:pt>
                <c:pt idx="2">
                  <c:v>4.95</c:v>
                </c:pt>
                <c:pt idx="3">
                  <c:v>4.9800000000000004</c:v>
                </c:pt>
                <c:pt idx="4">
                  <c:v>4.87</c:v>
                </c:pt>
                <c:pt idx="5">
                  <c:v>4.91</c:v>
                </c:pt>
                <c:pt idx="6">
                  <c:v>4.8499999999999996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9253632"/>
        <c:axId val="29256320"/>
      </c:lineChart>
      <c:catAx>
        <c:axId val="292536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 anchor="b" anchorCtr="0"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9256320"/>
        <c:crosses val="autoZero"/>
        <c:auto val="1"/>
        <c:lblAlgn val="ctr"/>
        <c:lblOffset val="100"/>
        <c:noMultiLvlLbl val="0"/>
      </c:catAx>
      <c:valAx>
        <c:axId val="29256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2536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zero"/>
    <c:showDLblsOverMax val="0"/>
  </c:chart>
  <c:spPr>
    <a:ln w="19050">
      <a:solidFill>
        <a:srgbClr val="7030A0"/>
      </a:solidFill>
    </a:ln>
  </c:spPr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rgbClr val="C00000"/>
                </a:solidFill>
              </a:defRPr>
            </a:pPr>
            <a:r>
              <a:rPr lang="ru-RU" dirty="0">
                <a:solidFill>
                  <a:srgbClr val="C00000"/>
                </a:solidFill>
              </a:rPr>
              <a:t>             </a:t>
            </a:r>
            <a:r>
              <a:rPr lang="ru-RU" sz="1800" b="1" i="0" u="none" strike="noStrike" baseline="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Школа бизнеса и предпринимательства</a:t>
            </a:r>
            <a:endParaRPr lang="ru-RU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6572396095422948"/>
          <c:y val="9.282594331623971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6420321106640538E-2"/>
          <c:y val="0.18581439294269447"/>
          <c:w val="0.91357967889335945"/>
          <c:h val="0.51527608043550721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</c:v>
                </c:pt>
              </c:strCache>
            </c:strRef>
          </c:tx>
          <c:marker>
            <c:spPr>
              <a:solidFill>
                <a:srgbClr val="C00000"/>
              </a:solidFill>
            </c:spPr>
          </c:marke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ИП</c:v>
                </c:pt>
                <c:pt idx="1">
                  <c:v>КиРЯ</c:v>
                </c:pt>
                <c:pt idx="2">
                  <c:v>МИ</c:v>
                </c:pt>
                <c:pt idx="3">
                  <c:v>ФУиН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4.7699999999999996</c:v>
                </c:pt>
                <c:pt idx="1">
                  <c:v>4.93</c:v>
                </c:pt>
                <c:pt idx="2">
                  <c:v>4.84</c:v>
                </c:pt>
                <c:pt idx="3">
                  <c:v>4.91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8990848"/>
        <c:axId val="29014272"/>
      </c:lineChart>
      <c:catAx>
        <c:axId val="28990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 anchor="b" anchorCtr="0"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9014272"/>
        <c:crosses val="autoZero"/>
        <c:auto val="1"/>
        <c:lblAlgn val="ctr"/>
        <c:lblOffset val="100"/>
        <c:noMultiLvlLbl val="0"/>
      </c:catAx>
      <c:valAx>
        <c:axId val="29014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990848"/>
        <c:crosses val="autoZero"/>
        <c:crossBetween val="between"/>
      </c:valAx>
    </c:plotArea>
    <c:plotVisOnly val="1"/>
    <c:dispBlanksAs val="zero"/>
    <c:showDLblsOverMax val="0"/>
  </c:chart>
  <c:spPr>
    <a:ln w="19050">
      <a:solidFill>
        <a:srgbClr val="00B050"/>
      </a:solidFill>
    </a:ln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             </a:t>
            </a:r>
            <a:r>
              <a:rPr lang="ru-RU" sz="1800" b="1" i="0" u="none" strike="noStrike" baseline="0" dirty="0" smtClean="0"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Школа информационных технологий  </a:t>
            </a:r>
            <a:r>
              <a:rPr lang="ru-RU" sz="1800" b="1" i="0" u="none" strike="noStrike" baseline="0" dirty="0" smtClean="0"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и энергетики</a:t>
            </a:r>
            <a:endParaRPr lang="ru-RU" sz="18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065328666561820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6420321106640538E-2"/>
          <c:y val="0.24411826907509204"/>
          <c:w val="0.91357967889335945"/>
          <c:h val="0.45697218215423263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</c:v>
                </c:pt>
              </c:strCache>
            </c:strRef>
          </c:tx>
          <c:marker>
            <c:spPr>
              <a:solidFill>
                <a:srgbClr val="C00000"/>
              </a:solidFill>
            </c:spPr>
          </c:marke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ИТ</c:v>
                </c:pt>
                <c:pt idx="1">
                  <c:v>МиКМ</c:v>
                </c:pt>
                <c:pt idx="2">
                  <c:v>ПиАТП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4.84</c:v>
                </c:pt>
                <c:pt idx="2">
                  <c:v>4.84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0045312"/>
        <c:axId val="30060544"/>
      </c:lineChart>
      <c:catAx>
        <c:axId val="30045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 anchor="b" anchorCtr="0"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0060544"/>
        <c:crosses val="autoZero"/>
        <c:auto val="1"/>
        <c:lblAlgn val="ctr"/>
        <c:lblOffset val="100"/>
        <c:noMultiLvlLbl val="0"/>
      </c:catAx>
      <c:valAx>
        <c:axId val="30060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045312"/>
        <c:crosses val="autoZero"/>
        <c:crossBetween val="between"/>
      </c:valAx>
    </c:plotArea>
    <c:plotVisOnly val="1"/>
    <c:dispBlanksAs val="zero"/>
    <c:showDLblsOverMax val="0"/>
  </c:chart>
  <c:spPr>
    <a:ln w="19050">
      <a:solidFill>
        <a:srgbClr val="00B050"/>
      </a:solidFill>
    </a:ln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             </a:t>
            </a:r>
            <a:endParaRPr lang="ru-RU" sz="18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3233411553701255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952825451590243E-2"/>
          <c:y val="0.18581439294269447"/>
          <c:w val="0.93047174548409761"/>
          <c:h val="0.51527608043550721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</c:v>
                </c:pt>
              </c:strCache>
            </c:strRef>
          </c:tx>
          <c:marker>
            <c:spPr>
              <a:solidFill>
                <a:srgbClr val="C00000"/>
              </a:solidFill>
            </c:spPr>
          </c:marker>
          <c:cat>
            <c:numRef>
              <c:f>Лист1!$A$2:$A$15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</c:numCache>
            </c:num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4.8899999999999997</c:v>
                </c:pt>
                <c:pt idx="1">
                  <c:v>4.84</c:v>
                </c:pt>
                <c:pt idx="2">
                  <c:v>4.8499999999999996</c:v>
                </c:pt>
                <c:pt idx="3">
                  <c:v>4.87</c:v>
                </c:pt>
                <c:pt idx="4">
                  <c:v>4.84</c:v>
                </c:pt>
                <c:pt idx="5">
                  <c:v>4.8499999999999996</c:v>
                </c:pt>
                <c:pt idx="6">
                  <c:v>4.8600000000000003</c:v>
                </c:pt>
                <c:pt idx="7">
                  <c:v>4.84</c:v>
                </c:pt>
                <c:pt idx="8">
                  <c:v>4.8899999999999997</c:v>
                </c:pt>
                <c:pt idx="9">
                  <c:v>4.88</c:v>
                </c:pt>
                <c:pt idx="10">
                  <c:v>4.8899999999999997</c:v>
                </c:pt>
                <c:pt idx="11">
                  <c:v>4.8899999999999997</c:v>
                </c:pt>
                <c:pt idx="12">
                  <c:v>4.88</c:v>
                </c:pt>
                <c:pt idx="13">
                  <c:v>4.87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0402432"/>
        <c:axId val="30403968"/>
      </c:lineChart>
      <c:catAx>
        <c:axId val="30402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 anchor="b" anchorCtr="0"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0403968"/>
        <c:crosses val="autoZero"/>
        <c:auto val="1"/>
        <c:lblAlgn val="ctr"/>
        <c:lblOffset val="100"/>
        <c:noMultiLvlLbl val="0"/>
      </c:catAx>
      <c:valAx>
        <c:axId val="30403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4024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zero"/>
    <c:showDLblsOverMax val="0"/>
  </c:chart>
  <c:spPr>
    <a:ln w="19050">
      <a:solidFill>
        <a:srgbClr val="00B050"/>
      </a:solidFill>
    </a:ln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0.75514</cdr:x>
      <cdr:y>0.19036</cdr:y>
    </cdr:from>
    <cdr:to>
      <cdr:x>0.94141</cdr:x>
      <cdr:y>0.3658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470717" y="781339"/>
          <a:ext cx="1596139" cy="7200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0.75514</cdr:x>
      <cdr:y>0.19036</cdr:y>
    </cdr:from>
    <cdr:to>
      <cdr:x>0.94141</cdr:x>
      <cdr:y>0.3658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470717" y="781339"/>
          <a:ext cx="1596139" cy="7200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0.55882</cdr:x>
      <cdr:y>0.37719</cdr:y>
    </cdr:from>
    <cdr:to>
      <cdr:x>0.56505</cdr:x>
      <cdr:y>0.38833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104456" y="1548172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D01C-6034-4051-A550-E912B67A3298}" type="datetimeFigureOut">
              <a:rPr lang="ru-RU" smtClean="0"/>
              <a:t>03.03.2018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359C1-3D7D-4D63-AC40-66A0E0371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05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9CD9-C4DE-4D38-A228-2F618096CC79}" type="datetime1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D4A1-59FD-42A0-AC49-7903B0C28DA9}" type="datetime1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6C82-1FA8-4D1E-A631-A1C127BC0523}" type="datetime1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02AC5-0F15-44B1-9B8D-077E67873614}" type="datetime1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4026-11FB-47DA-9159-D2B5A7FC1CD8}" type="datetime1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DDA8-2C14-4702-BBAE-02ABE4DC88E4}" type="datetime1">
              <a:rPr lang="ru-RU" smtClean="0"/>
              <a:t>03.03.2018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87FB-B63E-4C96-9CA3-7086EA42EFC7}" type="datetime1">
              <a:rPr lang="ru-RU" smtClean="0"/>
              <a:t>03.03.2018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90E56-9647-4470-A442-101CAF395552}" type="datetime1">
              <a:rPr lang="ru-RU" smtClean="0"/>
              <a:t>03.03.2018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F42B-8103-4F7B-BDCF-121C68A9291B}" type="datetime1">
              <a:rPr lang="ru-RU" smtClean="0"/>
              <a:t>03.03.2018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2B35-8C17-450E-8CE3-B6833B642523}" type="datetime1">
              <a:rPr lang="ru-RU" smtClean="0"/>
              <a:t>03.03.2018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9506-C927-43FC-BE79-2E9CB6A73CBF}" type="datetime1">
              <a:rPr lang="ru-RU" smtClean="0"/>
              <a:t>03.03.2018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94064-875E-46BA-BA25-E1E811BFF2E1}" type="datetime1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57505"/>
            <a:ext cx="7990656" cy="86409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Восточно- Казахстанский государственный </a:t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технический университет  им. Д.Серикбаева</a:t>
            </a:r>
            <a: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>
                <a:latin typeface="Arial" pitchFamily="34" charset="0"/>
                <a:cs typeface="Arial" pitchFamily="34" charset="0"/>
              </a:rPr>
            </a:b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329612"/>
            <a:ext cx="8496944" cy="3510390"/>
          </a:xfrm>
        </p:spPr>
        <p:txBody>
          <a:bodyPr>
            <a:normAutofit fontScale="77500" lnSpcReduction="20000"/>
          </a:bodyPr>
          <a:lstStyle/>
          <a:p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анкетирования    </a:t>
            </a:r>
          </a:p>
          <a:p>
            <a:r>
              <a:rPr lang="ru-RU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коллег»</a:t>
            </a:r>
          </a:p>
          <a:p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2018 год</a:t>
            </a:r>
            <a:endParaRPr lang="ru-RU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Отдел системы </a:t>
            </a:r>
          </a:p>
          <a:p>
            <a:pPr algn="r"/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менеджмента </a:t>
            </a:r>
            <a:r>
              <a:rPr lang="ru-RU" sz="2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качества</a:t>
            </a:r>
          </a:p>
        </p:txBody>
      </p:sp>
      <p:pic>
        <p:nvPicPr>
          <p:cNvPr id="1026" name="Picture 2" descr="C:\Users\TTyutyunkova\Desktop\Размещение на сайте 16-17\логотип ВКГТУ им. Д. Серикбаев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52" y="77957"/>
            <a:ext cx="660532" cy="549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454" y="-105037"/>
            <a:ext cx="994665" cy="915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87474"/>
            <a:ext cx="8219256" cy="54006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Сравнительные показатели в разрезе кафедр</a:t>
            </a:r>
            <a:b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/>
              <a:t>				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- 2018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615495570"/>
              </p:ext>
            </p:extLst>
          </p:nvPr>
        </p:nvGraphicFramePr>
        <p:xfrm>
          <a:off x="539552" y="753775"/>
          <a:ext cx="8367812" cy="3355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87474"/>
            <a:ext cx="827583" cy="66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404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611543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87474"/>
            <a:ext cx="8219256" cy="54006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Сравнительные показатели в разрезе кафедр</a:t>
            </a:r>
            <a:b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/>
              <a:t>				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- 2018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112624463"/>
              </p:ext>
            </p:extLst>
          </p:nvPr>
        </p:nvGraphicFramePr>
        <p:xfrm>
          <a:off x="524668" y="843558"/>
          <a:ext cx="8367812" cy="326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87474"/>
            <a:ext cx="899591" cy="66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02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0"/>
            <a:ext cx="9611543" cy="51435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99592" y="33468"/>
            <a:ext cx="7787208" cy="64807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Сравнительные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показатели по вопросам анкеты </a:t>
            </a:r>
            <a:b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 университету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/>
              <a:t>				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443"/>
            <a:ext cx="827585" cy="66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Преподаватель глазами коллег - 2018</a:t>
            </a:r>
            <a:endParaRPr lang="ru-RU" dirty="0"/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663954436"/>
              </p:ext>
            </p:extLst>
          </p:nvPr>
        </p:nvGraphicFramePr>
        <p:xfrm>
          <a:off x="124743" y="1203598"/>
          <a:ext cx="9145016" cy="3190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3442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311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205978"/>
            <a:ext cx="8496944" cy="853604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 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профессиональных качеств преподавателя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своими коллегами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					</a:t>
            </a:r>
            <a:r>
              <a:rPr lang="ru-RU" dirty="0"/>
              <a:t>			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2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87574"/>
            <a:ext cx="8507288" cy="3607049"/>
          </a:xfrm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«5»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баллов –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48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( 42 чел. - 2017г.,  9 чел. – 2016г. )</a:t>
            </a:r>
          </a:p>
          <a:p>
            <a:pPr marL="0" indent="0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«4,16»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 «4,99»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баллов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255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 (326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чел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– 2017г., 382 чел. – 2016 г. )</a:t>
            </a:r>
          </a:p>
          <a:p>
            <a:pPr marL="0" indent="0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«3,73»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«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3,99»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баллов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чел.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(6 чел.- 2017г., 8 чел. – 2016 г.) 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- 2018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5" y="0"/>
            <a:ext cx="796349" cy="66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118" y="3363838"/>
            <a:ext cx="1637236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C:\Users\TTyutyunkova\Desktop\Новая папка (2)\7d2c43ed-8571-4b8b-804b-330ecc55ad5d-w500-h50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7834"/>
            <a:ext cx="1248138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9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004" y="32961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335286"/>
            <a:ext cx="2664296" cy="108433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Количество преподавателей, </a:t>
            </a:r>
            <a:b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получивших оценку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5»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баллов</a:t>
            </a: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2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49341"/>
              </p:ext>
            </p:extLst>
          </p:nvPr>
        </p:nvGraphicFramePr>
        <p:xfrm>
          <a:off x="179512" y="1563638"/>
          <a:ext cx="2448272" cy="275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296144"/>
              </a:tblGrid>
              <a:tr h="666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Факультет 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  <a:endParaRPr lang="ru-RU" sz="15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6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АСФ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5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5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5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9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ФНоЗ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5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4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ШБиП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5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6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ШИТиЭ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5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- 2018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7" y="32214"/>
            <a:ext cx="882595" cy="66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131840" y="36875"/>
            <a:ext cx="280831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Количество </a:t>
            </a: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преподавателей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получивших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оценку</a:t>
            </a:r>
            <a:b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4,29»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«4,99» 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баллов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783558"/>
              </p:ext>
            </p:extLst>
          </p:nvPr>
        </p:nvGraphicFramePr>
        <p:xfrm>
          <a:off x="2987824" y="1563639"/>
          <a:ext cx="2736304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451"/>
                <a:gridCol w="1286853"/>
              </a:tblGrid>
              <a:tr h="6097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Факультет 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  <a:endParaRPr lang="ru-RU" sz="15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АСФ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ФНоЗ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ШБиП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ШИТиЭ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156176" y="249492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Количество преподавателей, получивших оценку от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«3,73»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«3,99»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789159"/>
              </p:ext>
            </p:extLst>
          </p:nvPr>
        </p:nvGraphicFramePr>
        <p:xfrm>
          <a:off x="6133410" y="1563638"/>
          <a:ext cx="2770855" cy="2718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451"/>
                <a:gridCol w="1321404"/>
              </a:tblGrid>
              <a:tr h="594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Факультет 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  <a:endParaRPr lang="ru-RU" sz="15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АСФ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ФНоЗ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ШБиП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ШИТиЭ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2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94066"/>
          </a:xfrm>
        </p:spPr>
        <p:txBody>
          <a:bodyPr>
            <a:normAutofit/>
          </a:bodyPr>
          <a:lstStyle/>
          <a:p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анкетирования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897564"/>
            <a:ext cx="8712968" cy="3697058"/>
          </a:xfrm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Оценка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профессиональных качеств каждого преподавателя своими коллегами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Определение морально- психологического климата на кафедре и уровня корпоративной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культуры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Статистические данные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Анкетирование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проходило с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15.01.18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29.01.18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Респондент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штатный преподаватель кафедры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Участвовали в анкетировании -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258 чел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74 %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штатного  ППС)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Данные получены в отношении –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338 чел.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- 2018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41481"/>
            <a:ext cx="792087" cy="66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36755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Вопросы анкеты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/>
              <a:t>						</a:t>
            </a:r>
            <a:r>
              <a:rPr lang="ru-RU" dirty="0" smtClean="0"/>
              <a:t>   </a:t>
            </a:r>
            <a:r>
              <a:rPr lang="ru-RU" dirty="0"/>
              <a:t>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- 2018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178855"/>
              </p:ext>
            </p:extLst>
          </p:nvPr>
        </p:nvGraphicFramePr>
        <p:xfrm>
          <a:off x="107504" y="677239"/>
          <a:ext cx="8496944" cy="365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/>
              </a:tblGrid>
              <a:tr h="53600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Оцениваемые качества преподавателя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36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Компетентность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04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1.Уровень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знания в своей специальной профессиональной сфере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36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Разнообразие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приемов и методов в обучении, высокий научно-методический уровень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94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Стремление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повышению своей квалификации, к саморазвитию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Соответствие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УМКД требованиям нормативных документов, ГОС ВО и ПО, типовых учебных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программ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36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 Готовность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внедрению новаций в учебный процесс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7" y="9297"/>
            <a:ext cx="864095" cy="66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832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36755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Вопросы анкеты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/>
              <a:t>						</a:t>
            </a:r>
            <a:r>
              <a:rPr lang="ru-RU" dirty="0" smtClean="0"/>
              <a:t>   </a:t>
            </a:r>
            <a:r>
              <a:rPr lang="ru-RU" dirty="0"/>
              <a:t>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- 2018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559707"/>
              </p:ext>
            </p:extLst>
          </p:nvPr>
        </p:nvGraphicFramePr>
        <p:xfrm>
          <a:off x="395536" y="816554"/>
          <a:ext cx="8568952" cy="3510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50148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Оцениваемые качества преподавателя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01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Социальная активность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14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 Участие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общественной жизни кафедры, факультета и университета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14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 Участие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воспитательной работе с обучающимися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14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8. Участие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работе учебно-методических объединений, семинаров и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конференций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14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 Объективность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уважение и тактичность в отношении к обучающимся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14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10. Рациональное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использование времени на занятиях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37900"/>
            <a:ext cx="827582" cy="66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348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36755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Вопросы анкеты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/>
              <a:t>						</a:t>
            </a:r>
            <a:r>
              <a:rPr lang="ru-RU" dirty="0" smtClean="0"/>
              <a:t>   </a:t>
            </a:r>
            <a:r>
              <a:rPr lang="ru-RU" dirty="0"/>
              <a:t>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- 2018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636380"/>
              </p:ext>
            </p:extLst>
          </p:nvPr>
        </p:nvGraphicFramePr>
        <p:xfrm>
          <a:off x="395536" y="896312"/>
          <a:ext cx="8496944" cy="3446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/>
              </a:tblGrid>
              <a:tr h="60005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Оцениваемые качества преподавателя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27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Межличностная </a:t>
                      </a:r>
                      <a:r>
                        <a:rPr lang="ru-RU" sz="1800" b="1" i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1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коммуникативность</a:t>
                      </a:r>
                      <a:r>
                        <a:rPr lang="ru-RU" sz="1800" b="1" i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000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11. Доброжелательность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общительность с коллегами, соблюдение этических норм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000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12. Эрудиция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культура речи (речь преподавателя профессиональна, доступна для понимания)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194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13. Не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конфликтность. Умение конструктивно (с пользой для дела) разрешать конфликты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000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14. Доступность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опыта: возможность использования его другими (например, молодыми преподавателями)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297"/>
            <a:ext cx="827583" cy="66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539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730" y="-3716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24668" y="330254"/>
            <a:ext cx="8511828" cy="546371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Сравнительные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разрезе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факультетов </a:t>
            </a:r>
            <a:r>
              <a:rPr lang="ru-RU" sz="27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7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	</a:t>
            </a:r>
            <a:r>
              <a:rPr lang="ru-RU" dirty="0"/>
              <a:t>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- 2018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928867592"/>
              </p:ext>
            </p:extLst>
          </p:nvPr>
        </p:nvGraphicFramePr>
        <p:xfrm>
          <a:off x="251520" y="843558"/>
          <a:ext cx="8424936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3715"/>
            <a:ext cx="827583" cy="66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11560" y="3939902"/>
            <a:ext cx="7056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Средняя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оценка в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–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4,73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Средняя оценка в 2017 г. – 4,81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							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5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611543" cy="5143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87474"/>
            <a:ext cx="8219256" cy="54006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Сравнительные показатели в разрезе кафедр</a:t>
            </a:r>
            <a:r>
              <a:rPr lang="ru-RU" sz="27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7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/>
              <a:t>				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- 2018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050150829"/>
              </p:ext>
            </p:extLst>
          </p:nvPr>
        </p:nvGraphicFramePr>
        <p:xfrm>
          <a:off x="323528" y="915567"/>
          <a:ext cx="8820472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827583" cy="66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305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611543" cy="5143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87474"/>
            <a:ext cx="8219256" cy="54006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Сравнительные показатели в разрезе кафедр</a:t>
            </a:r>
            <a:r>
              <a:rPr lang="ru-RU" sz="27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7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/>
              <a:t>				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- 2018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226073132"/>
              </p:ext>
            </p:extLst>
          </p:nvPr>
        </p:nvGraphicFramePr>
        <p:xfrm>
          <a:off x="467544" y="1032579"/>
          <a:ext cx="8568952" cy="3078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755575" cy="66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869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611543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87474"/>
            <a:ext cx="8219256" cy="54006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Сравнительные показатели в разрезе кафедр</a:t>
            </a:r>
            <a:b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/>
              <a:t>				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- 2018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020083949"/>
              </p:ext>
            </p:extLst>
          </p:nvPr>
        </p:nvGraphicFramePr>
        <p:xfrm>
          <a:off x="251520" y="843558"/>
          <a:ext cx="8982743" cy="3429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7900"/>
            <a:ext cx="899591" cy="66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266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5288</TotalTime>
  <Words>490</Words>
  <Application>Microsoft Office PowerPoint</Application>
  <PresentationFormat>Экран (16:9)</PresentationFormat>
  <Paragraphs>132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Восточно- Казахстанский государственный  технический университет  им. Д.Серикбаева  </vt:lpstr>
      <vt:lpstr>Цели анкетирования</vt:lpstr>
      <vt:lpstr>                                Вопросы анкеты                </vt:lpstr>
      <vt:lpstr>                               Вопросы анкеты                </vt:lpstr>
      <vt:lpstr>                               Вопросы анкеты                </vt:lpstr>
      <vt:lpstr>     Сравнительные показатели в разрезе факультетов               </vt:lpstr>
      <vt:lpstr>    Сравнительные показатели в разрезе кафедр      </vt:lpstr>
      <vt:lpstr>    Сравнительные показатели в разрезе кафедр      </vt:lpstr>
      <vt:lpstr>    Сравнительные показатели в разрезе кафедр      </vt:lpstr>
      <vt:lpstr>    Сравнительные показатели в разрезе кафедр      </vt:lpstr>
      <vt:lpstr>    Сравнительные показатели в разрезе кафедр      </vt:lpstr>
      <vt:lpstr>    Сравнительные показатели по вопросам анкеты  по университету      </vt:lpstr>
      <vt:lpstr>  Оценка  профессиональных качеств преподавателя  своими коллегами           </vt:lpstr>
      <vt:lpstr>  Количество преподавателей,  получивших оценку  «5» баллов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Найля Дузкенева(Начальник управления ДиП)</cp:lastModifiedBy>
  <cp:revision>161</cp:revision>
  <dcterms:modified xsi:type="dcterms:W3CDTF">2018-03-03T03:27:42Z</dcterms:modified>
</cp:coreProperties>
</file>