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drawings/drawing9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sldIdLst>
    <p:sldId id="259" r:id="rId2"/>
    <p:sldId id="256" r:id="rId3"/>
    <p:sldId id="327" r:id="rId4"/>
    <p:sldId id="316" r:id="rId5"/>
    <p:sldId id="352" r:id="rId6"/>
    <p:sldId id="351" r:id="rId7"/>
    <p:sldId id="331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5" r:id="rId18"/>
    <p:sldId id="342" r:id="rId19"/>
    <p:sldId id="343" r:id="rId20"/>
    <p:sldId id="346" r:id="rId21"/>
    <p:sldId id="347" r:id="rId22"/>
    <p:sldId id="348" r:id="rId23"/>
    <p:sldId id="349" r:id="rId24"/>
    <p:sldId id="33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layout/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210488579330125E-4"/>
          <c:y val="0.14489084546161538"/>
          <c:w val="0.68729691601049869"/>
          <c:h val="0.820734251968503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Организации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1"/>
            <c:bubble3D val="0"/>
            <c:explosion val="19"/>
          </c:dPt>
          <c:dPt>
            <c:idx val="2"/>
            <c:bubble3D val="0"/>
            <c:spPr>
              <a:solidFill>
                <a:srgbClr val="0070C0"/>
              </a:solidFill>
            </c:spPr>
          </c:dPt>
          <c:cat>
            <c:strRef>
              <c:f>Лист1!$A$2:$A$4</c:f>
              <c:strCache>
                <c:ptCount val="3"/>
                <c:pt idx="0">
                  <c:v>свыше 1000 сотрудников</c:v>
                </c:pt>
                <c:pt idx="1">
                  <c:v>50 и менее сотрудников</c:v>
                </c:pt>
                <c:pt idx="2">
                  <c:v>50-1000 сотрудников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12.5</c:v>
                </c:pt>
                <c:pt idx="1">
                  <c:v>18.8</c:v>
                </c:pt>
                <c:pt idx="2">
                  <c:v>68.8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2017г.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инженерно-технического</c:v>
                </c:pt>
                <c:pt idx="1">
                  <c:v>информационно-технологического</c:v>
                </c:pt>
                <c:pt idx="2">
                  <c:v>экономического</c:v>
                </c:pt>
                <c:pt idx="3">
                  <c:v>архитектурно-дизайнерского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83.3</c:v>
                </c:pt>
                <c:pt idx="1">
                  <c:v>8.3000000000000007</c:v>
                </c:pt>
                <c:pt idx="2">
                  <c:v>0</c:v>
                </c:pt>
                <c:pt idx="3">
                  <c:v>8.3000000000000007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2018г.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Лист1!$A$2:$A$5</c:f>
              <c:strCache>
                <c:ptCount val="4"/>
                <c:pt idx="0">
                  <c:v>инженерно-технического</c:v>
                </c:pt>
                <c:pt idx="1">
                  <c:v>информационно-технологического</c:v>
                </c:pt>
                <c:pt idx="2">
                  <c:v>экономического</c:v>
                </c:pt>
                <c:pt idx="3">
                  <c:v>архитектурно-дизайнерского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87.5</c:v>
                </c:pt>
                <c:pt idx="1">
                  <c:v>6.3</c:v>
                </c:pt>
                <c:pt idx="2">
                  <c:v>0</c:v>
                </c:pt>
                <c:pt idx="3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439808"/>
        <c:axId val="42853888"/>
        <c:axId val="0"/>
      </c:bar3DChart>
      <c:catAx>
        <c:axId val="40439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 anchor="ctr" anchorCtr="0"/>
          <a:lstStyle/>
          <a:p>
            <a:pPr>
              <a:defRPr sz="1400" b="1" i="0" baseline="0"/>
            </a:pPr>
            <a:endParaRPr lang="ru-RU"/>
          </a:p>
        </c:txPr>
        <c:crossAx val="42853888"/>
        <c:crosses val="autoZero"/>
        <c:auto val="1"/>
        <c:lblAlgn val="ctr"/>
        <c:lblOffset val="100"/>
        <c:noMultiLvlLbl val="0"/>
      </c:catAx>
      <c:valAx>
        <c:axId val="42853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4398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548791251443166E-2"/>
          <c:y val="4.3796077502431897E-2"/>
          <c:w val="0.34159694881889763"/>
          <c:h val="0.73380364173228352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не по специальности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 </c:v>
                </c:pt>
                <c:pt idx="1">
                  <c:v>2018г.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по специальности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 </c:v>
                </c:pt>
                <c:pt idx="1">
                  <c:v>2018г. 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 </c:v>
                </c:pt>
                <c:pt idx="1">
                  <c:v>2018г. 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 </c:v>
                </c:pt>
                <c:pt idx="1">
                  <c:v>2018г. 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2891520"/>
        <c:axId val="42905600"/>
        <c:axId val="48933952"/>
      </c:bar3DChart>
      <c:catAx>
        <c:axId val="42891520"/>
        <c:scaling>
          <c:orientation val="minMax"/>
        </c:scaling>
        <c:delete val="0"/>
        <c:axPos val="b"/>
        <c:majorTickMark val="out"/>
        <c:minorTickMark val="none"/>
        <c:tickLblPos val="nextTo"/>
        <c:crossAx val="42905600"/>
        <c:crosses val="autoZero"/>
        <c:auto val="1"/>
        <c:lblAlgn val="ctr"/>
        <c:lblOffset val="100"/>
        <c:noMultiLvlLbl val="0"/>
      </c:catAx>
      <c:valAx>
        <c:axId val="42905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891520"/>
        <c:crosses val="autoZero"/>
        <c:crossBetween val="between"/>
      </c:valAx>
      <c:serAx>
        <c:axId val="48933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 baseline="0"/>
            </a:pPr>
            <a:endParaRPr lang="ru-RU"/>
          </a:p>
        </c:txPr>
        <c:crossAx val="42905600"/>
        <c:crosses val="autoZero"/>
      </c:serAx>
    </c:plotArea>
    <c:legend>
      <c:legendPos val="r"/>
      <c:layout>
        <c:manualLayout>
          <c:xMode val="edge"/>
          <c:yMode val="edge"/>
          <c:x val="0.74415840970814384"/>
          <c:y val="4.6830372658626988E-2"/>
          <c:w val="0.24539818695939628"/>
          <c:h val="0.73372761533816544"/>
        </c:manualLayout>
      </c:layout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dPt>
            <c:idx val="2"/>
            <c:bubble3D val="0"/>
            <c:spPr>
              <a:solidFill>
                <a:srgbClr val="FFC000"/>
              </a:solidFill>
            </c:spPr>
          </c:dPt>
          <c:dPt>
            <c:idx val="4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cat>
            <c:strRef>
              <c:f>Лист1!$A$2:$A$6</c:f>
              <c:strCache>
                <c:ptCount val="5"/>
                <c:pt idx="0">
                  <c:v>Выпускника АСФ</c:v>
                </c:pt>
                <c:pt idx="1">
                  <c:v>Выпускника ФИ</c:v>
                </c:pt>
                <c:pt idx="2">
                  <c:v>Выпускника ШИТиЭ</c:v>
                </c:pt>
                <c:pt idx="3">
                  <c:v>Выпускника ШБиП</c:v>
                </c:pt>
                <c:pt idx="4">
                  <c:v>Выпускника ФНоЗ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25</c:v>
                </c:pt>
                <c:pt idx="1">
                  <c:v>12.5</c:v>
                </c:pt>
                <c:pt idx="2">
                  <c:v>6.3</c:v>
                </c:pt>
                <c:pt idx="3">
                  <c:v>0</c:v>
                </c:pt>
                <c:pt idx="4">
                  <c:v>56.2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Да, приходилось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Да, приходилось, неоднократно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Нет, не приходилось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</c:spPr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0275456"/>
        <c:axId val="50276992"/>
        <c:axId val="0"/>
      </c:bar3DChart>
      <c:catAx>
        <c:axId val="5027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276992"/>
        <c:crosses val="autoZero"/>
        <c:auto val="1"/>
        <c:lblAlgn val="ctr"/>
        <c:lblOffset val="100"/>
        <c:noMultiLvlLbl val="0"/>
      </c:catAx>
      <c:valAx>
        <c:axId val="502769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027545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2485904539710317E-2"/>
          <c:y val="3.9249326607398258E-2"/>
          <c:w val="0.61197786040633806"/>
          <c:h val="0.843173265004596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отлично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37.5</c:v>
                </c:pt>
                <c:pt idx="1">
                  <c:v>31.3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хорошо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45.8</c:v>
                </c:pt>
                <c:pt idx="1">
                  <c:v>68.7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удовл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12.5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неудовл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2017г.</c:v>
                </c:pt>
                <c:pt idx="1">
                  <c:v>2018г.</c:v>
                </c:pt>
              </c:strCache>
            </c:strRef>
          </c:cat>
          <c:val>
            <c:numRef>
              <c:f>Лист1!$F$2:$F$3</c:f>
              <c:numCache>
                <c:formatCode>General</c:formatCode>
                <c:ptCount val="2"/>
                <c:pt idx="0">
                  <c:v>4.2</c:v>
                </c:pt>
                <c:pt idx="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7203328"/>
        <c:axId val="97204864"/>
        <c:axId val="0"/>
      </c:bar3DChart>
      <c:catAx>
        <c:axId val="97203328"/>
        <c:scaling>
          <c:orientation val="minMax"/>
        </c:scaling>
        <c:delete val="0"/>
        <c:axPos val="b"/>
        <c:majorTickMark val="out"/>
        <c:minorTickMark val="none"/>
        <c:tickLblPos val="nextTo"/>
        <c:crossAx val="97204864"/>
        <c:crosses val="autoZero"/>
        <c:auto val="1"/>
        <c:lblAlgn val="ctr"/>
        <c:lblOffset val="100"/>
        <c:noMultiLvlLbl val="0"/>
      </c:catAx>
      <c:valAx>
        <c:axId val="97204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203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Лист1!$B$2</c:f>
              <c:numCache>
                <c:formatCode>0.00%</c:formatCode>
                <c:ptCount val="1"/>
                <c:pt idx="0">
                  <c:v>0.875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Лист1!$C$2</c:f>
              <c:numCache>
                <c:formatCode>0.00%</c:formatCode>
                <c:ptCount val="1"/>
                <c:pt idx="0">
                  <c:v>0.125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Нет</c:v>
                </c:pt>
              </c:strCache>
            </c:strRef>
          </c:tx>
          <c:invertIfNegative val="0"/>
          <c:cat>
            <c:strRef>
              <c:f>Лист1!$A$2</c:f>
              <c:strCache>
                <c:ptCount val="1"/>
                <c:pt idx="0">
                  <c:v>2018г.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7299840"/>
        <c:axId val="97305728"/>
        <c:axId val="0"/>
      </c:bar3DChart>
      <c:catAx>
        <c:axId val="97299840"/>
        <c:scaling>
          <c:orientation val="minMax"/>
        </c:scaling>
        <c:delete val="0"/>
        <c:axPos val="b"/>
        <c:majorTickMark val="out"/>
        <c:minorTickMark val="none"/>
        <c:tickLblPos val="nextTo"/>
        <c:crossAx val="97305728"/>
        <c:crosses val="autoZero"/>
        <c:auto val="1"/>
        <c:lblAlgn val="ctr"/>
        <c:lblOffset val="100"/>
        <c:noMultiLvlLbl val="0"/>
      </c:catAx>
      <c:valAx>
        <c:axId val="973057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972998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dPt>
            <c:idx val="2"/>
            <c:bubble3D val="0"/>
            <c:explosion val="1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cat>
            <c:strRef>
              <c:f>Лист1!$A$2:$A$6</c:f>
              <c:strCache>
                <c:ptCount val="5"/>
                <c:pt idx="0">
                  <c:v>Знание гос.языка не обязательное</c:v>
                </c:pt>
                <c:pt idx="1">
                  <c:v>Знание гос.языка  обязательное</c:v>
                </c:pt>
                <c:pt idx="2">
                  <c:v>Знание ин.языка желательно</c:v>
                </c:pt>
                <c:pt idx="3">
                  <c:v>Знание ин.языка со словарем</c:v>
                </c:pt>
                <c:pt idx="4">
                  <c:v>Обязательное знание государственного и иностранного языка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37.5</c:v>
                </c:pt>
                <c:pt idx="2">
                  <c:v>25</c:v>
                </c:pt>
                <c:pt idx="3">
                  <c:v>0</c:v>
                </c:pt>
                <c:pt idx="4">
                  <c:v>37.5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7529709827938178"/>
          <c:y val="4.8653292128106214E-2"/>
          <c:w val="0.31544364246135898"/>
          <c:h val="0.951346707871893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b="0" dirty="0"/>
              <a:t>2018г.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3967386021191799E-2"/>
          <c:y val="0.1440968474554476"/>
          <c:w val="0.61440313016428505"/>
          <c:h val="0.7168176142845180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2018г.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cat>
            <c:strRef>
              <c:f>Лист1!$A$2:$A$5</c:f>
              <c:strCache>
                <c:ptCount val="4"/>
                <c:pt idx="0">
                  <c:v>Бакалавры на инженерные должности</c:v>
                </c:pt>
                <c:pt idx="1">
                  <c:v>Бакалавры на неинженерные должности</c:v>
                </c:pt>
                <c:pt idx="2">
                  <c:v>Магистранты на инженерные должности</c:v>
                </c:pt>
                <c:pt idx="3">
                  <c:v>Магистранты на неинженерные должности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50</c:v>
                </c:pt>
                <c:pt idx="1">
                  <c:v>6.3</c:v>
                </c:pt>
                <c:pt idx="2">
                  <c:v>37.4</c:v>
                </c:pt>
                <c:pt idx="3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97355264"/>
        <c:axId val="97356800"/>
        <c:axId val="0"/>
      </c:bar3DChart>
      <c:catAx>
        <c:axId val="973552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0" vert="horz" anchor="ctr" anchorCtr="0"/>
          <a:lstStyle/>
          <a:p>
            <a:pPr>
              <a:defRPr sz="1400" baseline="0"/>
            </a:pPr>
            <a:endParaRPr lang="ru-RU"/>
          </a:p>
        </c:txPr>
        <c:crossAx val="97356800"/>
        <c:crosses val="autoZero"/>
        <c:auto val="1"/>
        <c:lblAlgn val="ctr"/>
        <c:lblOffset val="100"/>
        <c:noMultiLvlLbl val="0"/>
      </c:catAx>
      <c:valAx>
        <c:axId val="97356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7355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008104889666573"/>
          <c:y val="1.7390204988302953E-2"/>
          <c:w val="0.2299189511033343"/>
          <c:h val="0.854724009198822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0.3319</cdr:x>
      <cdr:y>0.22857</cdr:y>
    </cdr:from>
    <cdr:to>
      <cdr:x>0.67719</cdr:x>
      <cdr:y>0.37597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92288" y="1152128"/>
          <a:ext cx="2696837" cy="7429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Крупная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0.34112</cdr:x>
      <cdr:y>0.34286</cdr:y>
    </cdr:from>
    <cdr:to>
      <cdr:x>0.66537</cdr:x>
      <cdr:y>0.5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64297" y="1728191"/>
          <a:ext cx="2532510" cy="7920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12,5%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0.44094</cdr:x>
      <cdr:y>0.43742</cdr:y>
    </cdr:from>
    <cdr:to>
      <cdr:x>0.66537</cdr:x>
      <cdr:y>0.58571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443918" y="2204863"/>
          <a:ext cx="1752888" cy="7474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Малая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0.46456</cdr:x>
      <cdr:y>0.51429</cdr:y>
    </cdr:from>
    <cdr:to>
      <cdr:x>0.60631</cdr:x>
      <cdr:y>0.67143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628399" y="2592287"/>
          <a:ext cx="1107125" cy="792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18,8%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0.15744</cdr:x>
      <cdr:y>0.60631</cdr:y>
    </cdr:from>
    <cdr:to>
      <cdr:x>0.16925</cdr:x>
      <cdr:y>0.61756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959768" y="2464048"/>
          <a:ext cx="72008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0.16595</cdr:x>
      <cdr:y>0.48571</cdr:y>
    </cdr:from>
    <cdr:to>
      <cdr:x>0.33463</cdr:x>
      <cdr:y>0.6949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296144" y="2448271"/>
          <a:ext cx="1317450" cy="10544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Средняя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0.19361</cdr:x>
      <cdr:y>0.58571</cdr:y>
    </cdr:from>
    <cdr:to>
      <cdr:x>0.34717</cdr:x>
      <cdr:y>0.69202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512168" y="2952327"/>
          <a:ext cx="1199365" cy="535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68,8%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0.47613</cdr:x>
      <cdr:y>0.43618</cdr:y>
    </cdr:from>
    <cdr:to>
      <cdr:x>0.5579</cdr:x>
      <cdr:y>0.51549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54289" y="1584176"/>
          <a:ext cx="576066" cy="288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0%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0.64226</cdr:x>
      <cdr:y>0.39168</cdr:y>
    </cdr:from>
    <cdr:to>
      <cdr:x>0.74448</cdr:x>
      <cdr:y>0.49081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524673" y="1422575"/>
          <a:ext cx="720135" cy="360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8,3%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0.3254</cdr:x>
      <cdr:y>0.39653</cdr:y>
    </cdr:from>
    <cdr:to>
      <cdr:x>0.41739</cdr:x>
      <cdr:y>0.47583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292425" y="1440160"/>
          <a:ext cx="648065" cy="2880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8,3%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0.14142</cdr:x>
      <cdr:y>0.07931</cdr:y>
    </cdr:from>
    <cdr:to>
      <cdr:x>0.24363</cdr:x>
      <cdr:y>0.1586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996281" y="288032"/>
          <a:ext cx="720047" cy="2880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83,3%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0.52982</cdr:x>
      <cdr:y>0.43618</cdr:y>
    </cdr:from>
    <cdr:to>
      <cdr:x>0.61159</cdr:x>
      <cdr:y>0.51548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732585" y="1584176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0%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0.23341</cdr:x>
      <cdr:y>0.03965</cdr:y>
    </cdr:from>
    <cdr:to>
      <cdr:x>0.35606</cdr:x>
      <cdr:y>0.11896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1644353" y="144016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88%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0.39695</cdr:x>
      <cdr:y>0.39653</cdr:y>
    </cdr:from>
    <cdr:to>
      <cdr:x>0.47613</cdr:x>
      <cdr:y>0.47583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2796481" y="1440160"/>
          <a:ext cx="55780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/>
            <a:t>6%</a:t>
          </a:r>
          <a:endParaRPr lang="ru-RU" sz="1600" dirty="0"/>
        </a:p>
      </cdr:txBody>
    </cdr:sp>
  </cdr:relSizeAnchor>
  <cdr:relSizeAnchor xmlns:cdr="http://schemas.openxmlformats.org/drawingml/2006/chartDrawing">
    <cdr:from>
      <cdr:x>0.76491</cdr:x>
      <cdr:y>0.47583</cdr:y>
    </cdr:from>
    <cdr:to>
      <cdr:x>0.89471</cdr:x>
      <cdr:y>0.7276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388769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0.71381</cdr:x>
      <cdr:y>0.39653</cdr:y>
    </cdr:from>
    <cdr:to>
      <cdr:x>0.78535</cdr:x>
      <cdr:y>0.47583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028729" y="1440160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6%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0.16261</cdr:x>
      <cdr:y>0</cdr:y>
    </cdr:from>
    <cdr:to>
      <cdr:x>0.27117</cdr:x>
      <cdr:y>0.12234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86455" y="-1363930"/>
          <a:ext cx="792105" cy="5040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100 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0.25659</cdr:x>
      <cdr:y>0.03878</cdr:y>
    </cdr:from>
    <cdr:to>
      <cdr:x>0.36515</cdr:x>
      <cdr:y>0.10869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872208" y="159792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87,5%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0.22182</cdr:x>
      <cdr:y>0.57111</cdr:y>
    </cdr:from>
    <cdr:to>
      <cdr:x>0.32051</cdr:x>
      <cdr:y>0.65849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18503" y="2353102"/>
          <a:ext cx="72008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12,5%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0.12201</cdr:x>
      <cdr:y>0.39369</cdr:y>
    </cdr:from>
    <cdr:to>
      <cdr:x>0.29919</cdr:x>
      <cdr:y>0.57087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3744" y="1599952"/>
          <a:ext cx="1080120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56,2%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0.38188</cdr:x>
      <cdr:y>0.32281</cdr:y>
    </cdr:from>
    <cdr:to>
      <cdr:x>0.58269</cdr:x>
      <cdr:y>0.44684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27920" y="1311920"/>
          <a:ext cx="1224158" cy="5040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25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0.42913</cdr:x>
      <cdr:y>0.57087</cdr:y>
    </cdr:from>
    <cdr:to>
      <cdr:x>0.57087</cdr:x>
      <cdr:y>0.67719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15952" y="2320032"/>
          <a:ext cx="864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6,3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0.311</cdr:x>
      <cdr:y>0.26966</cdr:y>
    </cdr:from>
    <cdr:to>
      <cdr:x>0.42913</cdr:x>
      <cdr:y>0.39369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95872" y="1095896"/>
          <a:ext cx="72008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0.46456</cdr:x>
      <cdr:y>0.46456</cdr:y>
    </cdr:from>
    <cdr:to>
      <cdr:x>0.60631</cdr:x>
      <cdr:y>0.53544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831976" y="1887984"/>
          <a:ext cx="86409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12,5 %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0.00388</cdr:x>
      <cdr:y>0.775</cdr:y>
    </cdr:from>
    <cdr:to>
      <cdr:x>0.15388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3664" y="3149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0% - ШБиП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0.20125</cdr:x>
      <cdr:y>0</cdr:y>
    </cdr:from>
    <cdr:to>
      <cdr:x>0.315</cdr:x>
      <cdr:y>0.11769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6184" y="0"/>
          <a:ext cx="936117" cy="5326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50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0.47249</cdr:x>
      <cdr:y>0.44548</cdr:y>
    </cdr:from>
    <cdr:to>
      <cdr:x>0.57875</cdr:x>
      <cdr:y>0.54094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888433" y="2016224"/>
          <a:ext cx="87444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18,8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0.28875</cdr:x>
      <cdr:y>0.35002</cdr:y>
    </cdr:from>
    <cdr:to>
      <cdr:x>0.38625</cdr:x>
      <cdr:y>0.6109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76264" y="1584176"/>
          <a:ext cx="802419" cy="11807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25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0.37624</cdr:x>
      <cdr:y>0.60458</cdr:y>
    </cdr:from>
    <cdr:to>
      <cdr:x>0.48681</cdr:x>
      <cdr:y>0.70004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96344" y="2736304"/>
          <a:ext cx="909908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6,3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0.08876</cdr:x>
      <cdr:y>0.46771</cdr:y>
    </cdr:from>
    <cdr:to>
      <cdr:x>0.1675</cdr:x>
      <cdr:y>0.56317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0424" y="21168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0.15875</cdr:x>
      <cdr:y>0.26088</cdr:y>
    </cdr:from>
    <cdr:to>
      <cdr:x>0.26375</cdr:x>
      <cdr:y>0.32452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06488" y="1180728"/>
          <a:ext cx="86410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45,8%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0.4475</cdr:x>
      <cdr:y>0.00632</cdr:y>
    </cdr:from>
    <cdr:to>
      <cdr:x>0.54375</cdr:x>
      <cdr:y>0.08587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682752" y="28600"/>
          <a:ext cx="792099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68,7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0.36875</cdr:x>
      <cdr:y>0.41998</cdr:y>
    </cdr:from>
    <cdr:to>
      <cdr:x>0.47375</cdr:x>
      <cdr:y>0.49953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034680" y="1900808"/>
          <a:ext cx="86410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31,3%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0.10626</cdr:x>
      <cdr:y>0.35634</cdr:y>
    </cdr:from>
    <cdr:to>
      <cdr:x>0.21125</cdr:x>
      <cdr:y>0.59499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874440" y="1612776"/>
          <a:ext cx="864062" cy="1080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37,5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0.21125</cdr:x>
      <cdr:y>0.62681</cdr:y>
    </cdr:from>
    <cdr:to>
      <cdr:x>0.33375</cdr:x>
      <cdr:y>0.72227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738536" y="2836912"/>
          <a:ext cx="100812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12,5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0.50875</cdr:x>
      <cdr:y>0.77</cdr:y>
    </cdr:from>
    <cdr:to>
      <cdr:x>0.63569</cdr:x>
      <cdr:y>0.86546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186808" y="3484984"/>
          <a:ext cx="1044665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>
              <a:latin typeface="Times New Roman" pitchFamily="18" charset="0"/>
              <a:cs typeface="Times New Roman" pitchFamily="18" charset="0"/>
            </a:rPr>
            <a:t>0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0.29875</cdr:x>
      <cdr:y>0.73818</cdr:y>
    </cdr:from>
    <cdr:to>
      <cdr:x>0.38625</cdr:x>
      <cdr:y>0.80182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458616" y="3340968"/>
          <a:ext cx="72009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4,2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0.57875</cdr:x>
      <cdr:y>0.77</cdr:y>
    </cdr:from>
    <cdr:to>
      <cdr:x>0.66625</cdr:x>
      <cdr:y>0.84955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762872" y="3484984"/>
          <a:ext cx="720090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>
              <a:latin typeface="Times New Roman" pitchFamily="18" charset="0"/>
              <a:cs typeface="Times New Roman" pitchFamily="18" charset="0"/>
            </a:rPr>
            <a:t>0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0.255</cdr:x>
      <cdr:y>0.03814</cdr:y>
    </cdr:from>
    <cdr:to>
      <cdr:x>0.36</cdr:x>
      <cdr:y>0.11769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98576" y="172616"/>
          <a:ext cx="864108" cy="3600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87,5%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0.36</cdr:x>
      <cdr:y>0.59499</cdr:y>
    </cdr:from>
    <cdr:to>
      <cdr:x>0.48681</cdr:x>
      <cdr:y>0.67454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962672" y="2692896"/>
          <a:ext cx="1043607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12,5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0.3775</cdr:x>
      <cdr:y>0.30861</cdr:y>
    </cdr:from>
    <cdr:to>
      <cdr:x>0.52625</cdr:x>
      <cdr:y>0.41998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06688" y="1396752"/>
          <a:ext cx="1224136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0.4125</cdr:x>
      <cdr:y>0.6364</cdr:y>
    </cdr:from>
    <cdr:to>
      <cdr:x>0.53374</cdr:x>
      <cdr:y>0.80182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94720" y="2880320"/>
          <a:ext cx="997768" cy="748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0.40988</cdr:x>
      <cdr:y>0.39775</cdr:y>
    </cdr:from>
    <cdr:to>
      <cdr:x>0.54113</cdr:x>
      <cdr:y>0.58867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373189" y="1800200"/>
          <a:ext cx="1080135" cy="864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37,5%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0.22875</cdr:x>
      <cdr:y>0.2927</cdr:y>
    </cdr:from>
    <cdr:to>
      <cdr:x>0.3425</cdr:x>
      <cdr:y>0.40297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82552" y="1324744"/>
          <a:ext cx="936104" cy="4991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0.1912</cdr:x>
      <cdr:y>0.40832</cdr:y>
    </cdr:from>
    <cdr:to>
      <cdr:x>0.30495</cdr:x>
      <cdr:y>0.5356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573506" y="1848031"/>
          <a:ext cx="936117" cy="576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3</a:t>
          </a: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7,5%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0.30495</cdr:x>
      <cdr:y>0.76368</cdr:y>
    </cdr:from>
    <cdr:to>
      <cdr:x>0.4012</cdr:x>
      <cdr:y>0.89096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09610" y="3456384"/>
          <a:ext cx="79208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25%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0.3425</cdr:x>
      <cdr:y>0.58685</cdr:y>
    </cdr:from>
    <cdr:to>
      <cdr:x>0.465</cdr:x>
      <cdr:y>0.74595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18656" y="2808312"/>
          <a:ext cx="1008126" cy="7613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latin typeface="Times New Roman" pitchFamily="18" charset="0"/>
              <a:cs typeface="Times New Roman" pitchFamily="18" charset="0"/>
            </a:rPr>
            <a:t>6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,3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0.50875</cdr:x>
      <cdr:y>0.24076</cdr:y>
    </cdr:from>
    <cdr:to>
      <cdr:x>0.64</cdr:x>
      <cdr:y>0.36804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186808" y="1152128"/>
          <a:ext cx="1080135" cy="6090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37,4</a:t>
          </a:r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0.68375</cdr:x>
      <cdr:y>0.5718</cdr:y>
    </cdr:from>
    <cdr:to>
      <cdr:x>0.78</cdr:x>
      <cdr:y>0.65135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626968" y="2736304"/>
          <a:ext cx="792088" cy="380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6,3%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D01C-6034-4051-A550-E912B67A3298}" type="datetimeFigureOut">
              <a:rPr lang="ru-RU" smtClean="0"/>
              <a:t>15.06.2018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359C1-3D7D-4D63-AC40-66A0E0371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5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8DE70-AC0E-4799-A1BE-6A222892B24A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FA2CA-7A85-4802-8CD6-FBF9B9DBD7BE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31520-B95A-45C0-9381-8B1446728C9A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E4CD3-E8DA-4335-95EA-6F37E6FDB30D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CA729-D186-425F-9CBC-26482AB6E8CF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348BD-CA9C-4965-BB05-CBA3086711F3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F5C5-7B87-4939-B868-118ABE0B2F4D}" type="datetime1">
              <a:rPr lang="ru-RU" smtClean="0"/>
              <a:t>15.06.2018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441B5-F257-4C57-BFD0-6DE9704C65C9}" type="datetime1">
              <a:rPr lang="ru-RU" smtClean="0"/>
              <a:t>15.06.2018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9F205-3E42-4D45-8F47-C6B03E47F8C8}" type="datetime1">
              <a:rPr lang="ru-RU" smtClean="0"/>
              <a:t>15.06.2018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A6000-EF76-4C0C-946E-7978B2945271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C7852-03C2-47FC-B1BE-DCEE77D78545}" type="datetime1">
              <a:rPr lang="ru-RU" smtClean="0"/>
              <a:t>15.06.2018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03CF7-91FE-491A-87A1-476812781E17}" type="datetime1">
              <a:rPr lang="ru-RU" smtClean="0"/>
              <a:t>15.06.2018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Анкета первокурсников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9.xml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93610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Восточно- Казахстанский государственный 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технический университет  им. Д.Серикбаева</a:t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712968" cy="4680520"/>
          </a:xfrm>
        </p:spPr>
        <p:txBody>
          <a:bodyPr>
            <a:normAutofit fontScale="92500" lnSpcReduction="20000"/>
          </a:bodyPr>
          <a:lstStyle/>
          <a:p>
            <a:endParaRPr lang="ru-RU" sz="28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    </a:t>
            </a:r>
          </a:p>
          <a:p>
            <a:r>
              <a:rPr lang="ru-RU" sz="3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«Опрос работодателей»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2018 год</a:t>
            </a:r>
            <a:endParaRPr lang="ru-RU" sz="3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000" b="1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Отдел системы </a:t>
            </a:r>
          </a:p>
          <a:p>
            <a:pPr algn="r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менеджмента </a:t>
            </a:r>
            <a:r>
              <a:rPr lang="ru-RU" sz="20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</a:t>
            </a:r>
          </a:p>
        </p:txBody>
      </p:sp>
      <p:pic>
        <p:nvPicPr>
          <p:cNvPr id="1026" name="Picture 2" descr="C:\Users\TTyutyunkova\Desktop\Размещение на сайте 16-17\логотип ВКГТУ им. Д. Серикбаева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5978"/>
            <a:ext cx="1017027" cy="86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2"/>
            <a:ext cx="8424936" cy="94573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общий уровень теоретической и практической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подготовки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выпускников ВКГТУ	</a:t>
            </a:r>
            <a:r>
              <a:rPr lang="ru-RU" sz="31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				</a:t>
            </a:r>
            <a:r>
              <a:rPr lang="ru-RU" dirty="0">
                <a:solidFill>
                  <a:schemeClr val="tx2"/>
                </a:solidFill>
              </a:rPr>
              <a:t>		</a:t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10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637490"/>
              </p:ext>
            </p:extLst>
          </p:nvPr>
        </p:nvGraphicFramePr>
        <p:xfrm>
          <a:off x="38852" y="1124744"/>
          <a:ext cx="8996627" cy="520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620"/>
                <a:gridCol w="6727912"/>
                <a:gridCol w="936774"/>
                <a:gridCol w="784321"/>
              </a:tblGrid>
              <a:tr h="49606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2017г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2018г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38221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данный момент не могу оценить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6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__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__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042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Ваших выпускников  после приёма на работу приходится очень многому  учить заново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__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__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868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Владеет минимальным запасом теоретических знаний, но без помощи наставника не способен адаптироваться к условиям работы и на первых порах самостоятельно выполнять поставленные профессиональные задачи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31,8 %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20 %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8868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Знаний и практических навыков достаточно для того, чтобы сразу влиться в профессиональную деятельность и достаточно успешно решать поставленные профессиональные задачи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18,2 %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620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Обладает достаточными знаниями и профессиональными навыками для того, чтобы самостоятельно разобраться с поставленными профессиональными задачами, затратив на адаптацию к условиям работы не слишком много времени</a:t>
                      </a:r>
                    </a:p>
                  </a:txBody>
                  <a:tcPr marT="45701" marB="45701" anchor="b" horzOverflow="overflow"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60 %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2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3568" y="116632"/>
            <a:ext cx="7992887" cy="1368151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чем, по Вашему мнению, главный недостаток полученной в ВКГТУ профессиональной подготовки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				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792737"/>
              </p:ext>
            </p:extLst>
          </p:nvPr>
        </p:nvGraphicFramePr>
        <p:xfrm>
          <a:off x="0" y="1028505"/>
          <a:ext cx="8820473" cy="588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528"/>
                <a:gridCol w="5806811"/>
                <a:gridCol w="1323071"/>
                <a:gridCol w="1176063"/>
              </a:tblGrid>
              <a:tr h="64049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Критерии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2017г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2018г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В данный момент не могу определенно высказать свое мнение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32%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60%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Недостаточная общетехническая осведомленность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__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04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Недостаточный уровень знаний и практических навыков по основной специальности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36%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33,3%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63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Недостаточный уровень знаний по экономическим вопросам производственно-финансовой деятельности предприятия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__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Неспособность самостоятельно мыслить, инициативно действовать в решении профессиональных и иных задач и работать в команде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6,7%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51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Низкая правовая осведомлённость, недостаточное знание трудового законодательства, хозяйственного права и т.д.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__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1820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Низкая социально - психологическая компетентность, недостаточно знаний и практических навыков в области психологии и социологии управления, общения и работы с людьми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_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__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92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Другое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Недостаточность практических навыков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Недостаточное умение применять свои знания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59" y="908720"/>
            <a:ext cx="8026425" cy="72007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в какой мере, перечисленные личностные качества и способности, необходимы, с Вашей точки зрения, молодым специалистам-выпускникам 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676779"/>
              </p:ext>
            </p:extLst>
          </p:nvPr>
        </p:nvGraphicFramePr>
        <p:xfrm>
          <a:off x="107504" y="1628775"/>
          <a:ext cx="8579296" cy="5625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854"/>
                <a:gridCol w="1393658"/>
                <a:gridCol w="1266962"/>
                <a:gridCol w="1339411"/>
                <a:gridCol w="1339411"/>
              </a:tblGrid>
              <a:tr h="8196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Личностные качества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способности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если есть, хорошо, нет - не беда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желательно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нужно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необходимо</a:t>
                      </a:r>
                    </a:p>
                  </a:txBody>
                  <a:tcPr marT="45670" marB="45670"/>
                </a:tc>
              </a:tr>
              <a:tr h="1548356"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Быть коммуникабельным, контактным с представителями различных социальных групп, уметь работать сообща, предотвращать или решать конфликтные ситуации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46,7%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53,3%</a:t>
                      </a:r>
                      <a:endParaRPr lang="ru-RU" dirty="0"/>
                    </a:p>
                  </a:txBody>
                  <a:tcPr/>
                </a:tc>
              </a:tr>
              <a:tr h="3248622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Грамотно работать с информацией (собирать необходимые для решения определённой проблемы сведения, анализировать их, формулировать гипотезы их решения, делать необходимые обобщения  и сопоставления, устанавливать статистические закономерности, делать аргументированные выводы и уметь публично представлять и защищать их)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40%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602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59" y="908720"/>
            <a:ext cx="8026425" cy="72007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Оцените в какой мере, перечисленные личностные качества и способности, необходимы, с Вашей точки зрения, молодым специалистам-выпускникам  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366302"/>
              </p:ext>
            </p:extLst>
          </p:nvPr>
        </p:nvGraphicFramePr>
        <p:xfrm>
          <a:off x="107504" y="1628775"/>
          <a:ext cx="8579296" cy="42484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9854"/>
                <a:gridCol w="1393658"/>
                <a:gridCol w="1266962"/>
                <a:gridCol w="1339411"/>
                <a:gridCol w="1339411"/>
              </a:tblGrid>
              <a:tr h="81967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Личностные качества</a:t>
                      </a:r>
                      <a:r>
                        <a:rPr lang="ru-RU" sz="160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способности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если есть, хорошо, нет - не беда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желательно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 нужно	</a:t>
                      </a:r>
                    </a:p>
                  </a:txBody>
                  <a:tcPr marT="45670" marB="456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необходимо</a:t>
                      </a:r>
                    </a:p>
                  </a:txBody>
                  <a:tcPr marT="45670" marB="45670"/>
                </a:tc>
              </a:tr>
              <a:tr h="1548356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Самостоятельно критически мыслить, уметь видеть профессиональные проблемы и решать их, используя современные технологи, самостоятельно искать пути их рационального решения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26,7%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66,6%</a:t>
                      </a:r>
                      <a:endParaRPr lang="ru-RU" dirty="0"/>
                    </a:p>
                  </a:txBody>
                  <a:tcPr/>
                </a:tc>
              </a:tr>
              <a:tr h="1871157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Умение гибко адаптироваться в меняющихся жизненных и профессиональных условиях, самостоятельно решать возникающие профессиональные и жизненные сложности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6,7%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13,3%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14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3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11559" y="188640"/>
            <a:ext cx="8026425" cy="100811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 smtClean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27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Какие критерии Вы обычно используете при принятии решения о приеме на работу выпускника ВКГТУ?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/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492726"/>
              </p:ext>
            </p:extLst>
          </p:nvPr>
        </p:nvGraphicFramePr>
        <p:xfrm>
          <a:off x="348679" y="1083294"/>
          <a:ext cx="8229600" cy="4001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921"/>
                <a:gridCol w="6589517"/>
                <a:gridCol w="1017162"/>
              </a:tblGrid>
              <a:tr h="5273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№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Критерии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%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</a:tr>
              <a:tr h="667965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Личное взаимодействие с выпускником в процессе сотрудничества с Вузом (организации практик, стажировок, др.)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41,7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Наша организация сотрудничает с Вузом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20,8</a:t>
                      </a:r>
                      <a:endParaRPr lang="ru-RU" dirty="0"/>
                    </a:p>
                  </a:txBody>
                  <a:tcPr/>
                </a:tc>
              </a:tr>
              <a:tr h="66796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Необходимость работников по той специальности, которую имеет выпускник</a:t>
                      </a:r>
                      <a:endParaRPr lang="ru-RU" sz="1800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29,2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Окончил Вуз, который имеет хорошую репутацию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8,3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Просьба родственников, друзей, знакомых</a:t>
                      </a:r>
                      <a:endParaRPr lang="ru-RU" sz="1800" dirty="0" smtClean="0"/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Рекомендация вышестоящего начальника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27723">
                <a:tc>
                  <a:txBody>
                    <a:bodyPr/>
                    <a:lstStyle/>
                    <a:p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Удовлетворенность средним баллом по диплому выпускника	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298697"/>
              </p:ext>
            </p:extLst>
          </p:nvPr>
        </p:nvGraphicFramePr>
        <p:xfrm>
          <a:off x="348679" y="620690"/>
          <a:ext cx="7822703" cy="5389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5541"/>
                <a:gridCol w="1017162"/>
              </a:tblGrid>
              <a:tr h="588303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Сотрудничали  ли Вы с нашим вузом?</a:t>
                      </a: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2017г.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 marT="45726" marB="45726"/>
                </a:tc>
              </a:tr>
              <a:tr h="7451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сотрудничали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принимали участие в ярмарках вакансий и встречах со студентами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42,3%</a:t>
                      </a:r>
                      <a:endParaRPr lang="ru-RU" dirty="0"/>
                    </a:p>
                  </a:txBody>
                  <a:tcPr/>
                </a:tc>
              </a:tr>
              <a:tr h="74518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направления выпускников на работу по заявкам организации (предприятия)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7,7%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организации материально-технической и финансовой поддержки программы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преподавания и проведения мастер-классов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11,5%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в области проведения практики, стажировок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34,6%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с Вузом в области научных исследований и инноваций	</a:t>
                      </a: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3,8%</a:t>
                      </a:r>
                      <a:endParaRPr lang="ru-RU" dirty="0"/>
                    </a:p>
                  </a:txBody>
                  <a:tcPr/>
                </a:tc>
              </a:tr>
              <a:tr h="477166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сотрудничали с кафедрами в области актуализации и разработки учебных курсов	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anchor="b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82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Сотрудничали с кафедрами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							</a:t>
            </a:r>
          </a:p>
          <a:p>
            <a:r>
              <a:rPr lang="ru-RU" dirty="0" err="1"/>
              <a:t>БЖДиООС</a:t>
            </a:r>
            <a:r>
              <a:rPr lang="ru-RU" dirty="0"/>
              <a:t>																							</a:t>
            </a:r>
          </a:p>
          <a:p>
            <a:r>
              <a:rPr lang="ru-RU" dirty="0"/>
              <a:t>Геодезия, картография и кадастр и строительство																							</a:t>
            </a:r>
          </a:p>
          <a:p>
            <a:r>
              <a:rPr lang="ru-RU" dirty="0" smtClean="0"/>
              <a:t>Профессиональное </a:t>
            </a:r>
            <a:r>
              <a:rPr lang="ru-RU" dirty="0"/>
              <a:t>обучение																						</a:t>
            </a:r>
          </a:p>
          <a:p>
            <a:r>
              <a:rPr lang="ru-RU" dirty="0" err="1" smtClean="0"/>
              <a:t>Стройтельство</a:t>
            </a:r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err="1" smtClean="0"/>
              <a:t>Металургия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ашиностроение</a:t>
            </a:r>
            <a:r>
              <a:rPr lang="ru-RU" dirty="0"/>
              <a:t>																							</a:t>
            </a:r>
            <a:r>
              <a:rPr lang="ru-RU" dirty="0"/>
              <a:t>											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17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294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Приходилось ли Вашей организации сталкиваться с проблемой «до обучения» выпускников?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050268"/>
              </p:ext>
            </p:extLst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202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 Вы оцениваете, в общем, качество подготовки выпускников ВКГТУ?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19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5142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7253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анкетирования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Цель анкетирования – оценка удовлетворенности работодателей качеством подготовки выпускников 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ВКГТУ им.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Д.Серикбаева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Анкетирование  проводилось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декабря по 29 декабря  2018 года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режиме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on-line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опросе приняли участие работодатели из </a:t>
            </a: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предприятия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организаций 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Намерены ли Вы рекомендовать наших выпускников другим работодателям?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20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25526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601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 приеме на работу требуется ли знание языков? (государственный, иностранные языки)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022787"/>
              </p:ext>
            </p:extLst>
          </p:nvPr>
        </p:nvGraphicFramePr>
        <p:xfrm>
          <a:off x="550222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3650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4954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какие должности принимаются выпускники-магистранты и выпускники-бакалавры?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22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693661"/>
              </p:ext>
            </p:extLst>
          </p:nvPr>
        </p:nvGraphicFramePr>
        <p:xfrm>
          <a:off x="457200" y="1340768"/>
          <a:ext cx="82296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63688" y="18448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29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9738" y="278968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Ваши предложения по улучшению подготовки выпускников нашего вуза</a:t>
            </a:r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5040560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Более практико-ориентированные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студенты																	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Желательно больше практических навыков было у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студентов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																		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По возможности организовывать полноценные полевые геологические практики на производстве.																						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Прохождение производственной  практики. Заключение договоров.																												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Улучшить профессиональные навыки студентов																												</a:t>
            </a:r>
          </a:p>
          <a:p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Усилить ОП																																																						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0"/>
            <a:ext cx="78873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-99392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8642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221" y="9128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sz="2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1017587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19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909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0311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2"/>
                </a:solidFill>
              </a:rPr>
              <a:t/>
            </a:r>
            <a:br>
              <a:rPr lang="ru-RU" sz="3100" dirty="0" smtClean="0">
                <a:solidFill>
                  <a:schemeClr val="tx2"/>
                </a:solidFill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Предприятия и организации, принявшие участие в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анкетировании 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«Опрос работодателей – </a:t>
            </a: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2017 </a:t>
            </a:r>
            <a:r>
              <a:rPr lang="ru-RU" sz="27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25000" lnSpcReduction="20000"/>
          </a:bodyPr>
          <a:lstStyle/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Управление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государственной инспекции труда по ВКО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Astana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GC						</a:t>
            </a: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Алтай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Тех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Энерго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АО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Казцинк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АО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Орика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-Казахстан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ВТГК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ДБ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АО "Сбербанк"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Департамент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земельного кадастра и технического обследования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недвижимости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Департамент экологии по ВКО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ИП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Lightroom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Казгидромет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 ВКО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КГУ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УКмТК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КГУ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Усть-Каменогорский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колледж строительства"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ТДО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ТПО 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Усть-КаменогорскАрхФонд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"ANT-Проект"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"Геологоразведочная компания "Топаз"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ТОО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"ЮКО Строй"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ТОО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Казцинктех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ТОО 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Усть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каменогорская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 ТЭЦ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err="1" smtClean="0">
                <a:latin typeface="Times New Roman" pitchFamily="18" charset="0"/>
                <a:cs typeface="Times New Roman" pitchFamily="18" charset="0"/>
              </a:rPr>
              <a:t>Усть-Каменогорский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политехнический колледж				</a:t>
            </a:r>
            <a:endParaRPr lang="ru-RU" sz="6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Филиал 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РГП "НЦ КПМС РК" "</a:t>
            </a:r>
            <a:r>
              <a:rPr lang="ru-RU" sz="6400" dirty="0" err="1">
                <a:latin typeface="Times New Roman" pitchFamily="18" charset="0"/>
                <a:cs typeface="Times New Roman" pitchFamily="18" charset="0"/>
              </a:rPr>
              <a:t>ВНИИцветмет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"																												</a:t>
            </a:r>
          </a:p>
          <a:p>
            <a:pPr>
              <a:buFontTx/>
              <a:buChar char="-"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													</a:t>
            </a:r>
          </a:p>
          <a:p>
            <a:pPr marL="0" indent="0">
              <a:buNone/>
            </a:pP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										</a:t>
            </a:r>
          </a:p>
          <a:p>
            <a:pPr marL="0" indent="0">
              <a:buNone/>
            </a:pPr>
            <a:r>
              <a:rPr lang="ru-RU" sz="6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6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																																</a:t>
            </a:r>
          </a:p>
          <a:p>
            <a:pPr marL="0" indent="0">
              <a:buNone/>
            </a:pPr>
            <a:r>
              <a:rPr lang="ru-RU" sz="6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																	</a:t>
            </a:r>
          </a:p>
          <a:p>
            <a:pPr marL="0" indent="0">
              <a:buNone/>
            </a:pP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8" y="187661"/>
            <a:ext cx="873571" cy="73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0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05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4954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3"/>
            <a:ext cx="8208912" cy="39503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деятельности организации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777248"/>
              </p:ext>
            </p:extLst>
          </p:nvPr>
        </p:nvGraphicFramePr>
        <p:xfrm>
          <a:off x="611560" y="812239"/>
          <a:ext cx="756084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59"/>
                <a:gridCol w="4511301"/>
                <a:gridCol w="2520280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Варианты ответа 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служба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Дизайн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Металлургия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Недвижимость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Образование и наука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Разведка месторождений ПИ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Строительство, архитектура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Теплоэнергетика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Транспорт, автобизнес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Финансы и кредит, банковское дело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Эксплуатация зданий и сооружений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Электроэнергетика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196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4954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3"/>
            <a:ext cx="8208912" cy="39503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</a:t>
            </a:r>
            <a:br>
              <a:rPr lang="ru-RU" sz="3100" dirty="0">
                <a:latin typeface="Arial" pitchFamily="34" charset="0"/>
                <a:cs typeface="Arial" pitchFamily="34" charset="0"/>
              </a:rPr>
            </a:br>
            <a:r>
              <a:rPr lang="ru-RU" sz="31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деятельности организации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574281"/>
              </p:ext>
            </p:extLst>
          </p:nvPr>
        </p:nvGraphicFramePr>
        <p:xfrm>
          <a:off x="611560" y="812239"/>
          <a:ext cx="7560840" cy="245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259"/>
                <a:gridCol w="7031581"/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Другое</a:t>
                      </a:r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Архитектура, градостроительство			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Горное дело		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Землеустройство, геодезия и кадастр и техническое обследование недвижимости						</a:t>
                      </a: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Токарное дело и металлообработка								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31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-171400"/>
            <a:ext cx="9252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2"/>
            <a:ext cx="8424936" cy="782701"/>
          </a:xfrm>
        </p:spPr>
        <p:txBody>
          <a:bodyPr>
            <a:normAutofit fontScale="90000"/>
          </a:bodyPr>
          <a:lstStyle/>
          <a:p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b="1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31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Размер организации (предприятия)</a:t>
            </a:r>
            <a:r>
              <a:rPr lang="ru-RU" sz="31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100" smtClean="0">
                <a:latin typeface="Arial" pitchFamily="34" charset="0"/>
                <a:cs typeface="Arial" pitchFamily="34" charset="0"/>
              </a:rPr>
              <a:t>			</a:t>
            </a:r>
            <a:r>
              <a:rPr lang="ru-RU" smtClean="0"/>
              <a:t>		</a:t>
            </a:r>
            <a:br>
              <a:rPr lang="ru-RU" smtClean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714824474"/>
              </p:ext>
            </p:extLst>
          </p:nvPr>
        </p:nvGraphicFramePr>
        <p:xfrm>
          <a:off x="827584" y="1052737"/>
          <a:ext cx="78104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797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0"/>
            <a:ext cx="97565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7" y="395033"/>
            <a:ext cx="8208913" cy="7827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Выпускники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какого профиля Вас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интересуют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31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	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13036549"/>
              </p:ext>
            </p:extLst>
          </p:nvPr>
        </p:nvGraphicFramePr>
        <p:xfrm>
          <a:off x="911423" y="1988840"/>
          <a:ext cx="7044954" cy="3631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09572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8520" y="-27605"/>
            <a:ext cx="92525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936" cy="1008113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>
                <a:latin typeface="Arial" pitchFamily="34" charset="0"/>
                <a:cs typeface="Arial" pitchFamily="34" charset="0"/>
              </a:rPr>
              <a:t> </a:t>
            </a:r>
            <a:r>
              <a:rPr lang="ru-RU" sz="310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1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Работают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 на вашем </a:t>
            </a:r>
            <a:r>
              <a:rPr lang="ru-RU" sz="3100" b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предприятии </a:t>
            </a:r>
            <a:r>
              <a:rPr lang="ru-RU" sz="3100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             выпускники    </a:t>
            </a:r>
            <a:r>
              <a:rPr lang="ru-RU" sz="31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ВКГТУ </a:t>
            </a:r>
            <a:r>
              <a:rPr lang="ru-RU" sz="31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?	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					</a:t>
            </a:r>
            <a:br>
              <a:rPr lang="ru-RU" sz="3100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28747682"/>
              </p:ext>
            </p:extLst>
          </p:nvPr>
        </p:nvGraphicFramePr>
        <p:xfrm>
          <a:off x="433217" y="1363930"/>
          <a:ext cx="7296472" cy="4120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658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50012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395033"/>
            <a:ext cx="8424936" cy="657704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31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Кого </a:t>
            </a:r>
            <a:r>
              <a:rPr lang="ru-RU" sz="31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 оцениваете?	</a:t>
            </a:r>
            <a:r>
              <a:rPr lang="ru-RU" sz="3100" dirty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/>
              <a:t>		</a:t>
            </a:r>
            <a:br>
              <a:rPr lang="ru-RU" dirty="0"/>
            </a:b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Опрос работодателей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51" y="0"/>
            <a:ext cx="788733" cy="79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-4954"/>
            <a:ext cx="12192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6201153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30851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9675</TotalTime>
  <Words>947</Words>
  <Application>Microsoft Office PowerPoint</Application>
  <PresentationFormat>Экран (4:3)</PresentationFormat>
  <Paragraphs>377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Восточно- Казахстанский государственный  технический университет  им. Д.Серикбаева  </vt:lpstr>
      <vt:lpstr> Цель анкетирования</vt:lpstr>
      <vt:lpstr> Предприятия и организации, принявшие участие в  анкетировании  «Опрос работодателей – 2017 »</vt:lpstr>
      <vt:lpstr>           Сфера деятельности организации    </vt:lpstr>
      <vt:lpstr>           Сфера деятельности организации    </vt:lpstr>
      <vt:lpstr>            Размер организации (предприятия)       </vt:lpstr>
      <vt:lpstr>        Выпускники какого профиля Вас интересуют ?         </vt:lpstr>
      <vt:lpstr>     Работают ли на вашем предприятии                   выпускники    ВКГТУ ?       </vt:lpstr>
      <vt:lpstr>     Кого Вы оцениваете?      </vt:lpstr>
      <vt:lpstr>  Оцените общий уровень теоретической и практической   подготовки выпускников ВКГТУ        </vt:lpstr>
      <vt:lpstr>  В чем, по Вашему мнению, главный недостаток полученной в ВКГТУ профессиональной подготовки?       </vt:lpstr>
      <vt:lpstr>  Другое        </vt:lpstr>
      <vt:lpstr>  Оцените в какой мере, перечисленные личностные качества и способности, необходимы, с Вашей точки зрения, молодым специалистам-выпускникам         </vt:lpstr>
      <vt:lpstr>  Оцените в какой мере, перечисленные личностные качества и способности, необходимы, с Вашей точки зрения, молодым специалистам-выпускникам         </vt:lpstr>
      <vt:lpstr>  Какие критерии Вы обычно используете при принятии решения о приеме на работу выпускника ВКГТУ?       </vt:lpstr>
      <vt:lpstr>Презентация PowerPoint</vt:lpstr>
      <vt:lpstr>Сотрудничали с кафедрами</vt:lpstr>
      <vt:lpstr>Приходилось ли Вашей организации сталкиваться с проблемой «до обучения» выпускников?</vt:lpstr>
      <vt:lpstr>Как Вы оцениваете, в общем, качество подготовки выпускников ВКГТУ?</vt:lpstr>
      <vt:lpstr>Намерены ли Вы рекомендовать наших выпускников другим работодателям?</vt:lpstr>
      <vt:lpstr>При приеме на работу требуется ли знание языков? (государственный, иностранные языки)</vt:lpstr>
      <vt:lpstr>На какие должности принимаются выпускники-магистранты и выпускники-бакалавры?</vt:lpstr>
      <vt:lpstr>Ваши предложения по улучшению подготовки выпускников нашего вуза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 Тютюнькова</dc:creator>
  <cp:lastModifiedBy>Татьяна Тютюнькова</cp:lastModifiedBy>
  <cp:revision>252</cp:revision>
  <dcterms:modified xsi:type="dcterms:W3CDTF">2018-06-15T05:22:46Z</dcterms:modified>
</cp:coreProperties>
</file>