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theme/themeOverride6.xml" ContentType="application/vnd.openxmlformats-officedocument.themeOverride+xml"/>
  <Override PartName="/ppt/drawings/drawing6.xml" ContentType="application/vnd.openxmlformats-officedocument.drawingml.chartshapes+xml"/>
  <Override PartName="/ppt/charts/chart9.xml" ContentType="application/vnd.openxmlformats-officedocument.drawingml.chart+xml"/>
  <Override PartName="/ppt/theme/themeOverride7.xml" ContentType="application/vnd.openxmlformats-officedocument.themeOverride+xml"/>
  <Override PartName="/ppt/drawings/drawing7.xml" ContentType="application/vnd.openxmlformats-officedocument.drawingml.chartshapes+xml"/>
  <Override PartName="/ppt/charts/chart10.xml" ContentType="application/vnd.openxmlformats-officedocument.drawingml.chart+xml"/>
  <Override PartName="/ppt/theme/themeOverride8.xml" ContentType="application/vnd.openxmlformats-officedocument.themeOverride+xml"/>
  <Override PartName="/ppt/drawings/drawing8.xml" ContentType="application/vnd.openxmlformats-officedocument.drawingml.chartshapes+xml"/>
  <Override PartName="/ppt/charts/chart11.xml" ContentType="application/vnd.openxmlformats-officedocument.drawingml.chart+xml"/>
  <Override PartName="/ppt/theme/themeOverride9.xml" ContentType="application/vnd.openxmlformats-officedocument.themeOverride+xml"/>
  <Override PartName="/ppt/drawings/drawing9.xml" ContentType="application/vnd.openxmlformats-officedocument.drawingml.chartshapes+xml"/>
  <Override PartName="/ppt/charts/chart12.xml" ContentType="application/vnd.openxmlformats-officedocument.drawingml.chart+xml"/>
  <Override PartName="/ppt/theme/themeOverride10.xml" ContentType="application/vnd.openxmlformats-officedocument.themeOverride+xml"/>
  <Override PartName="/ppt/drawings/drawing10.xml" ContentType="application/vnd.openxmlformats-officedocument.drawingml.chartshapes+xml"/>
  <Override PartName="/ppt/charts/chart13.xml" ContentType="application/vnd.openxmlformats-officedocument.drawingml.chart+xml"/>
  <Override PartName="/ppt/theme/themeOverride11.xml" ContentType="application/vnd.openxmlformats-officedocument.themeOverride+xml"/>
  <Override PartName="/ppt/drawings/drawing1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9" r:id="rId2"/>
    <p:sldId id="256" r:id="rId3"/>
    <p:sldId id="271" r:id="rId4"/>
    <p:sldId id="304" r:id="rId5"/>
    <p:sldId id="293" r:id="rId6"/>
    <p:sldId id="295" r:id="rId7"/>
    <p:sldId id="297" r:id="rId8"/>
    <p:sldId id="299" r:id="rId9"/>
    <p:sldId id="305" r:id="rId10"/>
    <p:sldId id="306" r:id="rId11"/>
    <p:sldId id="298" r:id="rId12"/>
    <p:sldId id="296" r:id="rId13"/>
    <p:sldId id="300" r:id="rId14"/>
    <p:sldId id="301" r:id="rId15"/>
    <p:sldId id="302" r:id="rId16"/>
    <p:sldId id="308" r:id="rId17"/>
    <p:sldId id="307" r:id="rId18"/>
    <p:sldId id="294" r:id="rId19"/>
    <p:sldId id="309" r:id="rId20"/>
  </p:sldIdLst>
  <p:sldSz cx="9144000" cy="5143500" type="screen16x9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1.xml"/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8419657702816453E-2"/>
          <c:y val="0.14268032718586823"/>
          <c:w val="0.92410709136916502"/>
          <c:h val="0.728173959506135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2018г.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54.21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2018г.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45.79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281664"/>
        <c:axId val="40505728"/>
      </c:barChart>
      <c:catAx>
        <c:axId val="492816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0505728"/>
        <c:crosses val="autoZero"/>
        <c:auto val="1"/>
        <c:lblAlgn val="ctr"/>
        <c:lblOffset val="100"/>
        <c:noMultiLvlLbl val="0"/>
      </c:catAx>
      <c:valAx>
        <c:axId val="40505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9281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6437457215396021"/>
          <c:y val="4.8084079155773819E-3"/>
          <c:w val="0.534225046225831"/>
          <c:h val="5.0016697517317715E-2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7707060326630375E-2"/>
          <c:y val="0.15700636448266428"/>
          <c:w val="0.88177922360478467"/>
          <c:h val="0.728173959506135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полностью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58,3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64,2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58.33</c:v>
                </c:pt>
                <c:pt idx="1">
                  <c:v>64.209999999999994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в полной мере</c:v>
                </c:pt>
              </c:strCache>
            </c:strRef>
          </c:tx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15,</a:t>
                    </a:r>
                    <a:r>
                      <a:rPr lang="ru-RU" smtClean="0"/>
                      <a:t>8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20.100000000000001</c:v>
                </c:pt>
                <c:pt idx="1">
                  <c:v>15.79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Нет, не достаточно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7,</a:t>
                    </a:r>
                    <a:r>
                      <a:rPr lang="ru-RU" smtClean="0"/>
                      <a:t>4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6,8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7.35</c:v>
                </c:pt>
                <c:pt idx="1">
                  <c:v>6.84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14,2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13,</a:t>
                    </a:r>
                    <a:r>
                      <a:rPr lang="ru-RU" smtClean="0"/>
                      <a:t>2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14.22</c:v>
                </c:pt>
                <c:pt idx="1">
                  <c:v>13.16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1439488"/>
        <c:axId val="51441024"/>
      </c:barChart>
      <c:catAx>
        <c:axId val="51439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1441024"/>
        <c:crosses val="autoZero"/>
        <c:auto val="1"/>
        <c:lblAlgn val="ctr"/>
        <c:lblOffset val="100"/>
        <c:noMultiLvlLbl val="0"/>
      </c:catAx>
      <c:valAx>
        <c:axId val="51441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1439488"/>
        <c:crosses val="autoZero"/>
        <c:crossBetween val="between"/>
      </c:valAx>
      <c:spPr>
        <a:solidFill>
          <a:sysClr val="window" lastClr="FFFFFF"/>
        </a:solidFill>
        <a:ln w="25400" cap="flat" cmpd="sng" algn="ctr">
          <a:solidFill>
            <a:srgbClr val="8064A2"/>
          </a:solidFill>
          <a:prstDash val="solid"/>
        </a:ln>
        <a:effectLst/>
      </c:spPr>
    </c:plotArea>
    <c:legend>
      <c:legendPos val="r"/>
      <c:layout>
        <c:manualLayout>
          <c:xMode val="edge"/>
          <c:yMode val="edge"/>
          <c:x val="0.18026418915896927"/>
          <c:y val="0"/>
          <c:w val="0.78592547669908908"/>
          <c:h val="0.10203248327676953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rgbClr val="C0504D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5728599600044439E-2"/>
          <c:y val="0.23960148364046532"/>
          <c:w val="0.92881103488501282"/>
          <c:h val="0.6455789688917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я принимаю участие, являюсь ответственным по СМК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smtClean="0"/>
                      <a:t>48,9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2018г.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48.95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Очень редко, по мере необходимости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smtClean="0"/>
                      <a:t>35,</a:t>
                    </a:r>
                    <a:r>
                      <a:rPr lang="ru-RU" b="1" smtClean="0"/>
                      <a:t>8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2018г.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35.79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Скорее нет 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smtClean="0"/>
                      <a:t>13,</a:t>
                    </a:r>
                    <a:r>
                      <a:rPr lang="ru-RU" b="1" smtClean="0"/>
                      <a:t>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2018г.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13.16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Нет, такая возможность отсутствует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smtClean="0"/>
                      <a:t>2,1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2018г.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2.11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0880896"/>
        <c:axId val="50882432"/>
      </c:barChart>
      <c:catAx>
        <c:axId val="508808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0882432"/>
        <c:crosses val="autoZero"/>
        <c:auto val="1"/>
        <c:lblAlgn val="ctr"/>
        <c:lblOffset val="100"/>
        <c:noMultiLvlLbl val="0"/>
      </c:catAx>
      <c:valAx>
        <c:axId val="50882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08808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6.5624189904825395E-2"/>
          <c:y val="0"/>
          <c:w val="0.90056556215976002"/>
          <c:h val="0.15406728437334768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rgbClr val="C0504D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1828083916601856E-2"/>
          <c:y val="0.15700645241071073"/>
          <c:w val="0.88177922360478467"/>
          <c:h val="0.653388903669815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эффективно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smtClean="0"/>
                      <a:t>69,</a:t>
                    </a:r>
                    <a:r>
                      <a:rPr lang="ru-RU" sz="1600" b="1" smtClean="0"/>
                      <a:t>5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2018г.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69.47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всегда и не в полной мере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smtClean="0"/>
                      <a:t>19,</a:t>
                    </a:r>
                    <a:r>
                      <a:rPr lang="ru-RU" sz="1600" b="1" smtClean="0"/>
                      <a:t>5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2018г.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19.47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Нет, не эффективно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smtClean="0"/>
                      <a:t>2,6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2018г.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2.63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smtClean="0"/>
                      <a:t>8,4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2018г.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8.42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8959744"/>
        <c:axId val="98961280"/>
      </c:barChart>
      <c:catAx>
        <c:axId val="989597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8961280"/>
        <c:crosses val="autoZero"/>
        <c:auto val="1"/>
        <c:lblAlgn val="ctr"/>
        <c:lblOffset val="100"/>
        <c:noMultiLvlLbl val="0"/>
      </c:catAx>
      <c:valAx>
        <c:axId val="98961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8959744"/>
        <c:crosses val="autoZero"/>
        <c:crossBetween val="between"/>
      </c:valAx>
      <c:spPr>
        <a:solidFill>
          <a:sysClr val="window" lastClr="FFFFFF"/>
        </a:solidFill>
        <a:ln w="25400" cap="flat" cmpd="sng" algn="ctr">
          <a:solidFill>
            <a:srgbClr val="8064A2"/>
          </a:solidFill>
          <a:prstDash val="solid"/>
        </a:ln>
        <a:effectLst/>
      </c:spPr>
    </c:plotArea>
    <c:legend>
      <c:legendPos val="r"/>
      <c:layout>
        <c:manualLayout>
          <c:xMode val="edge"/>
          <c:yMode val="edge"/>
          <c:x val="0.18026418915896927"/>
          <c:y val="0"/>
          <c:w val="0.78592547669908908"/>
          <c:h val="0.10203248327676953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rgbClr val="C0504D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558446886927816"/>
          <c:y val="0.15980609738247778"/>
          <c:w val="0.84664860594011127"/>
          <c:h val="0.728173959506135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smtClean="0"/>
                      <a:t>91,</a:t>
                    </a:r>
                    <a:r>
                      <a:rPr lang="ru-RU" sz="1600" b="1" smtClean="0"/>
                      <a:t>1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2018г.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91.05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smtClean="0"/>
                      <a:t>8,9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2018г.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8.9499999999999993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0933632"/>
        <c:axId val="100935168"/>
      </c:barChart>
      <c:catAx>
        <c:axId val="1009336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0935168"/>
        <c:crosses val="autoZero"/>
        <c:auto val="1"/>
        <c:lblAlgn val="ctr"/>
        <c:lblOffset val="100"/>
        <c:noMultiLvlLbl val="0"/>
      </c:catAx>
      <c:valAx>
        <c:axId val="100935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0933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0311566847350863"/>
          <c:y val="5.1597713871343372E-3"/>
          <c:w val="0.64489662079418775"/>
          <c:h val="8.8690762754755639E-2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rgbClr val="4BACC6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4892355564601137E-2"/>
          <c:y val="0.13991872778067865"/>
          <c:w val="0.92066135975554542"/>
          <c:h val="0.741404741220367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67.650000000000006</c:v>
                </c:pt>
                <c:pt idx="1">
                  <c:v>73.16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9.8000000000000007</c:v>
                </c:pt>
                <c:pt idx="1">
                  <c:v>4.21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22.55</c:v>
                </c:pt>
                <c:pt idx="1">
                  <c:v>22.63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2892672"/>
        <c:axId val="42910848"/>
      </c:barChart>
      <c:catAx>
        <c:axId val="428926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2910848"/>
        <c:crosses val="autoZero"/>
        <c:auto val="1"/>
        <c:lblAlgn val="ctr"/>
        <c:lblOffset val="100"/>
        <c:noMultiLvlLbl val="0"/>
      </c:catAx>
      <c:valAx>
        <c:axId val="42910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28926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4435086687497745"/>
          <c:y val="1.8176440280136635E-2"/>
          <c:w val="0.60446721807259307"/>
          <c:h val="8.9461958284831042E-2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rgbClr val="F79646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3776880144278847E-2"/>
          <c:y val="0.15700640507360467"/>
          <c:w val="0.87801701975655644"/>
          <c:h val="0.728173959506135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dirty="0" smtClean="0"/>
                      <a:t>66,</a:t>
                    </a:r>
                    <a:r>
                      <a:rPr lang="ru-RU" sz="1600" b="1" dirty="0" smtClean="0"/>
                      <a:t>2</a:t>
                    </a:r>
                    <a:endParaRPr lang="en-US" sz="1600" b="1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66.180000000000007</c:v>
                </c:pt>
                <c:pt idx="1">
                  <c:v>66.8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5,8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5.88</c:v>
                </c:pt>
                <c:pt idx="1">
                  <c:v>6.8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27,9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27.94</c:v>
                </c:pt>
                <c:pt idx="1">
                  <c:v>26.4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0078848"/>
        <c:axId val="50080384"/>
      </c:barChart>
      <c:catAx>
        <c:axId val="500788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50080384"/>
        <c:crosses val="autoZero"/>
        <c:auto val="1"/>
        <c:lblAlgn val="ctr"/>
        <c:lblOffset val="100"/>
        <c:noMultiLvlLbl val="0"/>
      </c:catAx>
      <c:valAx>
        <c:axId val="50080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0078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338394608284729"/>
          <c:y val="1.1218584813846549E-2"/>
          <c:w val="0.8332830895032971"/>
          <c:h val="5.9167891151269983E-2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rgbClr val="C0504D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967386021191799E-2"/>
          <c:y val="5.9815193644254541E-2"/>
          <c:w val="0.92616761446485851"/>
          <c:h val="0.507400401787740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я принимаю участие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78,4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  <c:pt idx="0">
                  <c:v>2018</c:v>
                </c:pt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78.42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Редко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13,</a:t>
                    </a:r>
                    <a:r>
                      <a:rPr lang="ru-RU" smtClean="0"/>
                      <a:t>7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  <c:pt idx="0">
                  <c:v>2018</c:v>
                </c:pt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13.68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Скорее нет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4,7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  <c:pt idx="0">
                  <c:v>2018</c:v>
                </c:pt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4.74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Нет, такая возможность отсутствует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3,</a:t>
                    </a:r>
                    <a:r>
                      <a:rPr lang="ru-RU" dirty="0" smtClean="0"/>
                      <a:t>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Лист1!$A$2</c:f>
              <c:numCache>
                <c:formatCode>General</c:formatCode>
                <c:ptCount val="1"/>
                <c:pt idx="0">
                  <c:v>2018</c:v>
                </c:pt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3.16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624000"/>
        <c:axId val="50625536"/>
      </c:barChart>
      <c:catAx>
        <c:axId val="50624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0625536"/>
        <c:crosses val="autoZero"/>
        <c:auto val="1"/>
        <c:lblAlgn val="ctr"/>
        <c:lblOffset val="100"/>
        <c:noMultiLvlLbl val="0"/>
      </c:catAx>
      <c:valAx>
        <c:axId val="50625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06240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6535190045688715E-3"/>
          <c:y val="0.65706006707375997"/>
          <c:w val="0.98208722173617191"/>
          <c:h val="0.318172605341861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8658744045883156E-2"/>
          <c:y val="0.12715998246560878"/>
          <c:w val="0.87291144162535228"/>
          <c:h val="0.555190910397846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smtClean="0"/>
                      <a:t>73,</a:t>
                    </a:r>
                    <a:r>
                      <a:rPr lang="ru-RU" b="1" smtClean="0"/>
                      <a:t>2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  <c:pt idx="0">
                  <c:v>2018</c:v>
                </c:pt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73.16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smtClean="0"/>
                      <a:t>4,2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  <c:pt idx="0">
                  <c:v>2018</c:v>
                </c:pt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4.21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smtClean="0"/>
                      <a:t>22,6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  <c:pt idx="0">
                  <c:v>2018</c:v>
                </c:pt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22.63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0706304"/>
        <c:axId val="50707840"/>
      </c:barChart>
      <c:catAx>
        <c:axId val="507063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0707840"/>
        <c:crosses val="autoZero"/>
        <c:auto val="1"/>
        <c:lblAlgn val="ctr"/>
        <c:lblOffset val="100"/>
        <c:noMultiLvlLbl val="0"/>
      </c:catAx>
      <c:valAx>
        <c:axId val="50707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07063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7187469621852827E-2"/>
          <c:y val="0.7670114821981151"/>
          <c:w val="0.9550964809954311"/>
          <c:h val="0.13942462922068588"/>
        </c:manualLayout>
      </c:layout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451638515260757E-2"/>
          <c:y val="0.13652410970893308"/>
          <c:w val="0.8905470033980899"/>
          <c:h val="0.744330210599089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chemeClr val="tx1"/>
                        </a:solidFill>
                      </a:defRPr>
                    </a:pPr>
                    <a:r>
                      <a:rPr lang="en-US" b="1" smtClean="0">
                        <a:solidFill>
                          <a:schemeClr val="tx1"/>
                        </a:solidFill>
                      </a:rPr>
                      <a:t>80,</a:t>
                    </a:r>
                    <a:r>
                      <a:rPr lang="ru-RU" b="1" smtClean="0">
                        <a:solidFill>
                          <a:schemeClr val="tx1"/>
                        </a:solidFill>
                      </a:rPr>
                      <a:t>4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smtClean="0">
                        <a:solidFill>
                          <a:srgbClr val="C00000"/>
                        </a:solidFill>
                      </a:rPr>
                      <a:t>82,6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80.39</c:v>
                </c:pt>
                <c:pt idx="1">
                  <c:v>82.63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5,</a:t>
                    </a:r>
                    <a:r>
                      <a:rPr lang="ru-RU" smtClean="0"/>
                      <a:t>4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3,</a:t>
                    </a:r>
                    <a:r>
                      <a:rPr lang="ru-RU" smtClean="0"/>
                      <a:t>2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 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5.39</c:v>
                </c:pt>
                <c:pt idx="1">
                  <c:v>3.16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14,2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14,2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 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14.22</c:v>
                </c:pt>
                <c:pt idx="1">
                  <c:v>14.21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0242688"/>
        <c:axId val="50244224"/>
      </c:barChart>
      <c:catAx>
        <c:axId val="502426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50244224"/>
        <c:crosses val="autoZero"/>
        <c:auto val="1"/>
        <c:lblAlgn val="ctr"/>
        <c:lblOffset val="100"/>
        <c:noMultiLvlLbl val="0"/>
      </c:catAx>
      <c:valAx>
        <c:axId val="50244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024268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138571049576867"/>
          <c:y val="0"/>
          <c:w val="0.63191781372950895"/>
          <c:h val="9.1926902563111243E-2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rgbClr val="4BACC6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2903871336700293E-2"/>
          <c:y val="0.15431043304102743"/>
          <c:w val="0.90941523346222009"/>
          <c:h val="0.728173959506135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42,</a:t>
                    </a:r>
                    <a:r>
                      <a:rPr lang="ru-RU" smtClean="0"/>
                      <a:t>2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54,</a:t>
                    </a:r>
                    <a:r>
                      <a:rPr lang="ru-RU" smtClean="0"/>
                      <a:t>8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42.16</c:v>
                </c:pt>
                <c:pt idx="1">
                  <c:v>54.74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Частично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34,3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28,4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34.31</c:v>
                </c:pt>
                <c:pt idx="1">
                  <c:v>28.42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Нет, не реализуются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8,8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6,8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8.82</c:v>
                </c:pt>
                <c:pt idx="1">
                  <c:v>6.84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14,7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14.71</c:v>
                </c:pt>
                <c:pt idx="1">
                  <c:v>10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1334528"/>
        <c:axId val="51360896"/>
      </c:barChart>
      <c:catAx>
        <c:axId val="513345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1360896"/>
        <c:crosses val="autoZero"/>
        <c:auto val="1"/>
        <c:lblAlgn val="ctr"/>
        <c:lblOffset val="100"/>
        <c:noMultiLvlLbl val="0"/>
      </c:catAx>
      <c:valAx>
        <c:axId val="51360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1334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3338845774877467E-2"/>
          <c:y val="2.8719729786462608E-3"/>
          <c:w val="0.92666115422512252"/>
          <c:h val="0.13472234193465385"/>
        </c:manualLayout>
      </c:layout>
      <c:overlay val="0"/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rgbClr val="4F81BD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6159641216447901E-2"/>
          <c:y val="0.23395372871240766"/>
          <c:w val="0.91321086893091186"/>
          <c:h val="0.651226891512747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эффективно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smtClean="0"/>
                      <a:t>5</a:t>
                    </a:r>
                    <a:r>
                      <a:rPr lang="ru-RU" sz="1600" b="1" smtClean="0"/>
                      <a:t>2,0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64,7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51.96</c:v>
                </c:pt>
                <c:pt idx="1">
                  <c:v>64.739999999999995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всегда и не в полной мере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smtClean="0"/>
                      <a:t>32,3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26,8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 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32.35</c:v>
                </c:pt>
                <c:pt idx="1">
                  <c:v>26.84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Нет, не эффективно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smtClean="0"/>
                      <a:t>5,</a:t>
                    </a:r>
                    <a:r>
                      <a:rPr lang="ru-RU" sz="1600" b="1" smtClean="0"/>
                      <a:t>9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1,</a:t>
                    </a:r>
                    <a:r>
                      <a:rPr lang="ru-RU" smtClean="0"/>
                      <a:t>1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 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5.88</c:v>
                </c:pt>
                <c:pt idx="1">
                  <c:v>1.05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Затрудняюсь с ответом</c:v>
                </c:pt>
              </c:strCache>
            </c:strRef>
          </c:tx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7,</a:t>
                    </a:r>
                    <a:r>
                      <a:rPr lang="ru-RU" smtClean="0"/>
                      <a:t>4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 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9.8000000000000007</c:v>
                </c:pt>
                <c:pt idx="1">
                  <c:v>7.37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1144576"/>
        <c:axId val="51146112"/>
      </c:barChart>
      <c:catAx>
        <c:axId val="51144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51146112"/>
        <c:crosses val="autoZero"/>
        <c:auto val="1"/>
        <c:lblAlgn val="ctr"/>
        <c:lblOffset val="100"/>
        <c:noMultiLvlLbl val="0"/>
      </c:catAx>
      <c:valAx>
        <c:axId val="51146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1144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4645435511873848E-2"/>
          <c:y val="1.0559026640244405E-2"/>
          <c:w val="0.94535456448812605"/>
          <c:h val="0.14576420676710766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rgbClr val="8064A2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ru-RU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1597791655268926E-2"/>
          <c:y val="0.15700645241071073"/>
          <c:w val="0.92096828176887924"/>
          <c:h val="0.728173959506135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согласен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smtClean="0"/>
                      <a:t>44,6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60,5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44.61</c:v>
                </c:pt>
                <c:pt idx="1">
                  <c:v>60.53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всегда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smtClean="0"/>
                      <a:t>21,</a:t>
                    </a:r>
                    <a:r>
                      <a:rPr lang="ru-RU" sz="1600" b="1" smtClean="0"/>
                      <a:t>6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18,4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21.57</c:v>
                </c:pt>
                <c:pt idx="1">
                  <c:v>18.420000000000002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Нет, не согласен</c:v>
                </c:pt>
              </c:strCache>
            </c:strRef>
          </c:tx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7,</a:t>
                    </a:r>
                    <a:r>
                      <a:rPr lang="ru-RU" smtClean="0"/>
                      <a:t>4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5.2</c:v>
                </c:pt>
                <c:pt idx="1">
                  <c:v>7.37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Затрудняюсь с ответом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smtClean="0"/>
                      <a:t>18,6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13,</a:t>
                    </a:r>
                    <a:r>
                      <a:rPr lang="ru-RU" smtClean="0"/>
                      <a:t>7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18.63</c:v>
                </c:pt>
                <c:pt idx="1">
                  <c:v>13.68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1253248"/>
        <c:axId val="51254784"/>
      </c:barChart>
      <c:catAx>
        <c:axId val="512532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1254784"/>
        <c:crosses val="autoZero"/>
        <c:auto val="1"/>
        <c:lblAlgn val="ctr"/>
        <c:lblOffset val="100"/>
        <c:noMultiLvlLbl val="0"/>
      </c:catAx>
      <c:valAx>
        <c:axId val="51254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1253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160343061788655"/>
          <c:y val="0"/>
          <c:w val="0.73836987300197265"/>
          <c:h val="0.11483291624794181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rgbClr val="9BBB59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0.19492</cdr:x>
      <cdr:y>0.15625</cdr:y>
    </cdr:from>
    <cdr:to>
      <cdr:x>0.36868</cdr:x>
      <cdr:y>0.22496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656184" y="720080"/>
          <a:ext cx="1476429" cy="3166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0.34746</cdr:x>
      <cdr:y>0.51563</cdr:y>
    </cdr:from>
    <cdr:to>
      <cdr:x>0.50963</cdr:x>
      <cdr:y>0.58433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952328" y="2376264"/>
          <a:ext cx="1377950" cy="3166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0.33051</cdr:x>
      <cdr:y>0.14063</cdr:y>
    </cdr:from>
    <cdr:to>
      <cdr:x>0.5</cdr:x>
      <cdr:y>0.21875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2808312" y="648072"/>
          <a:ext cx="144016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54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,2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1%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0.61017</cdr:x>
      <cdr:y>0.5</cdr:y>
    </cdr:from>
    <cdr:to>
      <cdr:x>0.77119</cdr:x>
      <cdr:y>0.57813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5184580" y="1800200"/>
          <a:ext cx="1368147" cy="281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45,79%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0.55601</cdr:x>
      <cdr:y>0.24353</cdr:y>
    </cdr:from>
    <cdr:to>
      <cdr:x>0.67185</cdr:x>
      <cdr:y>0.31224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456384" y="102095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0.32434</cdr:x>
      <cdr:y>0.56989</cdr:y>
    </cdr:from>
    <cdr:to>
      <cdr:x>0.44018</cdr:x>
      <cdr:y>0.6386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16224" y="2389106"/>
          <a:ext cx="720102" cy="2880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0.16522</cdr:x>
      <cdr:y>0.13949</cdr:y>
    </cdr:from>
    <cdr:to>
      <cdr:x>0.32739</cdr:x>
      <cdr:y>0.22759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368152" y="584793"/>
          <a:ext cx="1342917" cy="3693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0.30435</cdr:x>
      <cdr:y>0.67295</cdr:y>
    </cdr:from>
    <cdr:to>
      <cdr:x>0.44335</cdr:x>
      <cdr:y>0.79319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2520280" y="2821154"/>
          <a:ext cx="1151048" cy="504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0.3913</cdr:x>
      <cdr:y>0.55271</cdr:y>
    </cdr:from>
    <cdr:to>
      <cdr:x>0.54188</cdr:x>
      <cdr:y>0.6386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240360" y="2317098"/>
          <a:ext cx="1246941" cy="360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0.55601</cdr:x>
      <cdr:y>0.24353</cdr:y>
    </cdr:from>
    <cdr:to>
      <cdr:x>0.67185</cdr:x>
      <cdr:y>0.31224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456384" y="102095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0.42859</cdr:x>
      <cdr:y>0.22636</cdr:y>
    </cdr:from>
    <cdr:to>
      <cdr:x>0.57569</cdr:x>
      <cdr:y>0.44448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664296" y="94894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0.55601</cdr:x>
      <cdr:y>0.24353</cdr:y>
    </cdr:from>
    <cdr:to>
      <cdr:x>0.67185</cdr:x>
      <cdr:y>0.31224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456384" y="102095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0.55601</cdr:x>
      <cdr:y>0.24353</cdr:y>
    </cdr:from>
    <cdr:to>
      <cdr:x>0.67185</cdr:x>
      <cdr:y>0.31224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456384" y="102095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0.55601</cdr:x>
      <cdr:y>0.24353</cdr:y>
    </cdr:from>
    <cdr:to>
      <cdr:x>0.67185</cdr:x>
      <cdr:y>0.31224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456384" y="102095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0.55601</cdr:x>
      <cdr:y>0.24353</cdr:y>
    </cdr:from>
    <cdr:to>
      <cdr:x>0.67185</cdr:x>
      <cdr:y>0.31224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456384" y="102095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0.32815</cdr:x>
      <cdr:y>0.56682</cdr:y>
    </cdr:from>
    <cdr:to>
      <cdr:x>0.44399</cdr:x>
      <cdr:y>0.63553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39888" y="237626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0.5019</cdr:x>
      <cdr:y>0.15459</cdr:y>
    </cdr:from>
    <cdr:to>
      <cdr:x>0.62932</cdr:x>
      <cdr:y>0.24047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20008" y="648072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0.68724</cdr:x>
      <cdr:y>0.32635</cdr:y>
    </cdr:from>
    <cdr:to>
      <cdr:x>0.80308</cdr:x>
      <cdr:y>0.39506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72136" y="136815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0.55601</cdr:x>
      <cdr:y>0.24353</cdr:y>
    </cdr:from>
    <cdr:to>
      <cdr:x>0.67185</cdr:x>
      <cdr:y>0.31224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456384" y="102095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0.74135</cdr:x>
      <cdr:y>0.46683</cdr:y>
    </cdr:from>
    <cdr:to>
      <cdr:x>0.88845</cdr:x>
      <cdr:y>0.68495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19570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65C19-F1EE-4F09-92E6-660FA0A769BA}" type="datetimeFigureOut">
              <a:rPr lang="ru-RU" smtClean="0"/>
              <a:t>03.03.2018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55A55-547D-4619-B7AD-B15EFDC586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3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D01C-6034-4051-A550-E912B67A3298}" type="datetimeFigureOut">
              <a:rPr lang="ru-RU" smtClean="0"/>
              <a:t>03.03.2018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359C1-3D7D-4D63-AC40-66A0E03717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05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60672-3118-403A-B64B-95E6293AFCE5}" type="datetime1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5F16-3470-41A0-9943-42874EF3CCDC}" type="datetime1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EE37-C03F-4F34-8776-81766E9C05B2}" type="datetime1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D336-98C0-40DB-954F-059C8599D6E9}" type="datetime1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7EFF5-BEF4-4276-BAB0-A1B24A8E49E4}" type="datetime1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DC144-AE61-4B64-9085-9FA08016D533}" type="datetime1">
              <a:rPr lang="ru-RU" smtClean="0"/>
              <a:t>03.03.2018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DA4B-987E-4DF3-ACCE-778C16AC8969}" type="datetime1">
              <a:rPr lang="ru-RU" smtClean="0"/>
              <a:t>03.03.2018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DB22-F4A7-448E-914C-99D19995A32B}" type="datetime1">
              <a:rPr lang="ru-RU" smtClean="0"/>
              <a:t>03.03.2018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85C2-060E-4232-973F-32DC70F825E6}" type="datetime1">
              <a:rPr lang="ru-RU" smtClean="0"/>
              <a:t>03.03.2018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DE7A-030F-49D5-A7A1-E587F77039BD}" type="datetime1">
              <a:rPr lang="ru-RU" smtClean="0"/>
              <a:t>03.03.2018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F1B0-493F-4D69-96FE-C9E77135119C}" type="datetime1">
              <a:rPr lang="ru-RU" smtClean="0"/>
              <a:t>03.03.2018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7F520-A465-4AA6-9BE2-9EE92FF88531}" type="datetime1">
              <a:rPr lang="ru-RU" smtClean="0"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19523"/>
            <a:ext cx="7772400" cy="702077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Восточно- Казахстанский государственный </a:t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технический университет  им. Д.Серикбаева</a:t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329612"/>
            <a:ext cx="8712968" cy="3510390"/>
          </a:xfrm>
        </p:spPr>
        <p:txBody>
          <a:bodyPr>
            <a:normAutofit fontScale="70000" lnSpcReduction="20000"/>
          </a:bodyPr>
          <a:lstStyle/>
          <a:p>
            <a:endParaRPr lang="ru-RU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анкетирования    </a:t>
            </a:r>
          </a:p>
          <a:p>
            <a:r>
              <a:rPr lang="ru-RU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«Оценка СМК ВКГТУ»</a:t>
            </a:r>
            <a:endParaRPr lang="ru-RU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2018 год</a:t>
            </a:r>
            <a:endParaRPr lang="ru-RU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000" b="1" dirty="0" smtClean="0">
              <a:solidFill>
                <a:schemeClr val="tx2"/>
              </a:solidFill>
            </a:endParaRPr>
          </a:p>
          <a:p>
            <a:endParaRPr lang="ru-RU" sz="2400" dirty="0" smtClean="0">
              <a:solidFill>
                <a:schemeClr val="tx2"/>
              </a:solidFill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Отдел системы </a:t>
            </a:r>
          </a:p>
          <a:p>
            <a:pPr algn="r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менеджмента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качества</a:t>
            </a:r>
          </a:p>
        </p:txBody>
      </p:sp>
      <p:pic>
        <p:nvPicPr>
          <p:cNvPr id="1026" name="Picture 2" descr="C:\Users\TTyutyunkova\Desktop\Размещение на сайте 16-17\логотип ВКГТУ им. Д. Серикбаев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94484"/>
            <a:ext cx="792087" cy="648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1"/>
            <a:ext cx="1003176" cy="887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95486"/>
            <a:ext cx="8229600" cy="648072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7. Знакомы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 Вы с миссией, видением, политикой и целями в области качества университета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                             </a:t>
            </a:r>
            <a:r>
              <a:rPr lang="en-US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699777"/>
              </p:ext>
            </p:extLst>
          </p:nvPr>
        </p:nvGraphicFramePr>
        <p:xfrm>
          <a:off x="323528" y="1200151"/>
          <a:ext cx="8363272" cy="339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52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-3716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87474"/>
            <a:ext cx="8424936" cy="1026114"/>
          </a:xfrm>
        </p:spPr>
        <p:txBody>
          <a:bodyPr>
            <a:normAutofit fontScale="90000"/>
          </a:bodyPr>
          <a:lstStyle/>
          <a:p>
            <a:pPr algn="just">
              <a:lnSpc>
                <a:spcPts val="2400"/>
              </a:lnSpc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8.</a:t>
            </a:r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Исполняет ли ваш непосредственный</a:t>
            </a:r>
            <a:b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руководитель  свои лидерские функции в полном объеме</a:t>
            </a:r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		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270088147"/>
              </p:ext>
            </p:extLst>
          </p:nvPr>
        </p:nvGraphicFramePr>
        <p:xfrm>
          <a:off x="395536" y="915566"/>
          <a:ext cx="8352928" cy="3720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3" y="0"/>
            <a:ext cx="716724" cy="59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30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3806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505" y="141480"/>
            <a:ext cx="8875239" cy="810090"/>
          </a:xfrm>
        </p:spPr>
        <p:txBody>
          <a:bodyPr>
            <a:normAutofit fontScale="90000"/>
          </a:bodyPr>
          <a:lstStyle/>
          <a:p>
            <a:pPr>
              <a:lnSpc>
                <a:spcPts val="2400"/>
              </a:lnSpc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какой степени реализуются  в университете  ваши </a:t>
            </a:r>
            <a:b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ожидания и требования, как внутреннего потребителя</a:t>
            </a: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ru-RU" dirty="0">
                <a:latin typeface="Arial" pitchFamily="34" charset="0"/>
                <a:cs typeface="Arial" pitchFamily="34" charset="0"/>
              </a:rPr>
              <a:t>			</a:t>
            </a:r>
            <a:r>
              <a:rPr lang="ru-RU" dirty="0"/>
              <a:t>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472547987"/>
              </p:ext>
            </p:extLst>
          </p:nvPr>
        </p:nvGraphicFramePr>
        <p:xfrm>
          <a:off x="179512" y="1113588"/>
          <a:ext cx="8784976" cy="3532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5493"/>
            <a:ext cx="683567" cy="523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440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5496" y="123478"/>
            <a:ext cx="9073008" cy="72008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Эффективно ли, по вашему мнению, организованы основные процедуры образовательного процесса в университете</a:t>
            </a:r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			</a:t>
            </a:r>
            <a:r>
              <a:rPr lang="ru-RU" dirty="0">
                <a:latin typeface="Arial" pitchFamily="34" charset="0"/>
                <a:cs typeface="Arial" pitchFamily="34" charset="0"/>
              </a:rPr>
              <a:t>			</a:t>
            </a:r>
            <a:r>
              <a:rPr lang="ru-RU" dirty="0"/>
              <a:t>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870970698"/>
              </p:ext>
            </p:extLst>
          </p:nvPr>
        </p:nvGraphicFramePr>
        <p:xfrm>
          <a:off x="416161" y="987574"/>
          <a:ext cx="8311680" cy="3466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530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-3716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504" y="-3716"/>
            <a:ext cx="8712968" cy="847274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11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Согласны ли вы, что решения высшего руководства всегда принимаются на основе объективной информации и ее анализа</a:t>
            </a:r>
            <a: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ru-RU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ru-RU" sz="2700" dirty="0">
                <a:latin typeface="Arial" pitchFamily="34" charset="0"/>
                <a:cs typeface="Arial" pitchFamily="34" charset="0"/>
              </a:rPr>
              <a:t>		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378076102"/>
              </p:ext>
            </p:extLst>
          </p:nvPr>
        </p:nvGraphicFramePr>
        <p:xfrm>
          <a:off x="323528" y="915566"/>
          <a:ext cx="8568952" cy="4042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" y="0"/>
            <a:ext cx="611021" cy="487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055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-3716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504" y="0"/>
            <a:ext cx="8712968" cy="1005576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.Считаете ли вы достаточной поступающую в ваше </a:t>
            </a:r>
            <a:b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подразделение информацию об удовлетворенности  внешних и внутренних потребителей?</a:t>
            </a:r>
            <a:b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>				</a:t>
            </a:r>
            <a:r>
              <a:rPr lang="ru-RU" dirty="0"/>
              <a:t>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570577804"/>
              </p:ext>
            </p:extLst>
          </p:nvPr>
        </p:nvGraphicFramePr>
        <p:xfrm>
          <a:off x="316524" y="1131590"/>
          <a:ext cx="8640960" cy="3736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43120"/>
            <a:ext cx="683566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042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-3716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504" y="0"/>
            <a:ext cx="8712968" cy="1005576"/>
          </a:xfrm>
        </p:spPr>
        <p:txBody>
          <a:bodyPr>
            <a:normAutofit fontScale="90000"/>
          </a:bodyPr>
          <a:lstStyle/>
          <a:p>
            <a:pPr algn="r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3.Имеете 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 Вы возможность вносить предложения об улучшении СМК в своем подразделении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                                    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New!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>				</a:t>
            </a:r>
            <a:r>
              <a:rPr lang="ru-RU" dirty="0"/>
              <a:t>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738841265"/>
              </p:ext>
            </p:extLst>
          </p:nvPr>
        </p:nvGraphicFramePr>
        <p:xfrm>
          <a:off x="395536" y="789552"/>
          <a:ext cx="8640960" cy="3844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43120"/>
            <a:ext cx="683566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-3716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-108520" y="123478"/>
            <a:ext cx="9217024" cy="88209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14. Считаете 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 Вы, что </a:t>
            </a:r>
            <a:r>
              <a:rPr lang="ru-RU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цифровизация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основных процессов в университете способствует эффективному документообороту и улучшению управления деятельностью  в целом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en-US" sz="2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>				</a:t>
            </a:r>
            <a:r>
              <a:rPr lang="ru-RU" dirty="0"/>
              <a:t>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625992206"/>
              </p:ext>
            </p:extLst>
          </p:nvPr>
        </p:nvGraphicFramePr>
        <p:xfrm>
          <a:off x="323528" y="1131590"/>
          <a:ext cx="864096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1961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-3716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-36512" y="73066"/>
            <a:ext cx="9217024" cy="824498"/>
          </a:xfrm>
        </p:spPr>
        <p:txBody>
          <a:bodyPr>
            <a:normAutofit fontScale="90000"/>
          </a:bodyPr>
          <a:lstStyle/>
          <a:p>
            <a:pPr>
              <a:lnSpc>
                <a:spcPts val="4800"/>
              </a:lnSpc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 Внесла ли СМК положительные изменения в работу вуза?</a:t>
            </a:r>
            <a:r>
              <a:rPr lang="ru-RU" dirty="0" smtClean="0"/>
              <a:t>	</a:t>
            </a:r>
            <a:r>
              <a:rPr lang="ru-RU" dirty="0"/>
              <a:t>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628382443"/>
              </p:ext>
            </p:extLst>
          </p:nvPr>
        </p:nvGraphicFramePr>
        <p:xfrm>
          <a:off x="323528" y="771550"/>
          <a:ext cx="8530480" cy="3690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635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05978"/>
            <a:ext cx="8856984" cy="637580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15.   Внесла ли СМК положительные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изменения в работу вуза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целом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 (Ваше мнение)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7574"/>
            <a:ext cx="8856984" cy="339447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Сложно оценить работу в целом.		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Нет не внесла. Нет координации между подразделениями. </a:t>
            </a:r>
            <a:endParaRPr lang="ru-RU" sz="4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Дублирование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функций структурных подразделений, так как большое количество </a:t>
            </a:r>
            <a:endParaRPr lang="ru-RU" sz="4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  обслуживающего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персонала.				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не в полной мере		</a:t>
            </a:r>
          </a:p>
          <a:p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в полном объеме		</a:t>
            </a:r>
          </a:p>
          <a:p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Много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субъективных обстоятельств, влияющих на деятельность СМК, со стороны руководства вуза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Затрудняюсь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ответить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 так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как не принимал в полной мере обучение по 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СМК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Думаю да		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Очень эффективно и необходимая система.</a:t>
            </a:r>
            <a:r>
              <a:rPr lang="ru-RU" dirty="0"/>
              <a:t>		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04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94066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анкетирования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897564"/>
            <a:ext cx="8640960" cy="3697058"/>
          </a:xfrm>
        </p:spPr>
        <p:txBody>
          <a:bodyPr>
            <a:normAutofit/>
          </a:bodyPr>
          <a:lstStyle/>
          <a:p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Cбор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данных для анализа системы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менеджмента 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качества (СМК)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университета</a:t>
            </a:r>
          </a:p>
          <a:p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Анкетирование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проходило с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15.01.18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28.01.18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Респондент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штатный преподаватель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кафедры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Общее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респондентов   -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190 чел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54%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штатного ППС)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41480"/>
            <a:ext cx="792088" cy="644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437" y="-144715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" y="0"/>
            <a:ext cx="9143998" cy="627534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Проходили ли вы обучение по СМК по стандарту </a:t>
            </a:r>
            <a:r>
              <a:rPr lang="en-US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ISO 9001:2015</a:t>
            </a:r>
            <a:r>
              <a:rPr lang="ru-R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dirty="0">
                <a:latin typeface="Arial" pitchFamily="34" charset="0"/>
                <a:cs typeface="Arial" pitchFamily="34" charset="0"/>
              </a:rPr>
              <a:t>						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4677984"/>
            <a:ext cx="2895600" cy="27384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233205"/>
              </p:ext>
            </p:extLst>
          </p:nvPr>
        </p:nvGraphicFramePr>
        <p:xfrm>
          <a:off x="273187" y="1059582"/>
          <a:ext cx="849694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8424" y="33950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New!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57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579296" cy="857250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Перечислите, пожалуйста,  проблемы, с которыми столкнулись лично Вы в процессе обучения по СМК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005576"/>
            <a:ext cx="8435280" cy="399644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нет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проблем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пока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сто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кнулась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Нет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проблем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изучала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Собираюсь пройти обучение					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никогда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не было никаких проблем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Отсутствие мотивации к обучению со стороны обучающихся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Поскольку не проходил обучение, то затрудняюсь ответить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Без проблем	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Затрудняюсь ответить						</a:t>
            </a:r>
          </a:p>
          <a:p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На счет апелляции, инструкцию надо бы провести для студентов, кураторы или преподаватели. Хотя бы перед каждой сессии особенно "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Серпин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“</a:t>
            </a:r>
            <a:endParaRPr lang="en-US" sz="6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сталкивался</a:t>
            </a:r>
            <a:r>
              <a:rPr lang="ru-RU" dirty="0"/>
              <a:t>							</a:t>
            </a:r>
          </a:p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4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-3716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41480"/>
            <a:ext cx="8579296" cy="756084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Внесла ли СМК   положительные изменения </a:t>
            </a:r>
            <a:b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работе вашего подразделения и его сотрудников? (%)</a:t>
            </a:r>
            <a:b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>					</a:t>
            </a:r>
            <a:r>
              <a:rPr lang="ru-RU" dirty="0"/>
              <a:t>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099207168"/>
              </p:ext>
            </p:extLst>
          </p:nvPr>
        </p:nvGraphicFramePr>
        <p:xfrm>
          <a:off x="323528" y="995944"/>
          <a:ext cx="8568952" cy="3520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6965"/>
            <a:ext cx="755575" cy="644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03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-3716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41480"/>
            <a:ext cx="8229600" cy="756084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   Поддерживает ли, по вашему мнению,</a:t>
            </a:r>
            <a:b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руководство университета СМК на должном уровне? (%)</a:t>
            </a:r>
            <a:r>
              <a:rPr lang="ru-RU" sz="2200" dirty="0" smtClean="0"/>
              <a:t>					</a:t>
            </a:r>
            <a:r>
              <a:rPr lang="ru-RU" sz="2200" dirty="0"/>
              <a:t>			</a:t>
            </a:r>
            <a:r>
              <a:rPr lang="ru-RU" dirty="0"/>
              <a:t>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933060536"/>
              </p:ext>
            </p:extLst>
          </p:nvPr>
        </p:nvGraphicFramePr>
        <p:xfrm>
          <a:off x="402725" y="951570"/>
          <a:ext cx="8314455" cy="3520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27583" cy="644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187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-3716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001020"/>
              </p:ext>
            </p:extLst>
          </p:nvPr>
        </p:nvGraphicFramePr>
        <p:xfrm>
          <a:off x="107504" y="141479"/>
          <a:ext cx="8865812" cy="4227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800916"/>
                <a:gridCol w="936104"/>
                <a:gridCol w="1044116"/>
                <a:gridCol w="1044116"/>
                <a:gridCol w="972108"/>
                <a:gridCol w="972108"/>
              </a:tblGrid>
              <a:tr h="6172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По Вашему мнению, СМК:</a:t>
                      </a:r>
                    </a:p>
                  </a:txBody>
                  <a:tcPr marL="91434" marR="91434" marT="34288" marB="34288" anchor="b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2017г.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2018г.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2017г.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2018г.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2017г.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2018г.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895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 (%)</a:t>
                      </a:r>
                    </a:p>
                  </a:txBody>
                  <a:tcPr marL="91434" marR="91434" marT="34288" marB="3428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 (%)</a:t>
                      </a:r>
                    </a:p>
                  </a:txBody>
                  <a:tcPr marL="91434" marR="91434" marT="34288" marB="3428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Затрудняюсь с ответом (%)</a:t>
                      </a:r>
                    </a:p>
                  </a:txBody>
                  <a:tcPr marL="91434" marR="91434" marT="34288" marB="3428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5.1 Упорядочила документооборот</a:t>
                      </a: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66,1</a:t>
                      </a: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76,2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10,1</a:t>
                      </a: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4,9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18,9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98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5.2 Помогла быстрее оформлять необходимую документацию</a:t>
                      </a: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New!</a:t>
                      </a:r>
                      <a:endParaRPr lang="ru-RU" sz="1500" b="1" i="1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67,4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8,7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23,9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70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5.3 Улучшила осознание должностных обязанностей и прав работников университета</a:t>
                      </a: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62,1</a:t>
                      </a:r>
                      <a:endParaRPr lang="ru-RU" sz="15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9,7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30,3</a:t>
                      </a:r>
                    </a:p>
                    <a:p>
                      <a:pPr algn="ct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28,1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Позволила четко определять цели стоящие перед коллективом</a:t>
                      </a: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63,8</a:t>
                      </a:r>
                    </a:p>
                    <a:p>
                      <a:pPr algn="ct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r>
                        <a:rPr lang="ru-RU" sz="15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15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500" b="1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24,5</a:t>
                      </a:r>
                    </a:p>
                    <a:p>
                      <a:pPr algn="ct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25,6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982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5.5 Позволила оперативно устранять имеющиеся недостатки в работе</a:t>
                      </a: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53,5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55,4</a:t>
                      </a:r>
                      <a:endParaRPr lang="ru-RU" sz="15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8,1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33,7</a:t>
                      </a:r>
                    </a:p>
                    <a:p>
                      <a:pPr algn="ct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36,5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44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-3716"/>
            <a:ext cx="9143999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 СМК  ВКГТУ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56251"/>
              </p:ext>
            </p:extLst>
          </p:nvPr>
        </p:nvGraphicFramePr>
        <p:xfrm>
          <a:off x="107504" y="123478"/>
          <a:ext cx="8856984" cy="4925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900100"/>
                <a:gridCol w="1044116"/>
                <a:gridCol w="1044116"/>
                <a:gridCol w="1044116"/>
                <a:gridCol w="972108"/>
                <a:gridCol w="972108"/>
              </a:tblGrid>
              <a:tr h="5257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По Вашему мнению, СМК:</a:t>
                      </a: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2017г.</a:t>
                      </a:r>
                      <a:endParaRPr lang="ru-RU" sz="15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2018г.</a:t>
                      </a:r>
                      <a:endParaRPr lang="ru-RU" sz="15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2017г.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2018г.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2017г.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2018г.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327">
                <a:tc>
                  <a:txBody>
                    <a:bodyPr/>
                    <a:lstStyle/>
                    <a:p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 (%)</a:t>
                      </a: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 (%)</a:t>
                      </a: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Затрудняюсь с ответом (%)</a:t>
                      </a:r>
                    </a:p>
                  </a:txBody>
                  <a:tcPr marL="91434" marR="91434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9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5.6 Позволила повысить основные показатели деятельности подразделений, кафедр и университета в целом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59,2</a:t>
                      </a:r>
                      <a:endParaRPr lang="ru-RU" sz="15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10,7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33, 7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5.7 Повысила методический уровень ППС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67,5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65,9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9,2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24,9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54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5.8. Повлияла на качество знаний студентов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33, 7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51,4</a:t>
                      </a:r>
                      <a:endParaRPr lang="ru-RU" sz="15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15,5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40,4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36,2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5.9  Повысила лояльность сотрудников, улучшила психологический климат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New!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51,4</a:t>
                      </a:r>
                      <a:endParaRPr lang="ru-RU" sz="15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9541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5.10  Улучшила  репутацию в глазах всех заинтересованных сторон (обучающихся, ППС, сотрудников, работодателей )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New!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59,8</a:t>
                      </a: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60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05978"/>
            <a:ext cx="8435280" cy="857250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6. Принимаете ли Вы участие в обсуждении целей в области качества вашего подразделения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1800096"/>
              </p:ext>
            </p:extLst>
          </p:nvPr>
        </p:nvGraphicFramePr>
        <p:xfrm>
          <a:off x="457200" y="915566"/>
          <a:ext cx="8229600" cy="3679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Оценка  СМК  ВКГТУ 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388424" y="483518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New!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68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5448</TotalTime>
  <Words>482</Words>
  <Application>Microsoft Office PowerPoint</Application>
  <PresentationFormat>Экран (16:9)</PresentationFormat>
  <Paragraphs>248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Восточно- Казахстанский государственный  технический университет  им. Д.Серикбаева  </vt:lpstr>
      <vt:lpstr> Цель анкетирования</vt:lpstr>
      <vt:lpstr>    1.  Проходили ли вы обучение по СМК по стандарту ISO 9001:2015?             </vt:lpstr>
      <vt:lpstr>2. Перечислите, пожалуйста,  проблемы, с которыми столкнулись лично Вы в процессе обучения по СМК?        New!</vt:lpstr>
      <vt:lpstr>     3. Внесла ли СМК   положительные изменения  в работе вашего подразделения и его сотрудников? (%)              </vt:lpstr>
      <vt:lpstr>     4.   Поддерживает ли, по вашему мнению,  руководство университета СМК на должном уровне? (%)             </vt:lpstr>
      <vt:lpstr>Презентация PowerPoint</vt:lpstr>
      <vt:lpstr>Презентация PowerPoint</vt:lpstr>
      <vt:lpstr>6. Принимаете ли Вы участие в обсуждении целей в области качества вашего подразделения?                                  </vt:lpstr>
      <vt:lpstr>7. Знакомы ли Вы с миссией, видением, политикой и целями в области качества университета?                               New!</vt:lpstr>
      <vt:lpstr>       8.Исполняет ли ваш непосредственный  руководитель  свои лидерские функции в полном объеме?            </vt:lpstr>
      <vt:lpstr>   9. В какой степени реализуются  в университете  ваши  ожидания и требования, как внутреннего потребителя?             </vt:lpstr>
      <vt:lpstr>    10. Эффективно ли, по вашему мнению, организованы основные процедуры образовательного процесса в университете?             </vt:lpstr>
      <vt:lpstr>       11. Согласны ли вы, что решения высшего руководства всегда принимаются на основе объективной информации и ее анализа?             </vt:lpstr>
      <vt:lpstr>         12.Считаете ли вы достаточной поступающую в ваше  подразделение информацию об удовлетворенности  внешних и внутренних потребителей?             </vt:lpstr>
      <vt:lpstr>        13.Имеете ли Вы возможность вносить предложения об улучшении СМК в своем подразделении?                                      New!             </vt:lpstr>
      <vt:lpstr>         14. Считаете ли Вы, что цифровизация основных процессов в университете способствует эффективному документообороту и улучшению управления деятельностью  в целом?               New!             </vt:lpstr>
      <vt:lpstr>      15.   Внесла ли СМК положительные изменения в работу вуза?             </vt:lpstr>
      <vt:lpstr>15.   Внесла ли СМК положительные изменения в работу вуза в целом? (Ваше мнение)  New!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Найля Дузкенева(Начальник управления ДиП)</cp:lastModifiedBy>
  <cp:revision>181</cp:revision>
  <cp:lastPrinted>2018-03-01T08:49:16Z</cp:lastPrinted>
  <dcterms:modified xsi:type="dcterms:W3CDTF">2018-03-03T03:36:32Z</dcterms:modified>
</cp:coreProperties>
</file>