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9.xml" ContentType="application/vnd.openxmlformats-officedocument.drawingml.chart+xml"/>
  <Override PartName="/ppt/drawings/drawing2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6" r:id="rId3"/>
    <p:sldId id="324" r:id="rId4"/>
    <p:sldId id="325" r:id="rId5"/>
    <p:sldId id="326" r:id="rId6"/>
    <p:sldId id="295" r:id="rId7"/>
    <p:sldId id="305" r:id="rId8"/>
    <p:sldId id="307" r:id="rId9"/>
    <p:sldId id="310" r:id="rId10"/>
    <p:sldId id="308" r:id="rId11"/>
    <p:sldId id="298" r:id="rId12"/>
    <p:sldId id="311" r:id="rId13"/>
    <p:sldId id="312" r:id="rId14"/>
    <p:sldId id="314" r:id="rId15"/>
    <p:sldId id="315" r:id="rId16"/>
    <p:sldId id="317" r:id="rId17"/>
    <p:sldId id="319" r:id="rId18"/>
    <p:sldId id="320" r:id="rId19"/>
    <p:sldId id="321" r:id="rId20"/>
    <p:sldId id="323" r:id="rId21"/>
    <p:sldId id="327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студентов 1 курса, участвовавших  </a:t>
            </a:r>
            <a:r>
              <a:rPr lang="ru-RU" dirty="0"/>
              <a:t>в опросе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принявших участие в опросе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'Лист1 (4)'!$F$12:$F$14</c:f>
              <c:numCache>
                <c:formatCode>0%</c:formatCode>
                <c:ptCount val="3"/>
                <c:pt idx="0">
                  <c:v>0.78</c:v>
                </c:pt>
                <c:pt idx="1">
                  <c:v>0.58299999999999996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1168"/>
        <c:axId val="117832704"/>
      </c:barChart>
      <c:catAx>
        <c:axId val="117831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832704"/>
        <c:crosses val="autoZero"/>
        <c:auto val="1"/>
        <c:lblAlgn val="ctr"/>
        <c:lblOffset val="100"/>
        <c:noMultiLvlLbl val="0"/>
      </c:catAx>
      <c:valAx>
        <c:axId val="1178327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83116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69077684146581E-2"/>
          <c:y val="0.20323347263409478"/>
          <c:w val="0.91354856235486037"/>
          <c:h val="0.6389311444027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82.73</c:v>
                </c:pt>
                <c:pt idx="1">
                  <c:v>17.27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88.89</c:v>
                </c:pt>
                <c:pt idx="1">
                  <c:v>11.11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80.56</c:v>
                </c:pt>
                <c:pt idx="1">
                  <c:v>19.440000000000001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76.81</c:v>
                </c:pt>
                <c:pt idx="1">
                  <c:v>23.19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86,76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86.76</c:v>
                </c:pt>
                <c:pt idx="1">
                  <c:v>13.24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594624"/>
        <c:axId val="81616896"/>
      </c:barChart>
      <c:catAx>
        <c:axId val="8159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1616896"/>
        <c:crosses val="autoZero"/>
        <c:auto val="1"/>
        <c:lblAlgn val="ctr"/>
        <c:lblOffset val="100"/>
        <c:noMultiLvlLbl val="0"/>
      </c:catAx>
      <c:valAx>
        <c:axId val="816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59462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7840051748152869"/>
          <c:y val="2.8481445004609099E-2"/>
          <c:w val="0.64319896503694263"/>
          <c:h val="0.1122217651492176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75621652239007E-2"/>
          <c:y val="0.101018503091399"/>
          <c:w val="0.91665145129593972"/>
          <c:h val="0.77776936044307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69.09</c:v>
                </c:pt>
                <c:pt idx="1">
                  <c:v>30.91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74.069999999999993</c:v>
                </c:pt>
                <c:pt idx="1">
                  <c:v>25.93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76.44</c:v>
                </c:pt>
                <c:pt idx="1">
                  <c:v>23.56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36.11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73.91</c:v>
                </c:pt>
                <c:pt idx="1">
                  <c:v>26.09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73.319999999999993</c:v>
                </c:pt>
                <c:pt idx="1">
                  <c:v>26.68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367104"/>
        <c:axId val="112368640"/>
      </c:barChart>
      <c:catAx>
        <c:axId val="11236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2368640"/>
        <c:crosses val="autoZero"/>
        <c:auto val="1"/>
        <c:lblAlgn val="ctr"/>
        <c:lblOffset val="100"/>
        <c:noMultiLvlLbl val="0"/>
      </c:catAx>
      <c:valAx>
        <c:axId val="11236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6710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8506358203464995"/>
          <c:y val="1.380804179652553E-2"/>
          <c:w val="0.63274051671997111"/>
          <c:h val="0.1092685608031856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469077684146581E-2"/>
          <c:y val="0.1457674033708154"/>
          <c:w val="0.90019176014418967"/>
          <c:h val="0.73623891519289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74.55</c:v>
                </c:pt>
                <c:pt idx="1">
                  <c:v>20</c:v>
                </c:pt>
                <c:pt idx="2">
                  <c:v>5.45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81.48</c:v>
                </c:pt>
                <c:pt idx="1">
                  <c:v>18.52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</c:v>
                </c:pt>
                <c:pt idx="1">
                  <c:v>15.11</c:v>
                </c:pt>
                <c:pt idx="2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</c:v>
                </c:pt>
                <c:pt idx="1">
                  <c:v>16.670000000000002</c:v>
                </c:pt>
                <c:pt idx="2">
                  <c:v>8.33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79.709999999999994</c:v>
                </c:pt>
                <c:pt idx="1">
                  <c:v>17.39</c:v>
                </c:pt>
                <c:pt idx="2">
                  <c:v>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62511231899383E-2"/>
                  <c:y val="3.32772249624255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80.42</c:v>
                </c:pt>
                <c:pt idx="1">
                  <c:v>17.079999999999998</c:v>
                </c:pt>
                <c:pt idx="2">
                  <c:v>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811008"/>
        <c:axId val="112829184"/>
      </c:barChart>
      <c:catAx>
        <c:axId val="11281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12829184"/>
        <c:crosses val="autoZero"/>
        <c:auto val="1"/>
        <c:lblAlgn val="ctr"/>
        <c:lblOffset val="100"/>
        <c:noMultiLvlLbl val="0"/>
      </c:catAx>
      <c:valAx>
        <c:axId val="1128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  <a:cs typeface="Times New Roman" pitchFamily="18" charset="0"/>
              </a:defRPr>
            </a:pPr>
            <a:endParaRPr lang="ru-RU"/>
          </a:p>
        </c:txPr>
        <c:crossAx val="11281100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8469495950938042"/>
          <c:y val="2.9866440416473641E-2"/>
          <c:w val="0.6512725922131386"/>
          <c:h val="7.8343496424925538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785500243313157E-2"/>
          <c:y val="0.13686622045527766"/>
          <c:w val="0.91356105168199098"/>
          <c:h val="0.7085640299481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74.55</c:v>
                </c:pt>
                <c:pt idx="1">
                  <c:v>23.64</c:v>
                </c:pt>
                <c:pt idx="2">
                  <c:v>1.82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95.06</c:v>
                </c:pt>
                <c:pt idx="1">
                  <c:v>2.4700000000000002</c:v>
                </c:pt>
                <c:pt idx="2">
                  <c:v>2.4700000000000002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</c:v>
                </c:pt>
                <c:pt idx="1">
                  <c:v>13.78</c:v>
                </c:pt>
                <c:pt idx="2">
                  <c:v>2.2200000000000002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91.97</c:v>
                </c:pt>
                <c:pt idx="1">
                  <c:v>5.56</c:v>
                </c:pt>
                <c:pt idx="2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82.61</c:v>
                </c:pt>
                <c:pt idx="1">
                  <c:v>14.49</c:v>
                </c:pt>
                <c:pt idx="2">
                  <c:v>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01261439864005E-2"/>
                  <c:y val="9.2825977240093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01358473699695E-2"/>
                  <c:y val="-9.2825977240094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84.07</c:v>
                </c:pt>
                <c:pt idx="1">
                  <c:v>13.63</c:v>
                </c:pt>
                <c:pt idx="2">
                  <c:v>2.2999999999999998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41792"/>
        <c:axId val="113043328"/>
      </c:barChart>
      <c:catAx>
        <c:axId val="11304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43328"/>
        <c:crosses val="autoZero"/>
        <c:auto val="1"/>
        <c:lblAlgn val="ctr"/>
        <c:lblOffset val="100"/>
        <c:noMultiLvlLbl val="0"/>
      </c:catAx>
      <c:valAx>
        <c:axId val="11304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41792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6152300717719653"/>
          <c:y val="2.309064456677495E-2"/>
          <c:w val="0.66195289718937333"/>
          <c:h val="0.1092686007361026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970577191719735E-2"/>
          <c:y val="0.14576739706934017"/>
          <c:w val="0.89823493001244492"/>
          <c:h val="0.6093452904972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88.18</c:v>
                </c:pt>
                <c:pt idx="1">
                  <c:v>10.91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90.12</c:v>
                </c:pt>
                <c:pt idx="1">
                  <c:v>7.41</c:v>
                </c:pt>
                <c:pt idx="2">
                  <c:v>2.4700000000000002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General">
                  <c:v>94.22</c:v>
                </c:pt>
                <c:pt idx="1">
                  <c:v>3.56</c:v>
                </c:pt>
                <c:pt idx="2" formatCode="General">
                  <c:v>2.2200000000000002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86.11</c:v>
                </c:pt>
                <c:pt idx="1">
                  <c:v>11.11</c:v>
                </c:pt>
                <c:pt idx="2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88.41</c:v>
                </c:pt>
                <c:pt idx="1">
                  <c:v>8.6999999999999993</c:v>
                </c:pt>
                <c:pt idx="2">
                  <c:v>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195613185836494E-2"/>
                  <c:y val="3.18273746210877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Удовлетворительно</c:v>
                </c:pt>
                <c:pt idx="2">
                  <c:v>Плохо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90.98</c:v>
                </c:pt>
                <c:pt idx="1">
                  <c:v>6.91</c:v>
                </c:pt>
                <c:pt idx="2">
                  <c:v>2.11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371968"/>
        <c:axId val="114410624"/>
      </c:barChart>
      <c:catAx>
        <c:axId val="114371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14410624"/>
        <c:crosses val="autoZero"/>
        <c:auto val="1"/>
        <c:lblAlgn val="ctr"/>
        <c:lblOffset val="100"/>
        <c:noMultiLvlLbl val="0"/>
      </c:catAx>
      <c:valAx>
        <c:axId val="11441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7196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7299548416189051"/>
          <c:y val="2.7167116629606334E-2"/>
          <c:w val="0.65400903167621893"/>
          <c:h val="0.1070430865321515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517235540137115E-2"/>
          <c:y val="0.1457674033708154"/>
          <c:w val="0.95048276445986291"/>
          <c:h val="0.72681434098023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51.82</c:v>
                </c:pt>
                <c:pt idx="1">
                  <c:v>10</c:v>
                </c:pt>
                <c:pt idx="2">
                  <c:v>38.18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67.900000000000006</c:v>
                </c:pt>
                <c:pt idx="1">
                  <c:v>12.35</c:v>
                </c:pt>
                <c:pt idx="2">
                  <c:v>19.75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</c:v>
                </c:pt>
                <c:pt idx="1">
                  <c:v>6.67</c:v>
                </c:pt>
                <c:pt idx="2">
                  <c:v>21.33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55.56</c:v>
                </c:pt>
                <c:pt idx="1">
                  <c:v>8.33</c:v>
                </c:pt>
                <c:pt idx="2">
                  <c:v>36.11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62.32</c:v>
                </c:pt>
                <c:pt idx="1">
                  <c:v>4.3499999999999996</c:v>
                </c:pt>
                <c:pt idx="2">
                  <c:v>33.33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64.680000000000007</c:v>
                </c:pt>
                <c:pt idx="1">
                  <c:v>8.06</c:v>
                </c:pt>
                <c:pt idx="2">
                  <c:v>27.26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524928"/>
        <c:axId val="114526464"/>
      </c:barChart>
      <c:catAx>
        <c:axId val="11452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14526464"/>
        <c:crosses val="autoZero"/>
        <c:auto val="1"/>
        <c:lblAlgn val="ctr"/>
        <c:lblOffset val="100"/>
        <c:noMultiLvlLbl val="0"/>
      </c:catAx>
      <c:valAx>
        <c:axId val="11452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2492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6342382208428452"/>
          <c:y val="2.530829331369993E-2"/>
          <c:w val="0.6276376997537908"/>
          <c:h val="8.5422453907067597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638427014933553E-2"/>
          <c:y val="0.14800995957023266"/>
          <c:w val="0.94894619987982742"/>
          <c:h val="0.72618849276466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11.32</c:v>
                </c:pt>
                <c:pt idx="1">
                  <c:v>4.72</c:v>
                </c:pt>
                <c:pt idx="2">
                  <c:v>1.89</c:v>
                </c:pt>
                <c:pt idx="3">
                  <c:v>3.77</c:v>
                </c:pt>
                <c:pt idx="4">
                  <c:v>26.42</c:v>
                </c:pt>
                <c:pt idx="5">
                  <c:v>2.83</c:v>
                </c:pt>
                <c:pt idx="6">
                  <c:v>8.49</c:v>
                </c:pt>
                <c:pt idx="7">
                  <c:v>40.869999999999997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24.36</c:v>
                </c:pt>
                <c:pt idx="1">
                  <c:v>3.85</c:v>
                </c:pt>
                <c:pt idx="2">
                  <c:v>1.28</c:v>
                </c:pt>
                <c:pt idx="3">
                  <c:v>1.28</c:v>
                </c:pt>
                <c:pt idx="4">
                  <c:v>23.08</c:v>
                </c:pt>
                <c:pt idx="5">
                  <c:v>2.56</c:v>
                </c:pt>
                <c:pt idx="6">
                  <c:v>12.82</c:v>
                </c:pt>
                <c:pt idx="7">
                  <c:v>30.77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13.02</c:v>
                </c:pt>
                <c:pt idx="1">
                  <c:v>2.33</c:v>
                </c:pt>
                <c:pt idx="2">
                  <c:v>2.33</c:v>
                </c:pt>
                <c:pt idx="3">
                  <c:v>1.4</c:v>
                </c:pt>
                <c:pt idx="4">
                  <c:v>14.42</c:v>
                </c:pt>
                <c:pt idx="5">
                  <c:v>1.4</c:v>
                </c:pt>
                <c:pt idx="6">
                  <c:v>11.16</c:v>
                </c:pt>
                <c:pt idx="7">
                  <c:v>53.95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19.440000000000001</c:v>
                </c:pt>
                <c:pt idx="1">
                  <c:v>2.78</c:v>
                </c:pt>
                <c:pt idx="2">
                  <c:v>2.78</c:v>
                </c:pt>
                <c:pt idx="3">
                  <c:v>2.78</c:v>
                </c:pt>
                <c:pt idx="4">
                  <c:v>19.440000000000001</c:v>
                </c:pt>
                <c:pt idx="5">
                  <c:v>2.78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31682280532967E-2"/>
                  <c:y val="-0.116243397198291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978449741803492E-2"/>
                  <c:y val="4.008393006837624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2,20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1984664344538E-2"/>
                  <c:y val="1.603357202735056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19,56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2,4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233837306352517E-2"/>
                  <c:y val="3.60755370615386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2,18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791379896721395E-2"/>
                  <c:y val="0.1282685762188039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45,31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4.55</c:v>
                </c:pt>
                <c:pt idx="3">
                  <c:v>3.03</c:v>
                </c:pt>
                <c:pt idx="4">
                  <c:v>21.21</c:v>
                </c:pt>
                <c:pt idx="5">
                  <c:v>4.55</c:v>
                </c:pt>
                <c:pt idx="6">
                  <c:v>13.64</c:v>
                </c:pt>
                <c:pt idx="7">
                  <c:v>53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13.77</c:v>
                </c:pt>
                <c:pt idx="1">
                  <c:v>2.79</c:v>
                </c:pt>
                <c:pt idx="2">
                  <c:v>1.8</c:v>
                </c:pt>
                <c:pt idx="3">
                  <c:v>2.2000000000000002</c:v>
                </c:pt>
                <c:pt idx="4">
                  <c:v>19.559999999999999</c:v>
                </c:pt>
                <c:pt idx="5">
                  <c:v>2.4</c:v>
                </c:pt>
                <c:pt idx="6">
                  <c:v>12.18</c:v>
                </c:pt>
                <c:pt idx="7">
                  <c:v>45.31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08320"/>
        <c:axId val="114809856"/>
      </c:barChart>
      <c:catAx>
        <c:axId val="11480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4809856"/>
        <c:crosses val="autoZero"/>
        <c:auto val="1"/>
        <c:lblAlgn val="ctr"/>
        <c:lblOffset val="100"/>
        <c:noMultiLvlLbl val="0"/>
      </c:catAx>
      <c:valAx>
        <c:axId val="11480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08320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c:spPr>
    </c:plotArea>
    <c:legend>
      <c:legendPos val="t"/>
      <c:layout/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348221586880147E-2"/>
          <c:y val="9.0805373263086547E-2"/>
          <c:w val="0.95044198687573878"/>
          <c:h val="0.7625733665526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64.55</c:v>
                </c:pt>
                <c:pt idx="1">
                  <c:v>5.45</c:v>
                </c:pt>
                <c:pt idx="2">
                  <c:v>25.45</c:v>
                </c:pt>
                <c:pt idx="3">
                  <c:v>4.55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62.96</c:v>
                </c:pt>
                <c:pt idx="1">
                  <c:v>11.11</c:v>
                </c:pt>
                <c:pt idx="2">
                  <c:v>16.05</c:v>
                </c:pt>
                <c:pt idx="3">
                  <c:v>9.8800000000000008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015820199937977E-2"/>
                  <c:y val="-1.01072187817728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73.78</c:v>
                </c:pt>
                <c:pt idx="1">
                  <c:v>7.56</c:v>
                </c:pt>
                <c:pt idx="2">
                  <c:v>12</c:v>
                </c:pt>
                <c:pt idx="3">
                  <c:v>6.67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0246831422125824E-2"/>
                  <c:y val="-6.2605909356995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41.67</c:v>
                </c:pt>
                <c:pt idx="1">
                  <c:v>25</c:v>
                </c:pt>
                <c:pt idx="2">
                  <c:v>19.440000000000001</c:v>
                </c:pt>
                <c:pt idx="3">
                  <c:v>13.89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1175214884698955E-3"/>
                  <c:y val="-5.6288072010911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8034381551832E-2"/>
                  <c:y val="-3.7525381340607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57.97</c:v>
                </c:pt>
                <c:pt idx="1">
                  <c:v>13.04</c:v>
                </c:pt>
                <c:pt idx="2">
                  <c:v>15.94</c:v>
                </c:pt>
                <c:pt idx="3">
                  <c:v>13.04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03702471331887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72134666253525E-3"/>
                  <c:y val="-7.8257386696244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65.83</c:v>
                </c:pt>
                <c:pt idx="1">
                  <c:v>9.6</c:v>
                </c:pt>
                <c:pt idx="2">
                  <c:v>16.510000000000002</c:v>
                </c:pt>
                <c:pt idx="3">
                  <c:v>8.06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930048"/>
        <c:axId val="114931584"/>
      </c:barChart>
      <c:catAx>
        <c:axId val="11493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4931584"/>
        <c:crosses val="autoZero"/>
        <c:auto val="1"/>
        <c:lblAlgn val="ctr"/>
        <c:lblOffset val="100"/>
        <c:noMultiLvlLbl val="0"/>
      </c:catAx>
      <c:valAx>
        <c:axId val="1149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30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814567378847258"/>
          <c:y val="0"/>
          <c:w val="0.63817056099323799"/>
          <c:h val="9.2119419539698683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598074240326154E-2"/>
          <c:y val="0.15899232868347232"/>
          <c:w val="0.91886809869191766"/>
          <c:h val="0.54463188730663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97.27</c:v>
                </c:pt>
                <c:pt idx="1">
                  <c:v>2.73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96.3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99.56</c:v>
                </c:pt>
                <c:pt idx="1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98.66</c:v>
                </c:pt>
                <c:pt idx="1">
                  <c:v>1.34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490240"/>
        <c:axId val="100500224"/>
      </c:barChart>
      <c:catAx>
        <c:axId val="10049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00224"/>
        <c:crosses val="autoZero"/>
        <c:auto val="1"/>
        <c:lblAlgn val="ctr"/>
        <c:lblOffset val="100"/>
        <c:noMultiLvlLbl val="0"/>
      </c:catAx>
      <c:valAx>
        <c:axId val="10050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90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984944160064879"/>
          <c:y val="6.6000913092989666E-2"/>
          <c:w val="0.62312521952981725"/>
          <c:h val="0.129756415953782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567609032809008E-2"/>
          <c:y val="0.1589923828772592"/>
          <c:w val="0.924505963971753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73.64</c:v>
                </c:pt>
                <c:pt idx="1">
                  <c:v>21.82</c:v>
                </c:pt>
                <c:pt idx="2">
                  <c:v>4.55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77.78</c:v>
                </c:pt>
                <c:pt idx="1">
                  <c:v>18.52</c:v>
                </c:pt>
                <c:pt idx="2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79.56</c:v>
                </c:pt>
                <c:pt idx="1">
                  <c:v>18.670000000000002</c:v>
                </c:pt>
                <c:pt idx="2">
                  <c:v>1.78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72.22</c:v>
                </c:pt>
                <c:pt idx="1">
                  <c:v>27.78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79.709999999999994</c:v>
                </c:pt>
                <c:pt idx="1">
                  <c:v>17.39</c:v>
                </c:pt>
                <c:pt idx="2">
                  <c:v>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96866561311782E-2"/>
                  <c:y val="1.0522025000994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96239873574136E-2"/>
                  <c:y val="1.578303750149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77.540000000000006</c:v>
                </c:pt>
                <c:pt idx="1">
                  <c:v>19.77</c:v>
                </c:pt>
                <c:pt idx="2">
                  <c:v>2.69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248320"/>
        <c:axId val="112249856"/>
      </c:barChart>
      <c:catAx>
        <c:axId val="11224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2249856"/>
        <c:crosses val="autoZero"/>
        <c:auto val="1"/>
        <c:lblAlgn val="ctr"/>
        <c:lblOffset val="100"/>
        <c:noMultiLvlLbl val="0"/>
      </c:catAx>
      <c:valAx>
        <c:axId val="11224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48320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9.5724341286342329E-2"/>
          <c:y val="3.1434756816946588E-2"/>
          <c:w val="0.79415382417826585"/>
          <c:h val="0.1238583188620968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650188361306269"/>
          <c:y val="0.1300661578088339"/>
          <c:w val="0.46272822367098565"/>
          <c:h val="0.740788177560079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dLbls>
            <c:dLbl>
              <c:idx val="5"/>
              <c:layout>
                <c:manualLayout>
                  <c:x val="-6.7834343192636717E-2"/>
                  <c:y val="-2.05080572442855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31.86</c:v>
                </c:pt>
                <c:pt idx="1">
                  <c:v>19</c:v>
                </c:pt>
                <c:pt idx="2">
                  <c:v>23.03</c:v>
                </c:pt>
                <c:pt idx="3">
                  <c:v>7.29</c:v>
                </c:pt>
                <c:pt idx="4">
                  <c:v>15.74</c:v>
                </c:pt>
                <c:pt idx="5">
                  <c:v>0.38</c:v>
                </c:pt>
                <c:pt idx="6">
                  <c:v>2.69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9655633501039567"/>
          <c:y val="0.26731289116024143"/>
          <c:w val="7.8934927248857797E-2"/>
          <c:h val="0.6513975299040847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6544149921411282E-2"/>
          <c:y val="0.15899232868347232"/>
          <c:w val="0.94345585007858868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63.64</c:v>
                </c:pt>
                <c:pt idx="1">
                  <c:v>36.36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74.069999999999993</c:v>
                </c:pt>
                <c:pt idx="1">
                  <c:v>25.93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82.22</c:v>
                </c:pt>
                <c:pt idx="1">
                  <c:v>17.78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52.78</c:v>
                </c:pt>
                <c:pt idx="1">
                  <c:v>47.22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75.36</c:v>
                </c:pt>
                <c:pt idx="1">
                  <c:v>24.64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74.09</c:v>
                </c:pt>
                <c:pt idx="1">
                  <c:v>25.91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72768"/>
        <c:axId val="112674304"/>
      </c:barChart>
      <c:catAx>
        <c:axId val="11267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2674304"/>
        <c:crosses val="autoZero"/>
        <c:auto val="1"/>
        <c:lblAlgn val="ctr"/>
        <c:lblOffset val="100"/>
        <c:noMultiLvlLbl val="0"/>
      </c:catAx>
      <c:valAx>
        <c:axId val="1126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7276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18103657881364729"/>
          <c:y val="2.2908988373272536E-2"/>
          <c:w val="0.63792684237270536"/>
          <c:h val="9.0265332837414197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87704230128309E-2"/>
          <c:y val="0.15899232868347232"/>
          <c:w val="0.92244944348925439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83.64</c:v>
                </c:pt>
                <c:pt idx="1">
                  <c:v>15.45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96.3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96.89</c:v>
                </c:pt>
                <c:pt idx="1">
                  <c:v>2.67</c:v>
                </c:pt>
                <c:pt idx="2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97.22</c:v>
                </c:pt>
                <c:pt idx="2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94.2</c:v>
                </c:pt>
                <c:pt idx="1">
                  <c:v>4.3499999999999996</c:v>
                </c:pt>
                <c:pt idx="2">
                  <c:v>1.45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93.67</c:v>
                </c:pt>
                <c:pt idx="1">
                  <c:v>5.57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59936"/>
        <c:axId val="112761472"/>
      </c:barChart>
      <c:catAx>
        <c:axId val="11275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2761472"/>
        <c:crosses val="autoZero"/>
        <c:auto val="1"/>
        <c:lblAlgn val="ctr"/>
        <c:lblOffset val="100"/>
        <c:noMultiLvlLbl val="0"/>
      </c:catAx>
      <c:valAx>
        <c:axId val="11276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75993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6.1468143881163152E-2"/>
          <c:y val="3.0108956147729616E-2"/>
          <c:w val="0.84637509909186615"/>
          <c:h val="0.1186344374434586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132625341213545E-2"/>
          <c:y val="0.1463944482359103"/>
          <c:w val="0.91940187281847119"/>
          <c:h val="0.7261883861610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58.18</c:v>
                </c:pt>
                <c:pt idx="1">
                  <c:v>36.36</c:v>
                </c:pt>
                <c:pt idx="2">
                  <c:v>2.73</c:v>
                </c:pt>
                <c:pt idx="3">
                  <c:v>2.73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72.84</c:v>
                </c:pt>
                <c:pt idx="1">
                  <c:v>22.22</c:v>
                </c:pt>
                <c:pt idx="2">
                  <c:v>4.9400000000000004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87.56</c:v>
                </c:pt>
                <c:pt idx="1">
                  <c:v>9.7799999999999994</c:v>
                </c:pt>
                <c:pt idx="2">
                  <c:v>2.2200000000000002</c:v>
                </c:pt>
                <c:pt idx="3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7076551205973536E-2"/>
                  <c:y val="1.5106456425476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61.11</c:v>
                </c:pt>
                <c:pt idx="1">
                  <c:v>36.11</c:v>
                </c:pt>
                <c:pt idx="3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73,91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73.91</c:v>
                </c:pt>
                <c:pt idx="1">
                  <c:v>24.64</c:v>
                </c:pt>
                <c:pt idx="2">
                  <c:v>1.45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 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75.430000000000007</c:v>
                </c:pt>
                <c:pt idx="1">
                  <c:v>21.11</c:v>
                </c:pt>
                <c:pt idx="2">
                  <c:v>2.5</c:v>
                </c:pt>
                <c:pt idx="3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57888"/>
        <c:axId val="115559424"/>
      </c:barChart>
      <c:catAx>
        <c:axId val="115557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5559424"/>
        <c:crosses val="autoZero"/>
        <c:auto val="1"/>
        <c:lblAlgn val="ctr"/>
        <c:lblOffset val="100"/>
        <c:noMultiLvlLbl val="0"/>
      </c:catAx>
      <c:valAx>
        <c:axId val="11555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557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4646822409395301E-2"/>
          <c:y val="2.5090796789774682E-2"/>
          <c:w val="0.83726972987824255"/>
          <c:h val="9.886203120288221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462224060036936E-2"/>
          <c:y val="0.1499951802740872"/>
          <c:w val="0.90496210310106695"/>
          <c:h val="0.59391144039551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98.18</c:v>
                </c:pt>
                <c:pt idx="1">
                  <c:v>1.82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96.3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99.56</c:v>
                </c:pt>
                <c:pt idx="1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97.22</c:v>
                </c:pt>
                <c:pt idx="1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98.66</c:v>
                </c:pt>
                <c:pt idx="1">
                  <c:v>1.34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60672"/>
        <c:axId val="115662208"/>
      </c:barChart>
      <c:catAx>
        <c:axId val="11566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5662208"/>
        <c:crosses val="autoZero"/>
        <c:auto val="1"/>
        <c:lblAlgn val="ctr"/>
        <c:lblOffset val="100"/>
        <c:noMultiLvlLbl val="0"/>
      </c:catAx>
      <c:valAx>
        <c:axId val="1156622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60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400292808587562"/>
          <c:y val="2.5807181554990618E-2"/>
          <c:w val="0.62631667472262809"/>
          <c:h val="0.1221236856035603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598074240326154E-2"/>
          <c:y val="0.15899232868347232"/>
          <c:w val="0.90108586471644903"/>
          <c:h val="0.65060165272641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79.09</c:v>
                </c:pt>
                <c:pt idx="1">
                  <c:v>20.91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81.48</c:v>
                </c:pt>
                <c:pt idx="1">
                  <c:v>18.52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90.22</c:v>
                </c:pt>
                <c:pt idx="1">
                  <c:v>9.7799999999999994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88.89</c:v>
                </c:pt>
                <c:pt idx="1">
                  <c:v>11.11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86.96</c:v>
                </c:pt>
                <c:pt idx="1">
                  <c:v>13.04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85.99</c:v>
                </c:pt>
                <c:pt idx="1">
                  <c:v>14.01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132416"/>
        <c:axId val="151134208"/>
      </c:barChart>
      <c:catAx>
        <c:axId val="15113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1134208"/>
        <c:crosses val="autoZero"/>
        <c:auto val="1"/>
        <c:lblAlgn val="ctr"/>
        <c:lblOffset val="100"/>
        <c:noMultiLvlLbl val="0"/>
      </c:catAx>
      <c:valAx>
        <c:axId val="1511342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32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972397214209851"/>
          <c:y val="2.3090636128149503E-2"/>
          <c:w val="0.64055205571580298"/>
          <c:h val="0.1092685608031856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544149921411282E-2"/>
          <c:y val="0.14924170736275447"/>
          <c:w val="0.93641246145692369"/>
          <c:h val="0.729917015694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81.819999999999993</c:v>
                </c:pt>
                <c:pt idx="1">
                  <c:v>10.91</c:v>
                </c:pt>
                <c:pt idx="2">
                  <c:v>7.27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912998737845156E-3"/>
                  <c:y val="1.9562202515074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93.83</c:v>
                </c:pt>
                <c:pt idx="1">
                  <c:v>2.4700000000000002</c:v>
                </c:pt>
                <c:pt idx="2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3445777489522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94.67</c:v>
                </c:pt>
                <c:pt idx="1">
                  <c:v>4</c:v>
                </c:pt>
                <c:pt idx="2">
                  <c:v>0.89</c:v>
                </c:pt>
                <c:pt idx="3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6499368922578E-3"/>
                  <c:y val="0.31396551239993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98.55</c:v>
                </c:pt>
                <c:pt idx="1">
                  <c:v>1.45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92.71</c:v>
                </c:pt>
                <c:pt idx="1">
                  <c:v>4.6100000000000003</c:v>
                </c:pt>
                <c:pt idx="2">
                  <c:v>2.5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11232"/>
        <c:axId val="178112768"/>
      </c:barChart>
      <c:catAx>
        <c:axId val="17811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8112768"/>
        <c:crosses val="autoZero"/>
        <c:auto val="1"/>
        <c:lblAlgn val="ctr"/>
        <c:lblOffset val="100"/>
        <c:noMultiLvlLbl val="0"/>
      </c:catAx>
      <c:valAx>
        <c:axId val="1781127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11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646052988647891"/>
          <c:y val="2.4149934992583239E-2"/>
          <c:w val="0.63792684237270536"/>
          <c:h val="8.1512675832862369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51093986411046E-2"/>
          <c:y val="0.1821986884498214"/>
          <c:w val="0.91600586045994892"/>
          <c:h val="0.64864581018775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82.73</c:v>
                </c:pt>
                <c:pt idx="1">
                  <c:v>17.27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90.12</c:v>
                </c:pt>
                <c:pt idx="1">
                  <c:v>8.64</c:v>
                </c:pt>
                <c:pt idx="2">
                  <c:v>1.23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</c:v>
                </c:pt>
                <c:pt idx="1">
                  <c:v>7.11</c:v>
                </c:pt>
                <c:pt idx="2">
                  <c:v>0.89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86.11</c:v>
                </c:pt>
                <c:pt idx="1">
                  <c:v>11.11</c:v>
                </c:pt>
                <c:pt idx="2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91.3</c:v>
                </c:pt>
                <c:pt idx="1">
                  <c:v>8.6999999999999993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ПоВузу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89.25</c:v>
                </c:pt>
                <c:pt idx="1">
                  <c:v>9.98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14624"/>
        <c:axId val="178201728"/>
      </c:barChart>
      <c:catAx>
        <c:axId val="17831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8201728"/>
        <c:crosses val="autoZero"/>
        <c:auto val="1"/>
        <c:lblAlgn val="ctr"/>
        <c:lblOffset val="100"/>
        <c:noMultiLvlLbl val="0"/>
      </c:catAx>
      <c:valAx>
        <c:axId val="17820172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314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33895119517368"/>
          <c:y val="4.5254474649015592E-3"/>
          <c:w val="0.63065268976225775"/>
          <c:h val="0.1092685608031856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Устраивает ли Вас работа куратора Вашей группы?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'Лист1 (4)'!$F$12:$F$14</c:f>
              <c:numCache>
                <c:formatCode>General</c:formatCode>
                <c:ptCount val="3"/>
                <c:pt idx="0">
                  <c:v>95.1</c:v>
                </c:pt>
                <c:pt idx="1">
                  <c:v>93.7</c:v>
                </c:pt>
                <c:pt idx="2">
                  <c:v>89.25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95648"/>
        <c:axId val="178797184"/>
      </c:barChart>
      <c:catAx>
        <c:axId val="17879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797184"/>
        <c:crosses val="autoZero"/>
        <c:auto val="1"/>
        <c:lblAlgn val="ctr"/>
        <c:lblOffset val="100"/>
        <c:noMultiLvlLbl val="0"/>
      </c:catAx>
      <c:valAx>
        <c:axId val="178797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879564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51561813269775958"/>
          <c:y val="0.13217340253779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59338819706051E-2"/>
          <c:y val="0.13025334141617118"/>
          <c:w val="0.94003980752318805"/>
          <c:h val="0.6708237128241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F497D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г. Усть-Каменогорск</c:v>
                </c:pt>
                <c:pt idx="1">
                  <c:v>Район, село</c:v>
                </c:pt>
                <c:pt idx="2">
                  <c:v>Другой город </c:v>
                </c:pt>
                <c:pt idx="3">
                  <c:v>Другая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56.62</c:v>
                </c:pt>
                <c:pt idx="1">
                  <c:v>26.49</c:v>
                </c:pt>
                <c:pt idx="2">
                  <c:v>11.9</c:v>
                </c:pt>
                <c:pt idx="3">
                  <c:v>4.99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30464"/>
        <c:axId val="165232000"/>
      </c:barChart>
      <c:catAx>
        <c:axId val="16523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5232000"/>
        <c:crosses val="autoZero"/>
        <c:auto val="1"/>
        <c:lblAlgn val="ctr"/>
        <c:lblOffset val="100"/>
        <c:noMultiLvlLbl val="0"/>
      </c:catAx>
      <c:valAx>
        <c:axId val="165232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23046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4BAC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63136615832421E-2"/>
          <c:y val="0.1394811261431215"/>
          <c:w val="0.65788139942122836"/>
          <c:h val="0.846705584901340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explosion val="3"/>
          <c:dPt>
            <c:idx val="2"/>
            <c:bubble3D val="0"/>
            <c:explosion val="9"/>
          </c:dPt>
          <c:dLbls>
            <c:dLbl>
              <c:idx val="1"/>
              <c:layout>
                <c:manualLayout>
                  <c:x val="4.7979680111904649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 общежитии</c:v>
                </c:pt>
                <c:pt idx="1">
                  <c:v>Снимаете частное жилье </c:v>
                </c:pt>
                <c:pt idx="2">
                  <c:v>С родителями</c:v>
                </c:pt>
                <c:pt idx="3">
                  <c:v>Имею свое жилье в Усть-Каменогорске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28.98</c:v>
                </c:pt>
                <c:pt idx="1">
                  <c:v>21.5</c:v>
                </c:pt>
                <c:pt idx="2">
                  <c:v>33.78</c:v>
                </c:pt>
                <c:pt idx="3">
                  <c:v>15.74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21601463931148"/>
          <c:y val="1.4299064809792372E-2"/>
          <c:w val="0.30978398536068852"/>
          <c:h val="0.98570093519020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134002086187955E-2"/>
          <c:y val="0.16032562397303987"/>
          <c:w val="0.94386599791381209"/>
          <c:h val="0.6664375709306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Лист1!$F$12:$H$12</c:f>
              <c:numCache>
                <c:formatCode>General</c:formatCode>
                <c:ptCount val="3"/>
                <c:pt idx="0">
                  <c:v>27.6</c:v>
                </c:pt>
                <c:pt idx="1">
                  <c:v>32.700000000000003</c:v>
                </c:pt>
                <c:pt idx="2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Лист1!$E$13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Лист1!$F$13:$H$13</c:f>
              <c:numCache>
                <c:formatCode>General</c:formatCode>
                <c:ptCount val="3"/>
                <c:pt idx="0">
                  <c:v>37.5</c:v>
                </c:pt>
                <c:pt idx="1">
                  <c:v>14.9</c:v>
                </c:pt>
                <c:pt idx="2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Лист1!$F$11:$H$11</c:f>
              <c:strCache>
                <c:ptCount val="3"/>
                <c:pt idx="0">
                  <c:v>высокие позиции в рейтинге; престижность</c:v>
                </c:pt>
                <c:pt idx="1">
                  <c:v>наличие интересной спец.</c:v>
                </c:pt>
                <c:pt idx="2">
                  <c:v>возм. найти работу</c:v>
                </c:pt>
              </c:strCache>
            </c:strRef>
          </c:cat>
          <c:val>
            <c:numRef>
              <c:f>Лист1!$F$14:$H$14</c:f>
              <c:numCache>
                <c:formatCode>General</c:formatCode>
                <c:ptCount val="3"/>
                <c:pt idx="0">
                  <c:v>31.86</c:v>
                </c:pt>
                <c:pt idx="1">
                  <c:v>23.03</c:v>
                </c:pt>
                <c:pt idx="2">
                  <c:v>7.29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46240"/>
        <c:axId val="123593088"/>
      </c:barChart>
      <c:catAx>
        <c:axId val="12354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93088"/>
        <c:crosses val="autoZero"/>
        <c:auto val="1"/>
        <c:lblAlgn val="ctr"/>
        <c:lblOffset val="100"/>
        <c:noMultiLvlLbl val="0"/>
      </c:catAx>
      <c:valAx>
        <c:axId val="12359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546240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25469801788405277"/>
          <c:y val="0.93520152242779875"/>
          <c:w val="0.49583023538695131"/>
          <c:h val="6.3929338852706893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03300787646971"/>
          <c:y val="9.1382379288547977E-2"/>
          <c:w val="0.5151846403790632"/>
          <c:h val="0.881537890377029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dLbls>
            <c:dLbl>
              <c:idx val="7"/>
              <c:layout>
                <c:manualLayout>
                  <c:x val="7.100581897826648E-2"/>
                  <c:y val="7.83863279430902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Ж</c:v>
                </c:pt>
                <c:pt idx="7">
                  <c:v>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33.78</c:v>
                </c:pt>
                <c:pt idx="1">
                  <c:v>44.53</c:v>
                </c:pt>
                <c:pt idx="2">
                  <c:v>2.11</c:v>
                </c:pt>
                <c:pt idx="3">
                  <c:v>3.45</c:v>
                </c:pt>
                <c:pt idx="4">
                  <c:v>8.83</c:v>
                </c:pt>
                <c:pt idx="5">
                  <c:v>7.1</c:v>
                </c:pt>
                <c:pt idx="6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8115373876586811"/>
          <c:y val="0.19498439320145042"/>
          <c:w val="8.2196015599069347E-2"/>
          <c:h val="0.73936499565021241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0404990674406832"/>
          <c:w val="0.90077769136762587"/>
          <c:h val="0.62484127421721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(2)'!$E$12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(2)'!$F$12:$H$12</c:f>
              <c:numCache>
                <c:formatCode>General</c:formatCode>
                <c:ptCount val="3"/>
                <c:pt idx="0">
                  <c:v>39</c:v>
                </c:pt>
                <c:pt idx="1">
                  <c:v>21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'Лист1 (2)'!$E$13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(2)'!$F$13:$H$13</c:f>
              <c:numCache>
                <c:formatCode>General</c:formatCode>
                <c:ptCount val="3"/>
                <c:pt idx="0">
                  <c:v>41</c:v>
                </c:pt>
                <c:pt idx="1">
                  <c:v>9.5</c:v>
                </c:pt>
                <c:pt idx="2">
                  <c:v>5.8</c:v>
                </c:pt>
              </c:numCache>
            </c:numRef>
          </c:val>
        </c:ser>
        <c:ser>
          <c:idx val="2"/>
          <c:order val="2"/>
          <c:tx>
            <c:strRef>
              <c:f>'Лист1 (2)'!$E$14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(2)'!$F$11:$H$11</c:f>
              <c:strCache>
                <c:ptCount val="3"/>
                <c:pt idx="0">
                  <c:v>сайт вуза</c:v>
                </c:pt>
                <c:pt idx="1">
                  <c:v>беседы в школе</c:v>
                </c:pt>
                <c:pt idx="2">
                  <c:v>день откр. дверей</c:v>
                </c:pt>
              </c:strCache>
            </c:strRef>
          </c:cat>
          <c:val>
            <c:numRef>
              <c:f>'Лист1 (2)'!$F$14:$H$14</c:f>
              <c:numCache>
                <c:formatCode>General</c:formatCode>
                <c:ptCount val="3"/>
                <c:pt idx="0">
                  <c:v>33.78</c:v>
                </c:pt>
                <c:pt idx="1">
                  <c:v>8.83</c:v>
                </c:pt>
                <c:pt idx="2">
                  <c:v>3.45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76064"/>
        <c:axId val="134406528"/>
      </c:barChart>
      <c:catAx>
        <c:axId val="13437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406528"/>
        <c:crosses val="autoZero"/>
        <c:auto val="1"/>
        <c:lblAlgn val="ctr"/>
        <c:lblOffset val="100"/>
        <c:noMultiLvlLbl val="0"/>
      </c:catAx>
      <c:valAx>
        <c:axId val="13440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7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782907162362079"/>
          <c:y val="0.88488104496325803"/>
          <c:w val="0.4275981396803864"/>
          <c:h val="8.735140539940007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69276561863496"/>
          <c:y val="0.11473057480792732"/>
          <c:w val="0.8156508907655553"/>
          <c:h val="0.5956585070794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Вузу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"/>
            <c:invertIfNegative val="0"/>
            <c:bubble3D val="0"/>
            <c:spPr>
              <a:solidFill>
                <a:srgbClr val="8064A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54.51</c:v>
                </c:pt>
                <c:pt idx="1">
                  <c:v>13.24</c:v>
                </c:pt>
                <c:pt idx="2">
                  <c:v>15.55</c:v>
                </c:pt>
                <c:pt idx="3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666368"/>
        <c:axId val="164672256"/>
      </c:barChart>
      <c:catAx>
        <c:axId val="16466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72256"/>
        <c:crosses val="autoZero"/>
        <c:auto val="1"/>
        <c:lblAlgn val="ctr"/>
        <c:lblOffset val="100"/>
        <c:noMultiLvlLbl val="0"/>
      </c:catAx>
      <c:valAx>
        <c:axId val="1646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66368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4766411763666511"/>
          <c:y val="0"/>
          <c:w val="0.49383248195173313"/>
          <c:h val="9.0813366416077221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7964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3285214348206E-2"/>
          <c:y val="0.1285556005288454"/>
          <c:w val="0.92912200716439886"/>
          <c:h val="0.60951420648432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(3)'!$E$12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(3)'!$F$12:$H$12</c:f>
              <c:numCache>
                <c:formatCode>General</c:formatCode>
                <c:ptCount val="3"/>
                <c:pt idx="0">
                  <c:v>37.5</c:v>
                </c:pt>
                <c:pt idx="1">
                  <c:v>29</c:v>
                </c:pt>
                <c:pt idx="2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'Лист1 (3)'!$E$13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(3)'!$F$13:$H$13</c:f>
              <c:numCache>
                <c:formatCode>General</c:formatCode>
                <c:ptCount val="3"/>
                <c:pt idx="0">
                  <c:v>57.6</c:v>
                </c:pt>
                <c:pt idx="1">
                  <c:v>13.1</c:v>
                </c:pt>
                <c:pt idx="2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'Лист1 (3)'!$E$14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(3)'!$F$11:$H$11</c:f>
              <c:strCache>
                <c:ptCount val="3"/>
                <c:pt idx="0">
                  <c:v>день откр. дверей</c:v>
                </c:pt>
                <c:pt idx="1">
                  <c:v>подгот. курсы</c:v>
                </c:pt>
                <c:pt idx="2">
                  <c:v>олимпиада</c:v>
                </c:pt>
              </c:strCache>
            </c:strRef>
          </c:cat>
          <c:val>
            <c:numRef>
              <c:f>'Лист1 (3)'!$F$14:$H$14</c:f>
              <c:numCache>
                <c:formatCode>General</c:formatCode>
                <c:ptCount val="3"/>
                <c:pt idx="0">
                  <c:v>54.51</c:v>
                </c:pt>
                <c:pt idx="1">
                  <c:v>15.55</c:v>
                </c:pt>
                <c:pt idx="2">
                  <c:v>13.24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43296"/>
        <c:axId val="165144832"/>
      </c:barChart>
      <c:catAx>
        <c:axId val="1651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5144832"/>
        <c:crosses val="autoZero"/>
        <c:auto val="1"/>
        <c:lblAlgn val="ctr"/>
        <c:lblOffset val="100"/>
        <c:noMultiLvlLbl val="0"/>
      </c:catAx>
      <c:valAx>
        <c:axId val="16514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51432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36448932419612895"/>
          <c:y val="0.88210606586452933"/>
          <c:w val="0.44992955951689861"/>
          <c:h val="9.9892391194971134E-2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Получали ли Вы информацию  от сотрудников ВКГТУ?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3319120296157562E-2"/>
          <c:y val="6.25826801424752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(4)'!$F$11</c:f>
              <c:strCache>
                <c:ptCount val="1"/>
                <c:pt idx="0">
                  <c:v>Получали ли инфор. от сотруд.вуза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 (4)'!$E$12:$E$14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'Лист1 (4)'!$F$12:$F$14</c:f>
              <c:numCache>
                <c:formatCode>General</c:formatCode>
                <c:ptCount val="3"/>
                <c:pt idx="0">
                  <c:v>86.7</c:v>
                </c:pt>
                <c:pt idx="1">
                  <c:v>88.7</c:v>
                </c:pt>
                <c:pt idx="2">
                  <c:v>82.15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51264"/>
        <c:axId val="165452800"/>
      </c:barChart>
      <c:catAx>
        <c:axId val="1654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452800"/>
        <c:crosses val="autoZero"/>
        <c:auto val="1"/>
        <c:lblAlgn val="ctr"/>
        <c:lblOffset val="100"/>
        <c:noMultiLvlLbl val="0"/>
      </c:catAx>
      <c:valAx>
        <c:axId val="16545280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545126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575445484626793E-2"/>
          <c:y val="0.14390231415529717"/>
          <c:w val="0.93246829879493975"/>
          <c:h val="0.64329876368502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23.64</c:v>
                </c:pt>
                <c:pt idx="2">
                  <c:v>6.36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9667467171560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70.37</c:v>
                </c:pt>
                <c:pt idx="1">
                  <c:v>25.93</c:v>
                </c:pt>
                <c:pt idx="2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ФНоЗ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82.67</c:v>
                </c:pt>
                <c:pt idx="1">
                  <c:v>15.56</c:v>
                </c:pt>
                <c:pt idx="2">
                  <c:v>1.78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ШБиП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77.78</c:v>
                </c:pt>
                <c:pt idx="1">
                  <c:v>19.440000000000001</c:v>
                </c:pt>
                <c:pt idx="2">
                  <c:v>2.78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ШИТиЭ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75.36</c:v>
                </c:pt>
                <c:pt idx="1">
                  <c:v>14.49</c:v>
                </c:pt>
                <c:pt idx="2">
                  <c:v>10.14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 Вузу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76.78</c:v>
                </c:pt>
                <c:pt idx="1">
                  <c:v>19</c:v>
                </c:pt>
                <c:pt idx="2">
                  <c:v>4.22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47456"/>
        <c:axId val="168548992"/>
      </c:barChart>
      <c:catAx>
        <c:axId val="16854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8548992"/>
        <c:crosses val="autoZero"/>
        <c:auto val="1"/>
        <c:lblAlgn val="ctr"/>
        <c:lblOffset val="100"/>
        <c:noMultiLvlLbl val="0"/>
      </c:catAx>
      <c:valAx>
        <c:axId val="1685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547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68447332423831"/>
          <c:y val="5.1831103349955993E-3"/>
          <c:w val="0.66044269986911752"/>
          <c:h val="0.12148644881951831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C0504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0.48623</cdr:x>
      <cdr:y>0.1788</cdr:y>
    </cdr:from>
    <cdr:to>
      <cdr:x>0.50857</cdr:x>
      <cdr:y>0.28609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3134816" y="720081"/>
          <a:ext cx="14401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0.32949</cdr:x>
      <cdr:y>0.14304</cdr:y>
    </cdr:from>
    <cdr:to>
      <cdr:x>0.43559</cdr:x>
      <cdr:y>0.17881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2124264" y="576056"/>
          <a:ext cx="684046" cy="1440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0.8168</cdr:x>
      <cdr:y>0.02798</cdr:y>
    </cdr:from>
    <cdr:to>
      <cdr:x>0.98823</cdr:x>
      <cdr:y>0.19465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17122" y="72542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0.75525</cdr:x>
      <cdr:y>0.47727</cdr:y>
    </cdr:from>
    <cdr:to>
      <cdr:x>0.90235</cdr:x>
      <cdr:y>0.69539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10666" y="1512168"/>
          <a:ext cx="1384935" cy="691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0.55609</cdr:x>
      <cdr:y>0</cdr:y>
    </cdr:from>
    <cdr:to>
      <cdr:x>0.75838</cdr:x>
      <cdr:y>0.88581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961205" y="-1327926"/>
          <a:ext cx="1804760" cy="371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0.9197</cdr:x>
      <cdr:y>0</cdr:y>
    </cdr:from>
    <cdr:to>
      <cdr:x>0.99226</cdr:x>
      <cdr:y>0.1251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191944" y="0"/>
          <a:ext cx="6463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2018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0.11093</cdr:y>
    </cdr:from>
    <cdr:to>
      <cdr:x>0.68185</cdr:x>
      <cdr:y>0.19681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0811" y="360040"/>
          <a:ext cx="1596938" cy="278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0.13311</cdr:y>
    </cdr:from>
    <cdr:to>
      <cdr:x>0.62742</cdr:x>
      <cdr:y>0.21899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90811" y="432048"/>
          <a:ext cx="1118954" cy="278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0.88665</cdr:x>
      <cdr:y>0</cdr:y>
    </cdr:from>
    <cdr:to>
      <cdr:x>0.9963</cdr:x>
      <cdr:y>0.153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256877" y="0"/>
          <a:ext cx="7738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2018</a:t>
          </a:r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0.42623</cdr:x>
      <cdr:y>0.23913</cdr:y>
    </cdr:from>
    <cdr:to>
      <cdr:x>0.4918</cdr:x>
      <cdr:y>0.34783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44416" y="79208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0.42871</cdr:x>
      <cdr:y>0.19565</cdr:y>
    </cdr:from>
    <cdr:to>
      <cdr:x>0.50248</cdr:x>
      <cdr:y>0.30435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66213" y="64807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74,09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0.88525</cdr:x>
      <cdr:y>0.6087</cdr:y>
    </cdr:from>
    <cdr:to>
      <cdr:x>0.95902</cdr:x>
      <cdr:y>0.69565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776864" y="201622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25,91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0.76724</cdr:x>
      <cdr:y>0.06327</cdr:y>
    </cdr:from>
    <cdr:to>
      <cdr:x>0.98677</cdr:x>
      <cdr:y>0.9649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288032"/>
          <a:ext cx="1833736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0.42982</cdr:x>
      <cdr:y>0.20354</cdr:y>
    </cdr:from>
    <cdr:to>
      <cdr:x>0.57692</cdr:x>
      <cdr:y>0.42166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76965" y="615562"/>
          <a:ext cx="984597" cy="659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0.28997</cdr:x>
      <cdr:y>0.3126</cdr:y>
    </cdr:from>
    <cdr:to>
      <cdr:x>0.37603</cdr:x>
      <cdr:y>0.43472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940861" y="945396"/>
          <a:ext cx="5760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75,43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0.49437</cdr:x>
      <cdr:y>0.59524</cdr:y>
    </cdr:from>
    <cdr:to>
      <cdr:x>0.58043</cdr:x>
      <cdr:y>0.69048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09013" y="180020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21,11</a:t>
          </a:r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0.72029</cdr:x>
      <cdr:y>0.7381</cdr:y>
    </cdr:from>
    <cdr:to>
      <cdr:x>0.78484</cdr:x>
      <cdr:y>0.83333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21181" y="22322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2,5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0.93545</cdr:x>
      <cdr:y>0.78571</cdr:y>
    </cdr:from>
    <cdr:to>
      <cdr:x>1</cdr:x>
      <cdr:y>0.90476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261340" y="2376264"/>
          <a:ext cx="43204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0,96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98,66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0.775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10990" y="227805"/>
          <a:ext cx="1678957" cy="2004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0.87688</cdr:x>
      <cdr:y>0.61765</cdr:y>
    </cdr:from>
    <cdr:to>
      <cdr:x>0.97345</cdr:x>
      <cdr:y>0.76471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6189" y="151216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1,34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0.31887</cdr:x>
      <cdr:y>0.61723</cdr:y>
    </cdr:from>
    <cdr:to>
      <cdr:x>0.49185</cdr:x>
      <cdr:y>0.75967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23728" y="2808312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0.47368</cdr:x>
      <cdr:y>0.05128</cdr:y>
    </cdr:from>
    <cdr:to>
      <cdr:x>0.47368</cdr:x>
      <cdr:y>0.12821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2592288" y="144016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0.25425</cdr:x>
      <cdr:y>0.21594</cdr:y>
    </cdr:from>
    <cdr:to>
      <cdr:x>0.32802</cdr:x>
      <cdr:y>0.3141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33605" y="792087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92,71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0.8602</cdr:x>
      <cdr:y>0.02632</cdr:y>
    </cdr:from>
    <cdr:to>
      <cdr:x>0.94824</cdr:x>
      <cdr:y>0.16129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7560841" y="72008"/>
          <a:ext cx="7738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2018</a:t>
          </a:r>
          <a:endParaRPr lang="ru-RU" dirty="0"/>
        </a:p>
      </cdr:txBody>
    </cdr:sp>
  </cdr:relSizeAnchor>
  <cdr:relSizeAnchor xmlns:cdr="http://schemas.openxmlformats.org/drawingml/2006/chartDrawing">
    <cdr:from>
      <cdr:x>0.30312</cdr:x>
      <cdr:y>0.10526</cdr:y>
    </cdr:from>
    <cdr:to>
      <cdr:x>0.38504</cdr:x>
      <cdr:y>0.21053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64298" y="288032"/>
          <a:ext cx="72007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C00000"/>
              </a:solidFill>
            </a:rPr>
            <a:t>89,25</a:t>
          </a:r>
          <a:endParaRPr lang="ru-RU" sz="14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0.60624</cdr:x>
      <cdr:y>0.60526</cdr:y>
    </cdr:from>
    <cdr:to>
      <cdr:x>0.67177</cdr:x>
      <cdr:y>0.71053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328593" y="165618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9,98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0.90935</cdr:x>
      <cdr:y>0.66583</cdr:y>
    </cdr:from>
    <cdr:to>
      <cdr:x>0.98881</cdr:x>
      <cdr:y>0.89474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992889" y="1821904"/>
          <a:ext cx="698376" cy="626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0,77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0.42859</cdr:x>
      <cdr:y>0.22636</cdr:y>
    </cdr:from>
    <cdr:to>
      <cdr:x>0.57569</cdr:x>
      <cdr:y>0.44448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4296" y="948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0.78047</cdr:x>
      <cdr:y>0.09837</cdr:y>
    </cdr:from>
    <cdr:to>
      <cdr:x>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89474" y="361544"/>
          <a:ext cx="1515947" cy="331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0.78448</cdr:x>
      <cdr:y>0.07909</cdr:y>
    </cdr:from>
    <cdr:to>
      <cdr:x>0.98677</cdr:x>
      <cdr:y>0.9649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552728" y="360040"/>
          <a:ext cx="16897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0.08571</cdr:x>
      <cdr:y>0.40909</cdr:y>
    </cdr:from>
    <cdr:to>
      <cdr:x>0.28571</cdr:x>
      <cdr:y>0.59091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944216"/>
          <a:ext cx="151216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400" dirty="0" smtClean="0"/>
            <a:t>182 чел.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0.01905</cdr:x>
      <cdr:y>0.71212</cdr:y>
    </cdr:from>
    <cdr:to>
      <cdr:x>0.18095</cdr:x>
      <cdr:y>0.81818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016" y="3384376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0.06667</cdr:x>
      <cdr:y>0.72727</cdr:y>
    </cdr:from>
    <cdr:to>
      <cdr:x>0.2381</cdr:x>
      <cdr:y>0.80303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4056" y="3456384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0.32434</cdr:x>
      <cdr:y>0.56989</cdr:y>
    </cdr:from>
    <cdr:to>
      <cdr:x>0.44018</cdr:x>
      <cdr:y>0.6386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2389106"/>
          <a:ext cx="720102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0.47052</cdr:x>
      <cdr:y>0.03014</cdr:y>
    </cdr:from>
    <cdr:to>
      <cdr:x>0.65237</cdr:x>
      <cdr:y>0.11602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76966" y="72008"/>
          <a:ext cx="1498385" cy="205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0.22777</cdr:x>
      <cdr:y>0.17555</cdr:y>
    </cdr:from>
    <cdr:to>
      <cdr:x>0.25323</cdr:x>
      <cdr:y>0.26332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32750" y="432048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0.49105</cdr:x>
      <cdr:y>0.05371</cdr:y>
    </cdr:from>
    <cdr:to>
      <cdr:x>0.6729</cdr:x>
      <cdr:y>0.13959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78478" y="143094"/>
          <a:ext cx="1584454" cy="228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0.50276</cdr:x>
      <cdr:y>0.11944</cdr:y>
    </cdr:from>
    <cdr:to>
      <cdr:x>0.63018</cdr:x>
      <cdr:y>0.20532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52938" y="326815"/>
          <a:ext cx="1128557" cy="234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0.16598</cdr:x>
      <cdr:y>0.24047</cdr:y>
    </cdr:from>
    <cdr:to>
      <cdr:x>0.27023</cdr:x>
      <cdr:y>0.30918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776" y="100811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0.32815</cdr:x>
      <cdr:y>0.56682</cdr:y>
    </cdr:from>
    <cdr:to>
      <cdr:x>0.44399</cdr:x>
      <cdr:y>0.63553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237626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0.49032</cdr:x>
      <cdr:y>0.15459</cdr:y>
    </cdr:from>
    <cdr:to>
      <cdr:x>0.67217</cdr:x>
      <cdr:y>0.24047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648072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0.5019</cdr:x>
      <cdr:y>0.15459</cdr:y>
    </cdr:from>
    <cdr:to>
      <cdr:x>0.62932</cdr:x>
      <cdr:y>0.24047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0008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0.68724</cdr:x>
      <cdr:y>0.32635</cdr:y>
    </cdr:from>
    <cdr:to>
      <cdr:x>0.80308</cdr:x>
      <cdr:y>0.39506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2136" y="136815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0.55601</cdr:x>
      <cdr:y>0.24353</cdr:y>
    </cdr:from>
    <cdr:to>
      <cdr:x>0.67185</cdr:x>
      <cdr:y>0.31224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56384" y="102095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0.74135</cdr:x>
      <cdr:y>0.46683</cdr:y>
    </cdr:from>
    <cdr:to>
      <cdr:x>0.88845</cdr:x>
      <cdr:y>0.68495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08512" y="19570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0.57918</cdr:x>
      <cdr:y>0.58706</cdr:y>
    </cdr:from>
    <cdr:to>
      <cdr:x>0.72628</cdr:x>
      <cdr:y>0.80518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00400" y="24611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D01C-6034-4051-A550-E912B67A3298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359C1-3D7D-4D63-AC40-66A0E0371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5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E95B-18A6-47D1-898B-E2CB5650E4C1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B7D8-FF86-4F6E-8BB0-D2308E74578A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D70-79D5-46E6-890B-B57F1B79CC1D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2C33-4CB6-42F4-B4FC-103902704E6E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2C78-E82D-419E-B166-F01CF51FB4B3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E66E-63B1-48BB-816B-8A324AB303D4}" type="datetime1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CFED-211D-4BC8-A5D7-54A28C09313D}" type="datetime1">
              <a:rPr lang="ru-RU" smtClean="0"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093C-A993-4BF2-9329-78A4B4B87625}" type="datetime1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620E-42DE-4C28-92DE-41684EAA3683}" type="datetime1">
              <a:rPr lang="ru-RU" smtClean="0"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011-0187-45ED-9741-BB89A1F5F6D9}" type="datetime1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4C0-9819-4173-AC8B-00ED656D0AEF}" type="datetime1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4589-7130-41A0-8AD7-C494DD7ED6CF}" type="datetime1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Восточно- Казахстанский государственный 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технический университет  им. Д.Серикбаева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680520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анкетирования    </a:t>
            </a:r>
          </a:p>
          <a:p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«Анкета первокурсников»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системы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менеджмента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</a:p>
        </p:txBody>
      </p:sp>
      <p:pic>
        <p:nvPicPr>
          <p:cNvPr id="1026" name="Picture 2" descr="C:\Users\TTyutyunkova\Desktop\Размещение на сайте 16-17\логотип ВКГТУ им. Д. Серикбае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78"/>
            <a:ext cx="1017027" cy="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192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60649"/>
            <a:ext cx="8568952" cy="720079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11.Испытывали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 Вы трудности в адаптации к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студенческой жизни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	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36672879"/>
              </p:ext>
            </p:extLst>
          </p:nvPr>
        </p:nvGraphicFramePr>
        <p:xfrm>
          <a:off x="172045" y="1196752"/>
          <a:ext cx="8928992" cy="35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27584" cy="6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293" y="522920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испытывал(а) некоторые сложности, трудно было в начале обучения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 испытываю некоторые проблемы к адаптации в вузе до сих пор;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 не испытывал никаких трудностей.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11560" y="260649"/>
            <a:ext cx="809843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3620" y="128689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05062" cy="792088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Укажите проблемы, возникшие на первом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этапе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учебы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95544907"/>
              </p:ext>
            </p:extLst>
          </p:nvPr>
        </p:nvGraphicFramePr>
        <p:xfrm>
          <a:off x="125630" y="908720"/>
          <a:ext cx="941492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630" y="4221088"/>
            <a:ext cx="8930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Неудобное расписание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Б) Недостаточно учебной литературы и методических материалов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В) Отсутствие жилья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Г) Проблемы коммуникативного характера (общение с однокурсниками, с преподавателями)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 с изучением некоторых дисциплин из-за нехватки знаний, полученных ранее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Е) Материальные проблемы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 ориентироваться в университете, найти нужную аудиторию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NB!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2016 –  З) 54,7%    2017 -  55,51%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4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Кто (что) помогло адаптироваться к обучению?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3771791"/>
              </p:ext>
            </p:extLst>
          </p:nvPr>
        </p:nvGraphicFramePr>
        <p:xfrm>
          <a:off x="181189" y="980728"/>
          <a:ext cx="8781621" cy="324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788" y="443711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 Желание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Советы и помощь куратора учебной группы и / или сотрудников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деканата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Сотрудничество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Доброжелательное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преподавателями</a:t>
            </a: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02804" y="73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855204" y="1597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1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08" y="-1152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86779" y="7365"/>
            <a:ext cx="8103748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Пользуетесь ли Вы сайтом университета 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              образовательным порталом?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5322083"/>
              </p:ext>
            </p:extLst>
          </p:nvPr>
        </p:nvGraphicFramePr>
        <p:xfrm>
          <a:off x="42843" y="908720"/>
          <a:ext cx="899365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01"/>
            <a:ext cx="788733" cy="64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702804" y="7365"/>
            <a:ext cx="8386464" cy="7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</a:t>
            </a:r>
          </a:p>
          <a:p>
            <a:pPr algn="r"/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90537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40040015"/>
              </p:ext>
            </p:extLst>
          </p:nvPr>
        </p:nvGraphicFramePr>
        <p:xfrm>
          <a:off x="35496" y="4077072"/>
          <a:ext cx="7056784" cy="241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4077072"/>
            <a:ext cx="1996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Да, легко и быстро нашел нужную информацию;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Да, но не сразу;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смог найти нужную информацию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72400" y="971436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03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Пользуетесь ли Вы Справочником -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		путеводителем для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студентов ВКГТУ?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3446302"/>
              </p:ext>
            </p:extLst>
          </p:nvPr>
        </p:nvGraphicFramePr>
        <p:xfrm>
          <a:off x="179512" y="1268760"/>
          <a:ext cx="87849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26340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2016- 98 %   2017 – 82,59%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1268760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5208" y="102185"/>
            <a:ext cx="7128792" cy="58569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17. Знаете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 Вы куратора своей группы?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742002"/>
              </p:ext>
            </p:extLst>
          </p:nvPr>
        </p:nvGraphicFramePr>
        <p:xfrm>
          <a:off x="38851" y="692696"/>
          <a:ext cx="662138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" y="0"/>
            <a:ext cx="78873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7261" y="601558"/>
            <a:ext cx="2166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Да, знаю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Да, видел(а) его несколько раз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Знаю, что он есть, но я с ним не знаком(а)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У нашей группы нет куратора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79512" y="3186881"/>
            <a:ext cx="8424936" cy="63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18. С какой периодичностью куратор встречается с Вашей группой?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59190967"/>
              </p:ext>
            </p:extLst>
          </p:nvPr>
        </p:nvGraphicFramePr>
        <p:xfrm>
          <a:off x="38851" y="3645024"/>
          <a:ext cx="669338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7261" y="3717032"/>
            <a:ext cx="2381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Несколько раз в неделю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Несколько раз в месяц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Общается только во время учебных занятий, которые ведет сам в нашей группе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Не работает с нами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221088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196752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9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7509"/>
            <a:ext cx="9289032" cy="42719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Знакомы ли Вы  с Правилами внутреннего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распорядка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университета?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05630685"/>
              </p:ext>
            </p:extLst>
          </p:nvPr>
        </p:nvGraphicFramePr>
        <p:xfrm>
          <a:off x="79783" y="548680"/>
          <a:ext cx="894782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43" y="582"/>
            <a:ext cx="788733" cy="6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78345" y="539388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305224" y="3097533"/>
            <a:ext cx="8496944" cy="653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20. Доводилось ли Вам обращаться к куратору за советом, помощью, поддержкой?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68462078"/>
              </p:ext>
            </p:extLst>
          </p:nvPr>
        </p:nvGraphicFramePr>
        <p:xfrm>
          <a:off x="179210" y="3645024"/>
          <a:ext cx="87489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03501" y="43651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2016 -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92%  2017 -92,1%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16236" y="3695467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39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9001001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21. Получили ли Вы помощь, поддержку,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 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куратора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35968882"/>
              </p:ext>
            </p:extLst>
          </p:nvPr>
        </p:nvGraphicFramePr>
        <p:xfrm>
          <a:off x="34139" y="620689"/>
          <a:ext cx="8784976" cy="366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9" y="1"/>
            <a:ext cx="72820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7164" y="4725144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А) Да, куратор очень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помог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старался помочь, но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получилось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не смог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помочь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Куратор отказал в помощи, совете,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поддержке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79512" y="3177290"/>
            <a:ext cx="8495927" cy="683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707303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7" name="AutoShape 4" descr="Картинки по запросу иконка н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1220" y="0"/>
            <a:ext cx="8495927" cy="88652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22. Устраивает ли Вас работа куратора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Вашей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группы?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1337021"/>
              </p:ext>
            </p:extLst>
          </p:nvPr>
        </p:nvGraphicFramePr>
        <p:xfrm>
          <a:off x="107503" y="836712"/>
          <a:ext cx="878964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497" y="3645024"/>
            <a:ext cx="27363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Да, полностью устраивает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В целом устраивает, но можно больше уделять внимание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нашей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Нет, не устраивает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182363"/>
              </p:ext>
            </p:extLst>
          </p:nvPr>
        </p:nvGraphicFramePr>
        <p:xfrm>
          <a:off x="3203848" y="3717032"/>
          <a:ext cx="5796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51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141994"/>
            <a:ext cx="9324528" cy="3346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Место Вашего проживания до поступления в университет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977896"/>
              </p:ext>
            </p:extLst>
          </p:nvPr>
        </p:nvGraphicFramePr>
        <p:xfrm>
          <a:off x="-54260" y="476672"/>
          <a:ext cx="903547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633460" y="3172018"/>
            <a:ext cx="781119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24. В настоящий момент Вы проживаете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70499876"/>
              </p:ext>
            </p:extLst>
          </p:nvPr>
        </p:nvGraphicFramePr>
        <p:xfrm>
          <a:off x="179512" y="3573016"/>
          <a:ext cx="820555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7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2" y="-179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адаптации первокурсников в университете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воспитательной работы со студентами первого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различных  видов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проходило с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12.02.18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05.03.18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Респондент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 1 курса очной формы обучения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респондентов   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521 чел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из 860 чел.)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84620"/>
              </p:ext>
            </p:extLst>
          </p:nvPr>
        </p:nvGraphicFramePr>
        <p:xfrm>
          <a:off x="954458" y="4005064"/>
          <a:ext cx="7200800" cy="246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06110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Какие дополнительные образовательные услуги в виде курсов, тренингов и т.п.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хотели бы получить в университете (или предлагаете для своих однокурсников)?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846" y="1628800"/>
            <a:ext cx="8400954" cy="44973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Дополнительные занятия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по физике и математике для подготовки к экзаменам.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Дополнительные занятия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вышмату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Мастер-классы по бизнесу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Убрать физику математику культурологию политологию и добавить спец предметы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кружки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Киберспортивный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кружок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урсы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AutoCad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Подготовительные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курсы перед сессией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Практику,то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есть работать по специальности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секции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Вернуть консультации перед экзаменами.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Качалка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Современный тренажерный зал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Уроки японского языка, и курсы программирования.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Экстремальное вождение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Дополнительные занятия по программированию.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Бесплатные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курсы английского языка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Кружок живописи</a:t>
            </a:r>
          </a:p>
          <a:p>
            <a:pPr>
              <a:buFont typeface="Wingdings" pitchFamily="2" charset="2"/>
              <a:buChar char="ü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Шейпинг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06110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Какие дополнительные образовательные услуги в виде курсов, тренингов и т.п.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хотели бы получить в университете (или предлагаете для своих однокурсников)?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846" y="1628800"/>
            <a:ext cx="8400954" cy="44973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секции и ментальная арифметика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ворческие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Финансовая грамотность, тренинги по саморазвитию, Бизнес-тренинги и т.п.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Инженерная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графика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направлению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специальности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Рисунок, скульптура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Секцию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по баскетболу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Мы хотим чтобы известные специалисты проводили нам тренинги, и помогали нам в развитии.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Хочу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чтобы в нашем университете был ежемесячный тренинг (На самые разные темы, чтобы мы учились больше, развивались больше, получали море мотивации)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тогызкумалака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и теннис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21" y="9128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1288" y="-8436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пришли учиться в  ВКГТУ? </a:t>
            </a:r>
            <a:r>
              <a:rPr lang="ru-RU" dirty="0">
                <a:latin typeface="Arial" pitchFamily="34" charset="0"/>
                <a:cs typeface="Arial" pitchFamily="34" charset="0"/>
              </a:rPr>
              <a:t>						 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6776040"/>
              </p:ext>
            </p:extLst>
          </p:nvPr>
        </p:nvGraphicFramePr>
        <p:xfrm>
          <a:off x="1021623" y="787865"/>
          <a:ext cx="50405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" y="-93398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755971"/>
            <a:ext cx="24945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Высокие позиции университета в  рейтингах ВУЗов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Казахстана</a:t>
            </a: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Высокое качество преподавания, о котором я узнал (-а)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родственников/друзей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интересной мне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Учились родственники/советы друзей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знакомых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найти хорошую работу после окончания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вуза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кружков, клубов по интересам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университете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 безразлично, в каком вузе учиться, лишь бы поступить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298279"/>
              </p:ext>
            </p:extLst>
          </p:nvPr>
        </p:nvGraphicFramePr>
        <p:xfrm>
          <a:off x="683568" y="3140967"/>
          <a:ext cx="5616624" cy="35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30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92135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7244" y="0"/>
            <a:ext cx="8229600" cy="867271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2.Кто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(что)  стало для Вас источником информации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ВКГТУ? </a:t>
            </a:r>
            <a:r>
              <a:rPr lang="ru-RU" dirty="0"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/>
              <a:t>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9664982"/>
              </p:ext>
            </p:extLst>
          </p:nvPr>
        </p:nvGraphicFramePr>
        <p:xfrm>
          <a:off x="755576" y="1052736"/>
          <a:ext cx="54726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492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88224" y="620688"/>
            <a:ext cx="24256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Сайт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ВКГТУ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Советы родственников,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знакомых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Рекламные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буклеты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Г) День открытых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дверей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Д) Беседы в школе с участием представителя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ВКГТУ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Е) Социальные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Ж) Выставки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вузов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З) Советы родственников, знакомых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И) Журнал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К) Журнал «Ел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Ертеңі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17973"/>
              </p:ext>
            </p:extLst>
          </p:nvPr>
        </p:nvGraphicFramePr>
        <p:xfrm>
          <a:off x="827584" y="4077072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508794" y="0"/>
            <a:ext cx="8229600" cy="86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/>
              <a:t>		</a:t>
            </a:r>
            <a:br>
              <a:rPr lang="ru-RU" dirty="0" smtClean="0"/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                                          2018 г.</a:t>
            </a:r>
            <a:endParaRPr lang="ru-RU" sz="6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74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68074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и курсы в ВКГТУ 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Вы  посещали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последний год учебы в школе? </a:t>
            </a:r>
            <a:r>
              <a:rPr lang="ru-RU" dirty="0" smtClean="0"/>
              <a:t>				</a:t>
            </a:r>
            <a:r>
              <a:rPr lang="ru-RU" dirty="0"/>
              <a:t>			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61222523"/>
              </p:ext>
            </p:extLst>
          </p:nvPr>
        </p:nvGraphicFramePr>
        <p:xfrm>
          <a:off x="268516" y="980728"/>
          <a:ext cx="84969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4193331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День открытых дверей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Олимпиада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школьников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В)Подготовительные курсы           Г)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Экскурсии по университету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66693"/>
              </p:ext>
            </p:extLst>
          </p:nvPr>
        </p:nvGraphicFramePr>
        <p:xfrm>
          <a:off x="3194477" y="3953718"/>
          <a:ext cx="5650160" cy="263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7864" y="98072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7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25351"/>
              </p:ext>
            </p:extLst>
          </p:nvPr>
        </p:nvGraphicFramePr>
        <p:xfrm>
          <a:off x="647564" y="260648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56660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Как Вы оцениваете информацию, полученную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напрямую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сотрудников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ВКГТУ?                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34763351"/>
              </p:ext>
            </p:extLst>
          </p:nvPr>
        </p:nvGraphicFramePr>
        <p:xfrm>
          <a:off x="479010" y="4221088"/>
          <a:ext cx="8485478" cy="246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9114" y="3212976"/>
            <a:ext cx="567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Информация была полной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достоверной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Информация была достоверной, но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Информация была недостоверной и /или неполной</a:t>
            </a:r>
          </a:p>
        </p:txBody>
      </p:sp>
    </p:spTree>
    <p:extLst>
      <p:ext uri="{BB962C8B-B14F-4D97-AF65-F5344CB8AC3E}">
        <p14:creationId xmlns:p14="http://schemas.microsoft.com/office/powerpoint/2010/main" val="2481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8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48071"/>
          </a:xfrm>
        </p:spPr>
        <p:txBody>
          <a:bodyPr>
            <a:normAutofit fontScale="90000"/>
          </a:bodyPr>
          <a:lstStyle/>
          <a:p>
            <a:pPr algn="r"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Помогла ли Вам эта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 с выбором  специальности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dirty="0" smtClean="0"/>
              <a:t>	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64496411"/>
              </p:ext>
            </p:extLst>
          </p:nvPr>
        </p:nvGraphicFramePr>
        <p:xfrm>
          <a:off x="342029" y="569211"/>
          <a:ext cx="87129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4519" y="3293307"/>
            <a:ext cx="898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7.Обращали ли Вы (или Ваши близкие) внимание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о ВКГТУ, опубликованные в СМИ?	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2197328"/>
              </p:ext>
            </p:extLst>
          </p:nvPr>
        </p:nvGraphicFramePr>
        <p:xfrm>
          <a:off x="167569" y="3939638"/>
          <a:ext cx="885698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16416" y="60613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422108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463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5664"/>
            <a:ext cx="8201199" cy="742205"/>
          </a:xfrm>
        </p:spPr>
        <p:txBody>
          <a:bodyPr>
            <a:normAutofit fontScale="90000"/>
          </a:bodyPr>
          <a:lstStyle/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Как Вы оцениваете работу приемной комиссии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ВКГТУ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705983"/>
              </p:ext>
            </p:extLst>
          </p:nvPr>
        </p:nvGraphicFramePr>
        <p:xfrm>
          <a:off x="179512" y="872482"/>
          <a:ext cx="86049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83568" y="5013176"/>
            <a:ext cx="5832648" cy="742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80"/>
              </a:lnSpc>
            </a:pP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 г. – 90,4 %,             2017 г. – 85,64 %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0392" y="88534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95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8793" y="116633"/>
            <a:ext cx="8635207" cy="792087"/>
          </a:xfrm>
        </p:spPr>
        <p:txBody>
          <a:bodyPr>
            <a:normAutofit fontScale="90000"/>
          </a:bodyPr>
          <a:lstStyle/>
          <a:p>
            <a:pPr algn="r">
              <a:lnSpc>
                <a:spcPts val="48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  Вы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оцениваете работу деканата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своего факультета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/>
              <a:t>									</a:t>
            </a:r>
            <a:r>
              <a:rPr lang="ru-RU" dirty="0" smtClean="0"/>
              <a:t>			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779487"/>
              </p:ext>
            </p:extLst>
          </p:nvPr>
        </p:nvGraphicFramePr>
        <p:xfrm>
          <a:off x="503039" y="620688"/>
          <a:ext cx="8466119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787" cy="67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16416" y="67417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15428159"/>
              </p:ext>
            </p:extLst>
          </p:nvPr>
        </p:nvGraphicFramePr>
        <p:xfrm>
          <a:off x="287524" y="3933056"/>
          <a:ext cx="8568952" cy="279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611560" y="3424046"/>
            <a:ext cx="8098432" cy="72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10.Как Вы оцениваете работу библиотеки ВКГТУ?</a:t>
            </a:r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dirty="0" smtClean="0"/>
              <a:t>											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876</Words>
  <Application>Microsoft Office PowerPoint</Application>
  <PresentationFormat>Экран (4:3)</PresentationFormat>
  <Paragraphs>273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Восточно- Казахстанский государственный  технический университет  им. Д.Серикбаева  </vt:lpstr>
      <vt:lpstr> Цель анкетирования</vt:lpstr>
      <vt:lpstr>     1. Почему Вы пришли учиться в  ВКГТУ?             </vt:lpstr>
      <vt:lpstr>  2.Кто (что)  стало для Вас источником информации    о  ВКГТУ?             </vt:lpstr>
      <vt:lpstr>  3. Какие мероприятия и курсы в ВКГТУ            Вы  посещали за последний год учебы в школе?             </vt:lpstr>
      <vt:lpstr>Презентация PowerPoint</vt:lpstr>
      <vt:lpstr>            6. Помогла ли Вам эта информация  с выбором  специальности?             </vt:lpstr>
      <vt:lpstr>  8. Как Вы оцениваете работу приемной комиссии                                                      ВКГТУ?            </vt:lpstr>
      <vt:lpstr>   9. Как   Вы оцениваете работу деканата  своего факультета?             </vt:lpstr>
      <vt:lpstr>  11.Испытывали ли Вы трудности в адаптации к      студенческой жизни?             </vt:lpstr>
      <vt:lpstr>      12. Укажите проблемы, возникшие на первом   этапе учебы ?            </vt:lpstr>
      <vt:lpstr>                  13. Кто (что) помогло адаптироваться к обучению?            </vt:lpstr>
      <vt:lpstr>   14. Пользуетесь ли Вы сайтом университета и                                                                        образовательным порталом?            </vt:lpstr>
      <vt:lpstr>   16. Пользуетесь ли Вы Справочником -             путеводителем для студентов ВКГТУ?           </vt:lpstr>
      <vt:lpstr>           17. Знаете ли Вы куратора своей группы?            </vt:lpstr>
      <vt:lpstr>          19. Знакомы ли Вы  с Правилами внутреннего распорядка университета?           </vt:lpstr>
      <vt:lpstr>     21. Получили ли Вы помощь, поддержку, совет  от куратора?   </vt:lpstr>
      <vt:lpstr>  22. Устраивает ли Вас работа куратора Вашей группы?  </vt:lpstr>
      <vt:lpstr>23. Место Вашего проживания до поступления в университет</vt:lpstr>
      <vt:lpstr>  25. Какие дополнительные образовательные услуги в виде курсов, тренингов и т.п.  Вы хотели бы получить в университете (или предлагаете для своих однокурсников)? </vt:lpstr>
      <vt:lpstr>  25. Какие дополнительные образовательные услуги в виде курсов, тренингов и т.п.  Вы хотели бы получить в университете (или предлагаете для своих однокурсников)?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Тютюнькова</cp:lastModifiedBy>
  <cp:revision>268</cp:revision>
  <dcterms:modified xsi:type="dcterms:W3CDTF">2018-07-02T08:45:58Z</dcterms:modified>
</cp:coreProperties>
</file>