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7"/>
  </p:notesMasterIdLst>
  <p:sldIdLst>
    <p:sldId id="259" r:id="rId2"/>
    <p:sldId id="256" r:id="rId3"/>
    <p:sldId id="258" r:id="rId4"/>
    <p:sldId id="270" r:id="rId5"/>
    <p:sldId id="271" r:id="rId6"/>
    <p:sldId id="272" r:id="rId7"/>
    <p:sldId id="273" r:id="rId8"/>
    <p:sldId id="275" r:id="rId9"/>
    <p:sldId id="276" r:id="rId10"/>
    <p:sldId id="277" r:id="rId11"/>
    <p:sldId id="278" r:id="rId12"/>
    <p:sldId id="284" r:id="rId13"/>
    <p:sldId id="283" r:id="rId14"/>
    <p:sldId id="282" r:id="rId15"/>
    <p:sldId id="281" r:id="rId16"/>
    <p:sldId id="280" r:id="rId17"/>
    <p:sldId id="279" r:id="rId18"/>
    <p:sldId id="285" r:id="rId19"/>
    <p:sldId id="269" r:id="rId20"/>
    <p:sldId id="287" r:id="rId21"/>
    <p:sldId id="286" r:id="rId22"/>
    <p:sldId id="288" r:id="rId23"/>
    <p:sldId id="289" r:id="rId24"/>
    <p:sldId id="290" r:id="rId25"/>
    <p:sldId id="291" r:id="rId26"/>
    <p:sldId id="292" r:id="rId27"/>
    <p:sldId id="293" r:id="rId28"/>
    <p:sldId id="266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9" r:id="rId43"/>
    <p:sldId id="307" r:id="rId44"/>
    <p:sldId id="308" r:id="rId45"/>
    <p:sldId id="310" r:id="rId46"/>
    <p:sldId id="312" r:id="rId47"/>
    <p:sldId id="313" r:id="rId48"/>
    <p:sldId id="314" r:id="rId49"/>
    <p:sldId id="315" r:id="rId50"/>
    <p:sldId id="316" r:id="rId51"/>
    <p:sldId id="320" r:id="rId52"/>
    <p:sldId id="318" r:id="rId53"/>
    <p:sldId id="321" r:id="rId54"/>
    <p:sldId id="319" r:id="rId55"/>
    <p:sldId id="322" r:id="rId5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D01C-6034-4051-A550-E912B67A3298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359C1-3D7D-4D63-AC40-66A0E0371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5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C3CC-FA27-4708-865C-35DA3A4E7797}" type="datetime1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961C-BCE2-486D-B87E-596D8780B06E}" type="datetime1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F78-72E2-4D67-8A65-F5DD029DB091}" type="datetime1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5236-41C8-4B6F-BF0C-598FD8194549}" type="datetime1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2665-2F8A-41D4-9689-0C52720EF768}" type="datetime1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2C7C-9105-4B9B-B65A-5766AC3DF5F9}" type="datetime1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0840-24F8-496D-A27D-CFA9A4CED8BD}" type="datetime1">
              <a:rPr lang="ru-RU" smtClean="0"/>
              <a:t>30.03.2017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99C9-D510-485E-9192-DC0F2CE56AFB}" type="datetime1">
              <a:rPr lang="ru-RU" smtClean="0"/>
              <a:t>30.03.2017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A1C8-C116-4768-8284-B3AE5C8D9120}" type="datetime1">
              <a:rPr lang="ru-RU" smtClean="0"/>
              <a:t>30.03.2017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CC92-CFED-4817-886C-45CCE1A4CC88}" type="datetime1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6F0D-7F50-422D-9E34-4B5522C0FBF8}" type="datetime1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033D4-6AAE-465C-A155-3B976C7F9C5F}" type="datetime1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Восточно- Казахстанский государственный </a:t>
            </a:r>
            <a:b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технический университет  им. Д.Серикбаева</a:t>
            </a: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496944" cy="468052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    </a:t>
            </a:r>
          </a:p>
          <a:p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«Университет глазами  выпускников»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Отдел системы менеджмента </a:t>
            </a:r>
            <a:r>
              <a:rPr lang="ru-RU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</a:p>
        </p:txBody>
      </p:sp>
      <p:pic>
        <p:nvPicPr>
          <p:cNvPr id="1026" name="Picture 2" descr="C:\Users\TTyutyunkova\Desktop\Размещение на сайте 16-17\логотип ВКГТУ им. Д. Серикбае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2665"/>
            <a:ext cx="1090485" cy="926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462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Удовлетворены ли Вы?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301405"/>
              </p:ext>
            </p:extLst>
          </p:nvPr>
        </p:nvGraphicFramePr>
        <p:xfrm>
          <a:off x="179512" y="1052736"/>
          <a:ext cx="8424937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747"/>
                <a:gridCol w="1719379"/>
                <a:gridCol w="1898658"/>
                <a:gridCol w="1368153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Расписанием занятий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Удовлетворен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Не удовлетворен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86,5%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8,5%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4,9%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82,5%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11,2%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87,6%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89,6%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6,9%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681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Удовлетворены ли Вы?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313921"/>
              </p:ext>
            </p:extLst>
          </p:nvPr>
        </p:nvGraphicFramePr>
        <p:xfrm>
          <a:off x="179512" y="1052736"/>
          <a:ext cx="8424937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747"/>
                <a:gridCol w="1719379"/>
                <a:gridCol w="1898658"/>
                <a:gridCol w="1368153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Работой библиотеки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Удовлетворен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Не удовлетворен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90,9%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5,2%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3,8%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90,1%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4,2%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89,6%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4,3%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536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Удовлетворены ли Вы?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28798"/>
              </p:ext>
            </p:extLst>
          </p:nvPr>
        </p:nvGraphicFramePr>
        <p:xfrm>
          <a:off x="179512" y="1052736"/>
          <a:ext cx="8424937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747"/>
                <a:gridCol w="1719379"/>
                <a:gridCol w="1898658"/>
                <a:gridCol w="1368153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Характером, содержанием и базой практики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Удовлетворен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Не удовлетворен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77,6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85,3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9,6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92,2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773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Удовлетворены ли Вы?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149300"/>
              </p:ext>
            </p:extLst>
          </p:nvPr>
        </p:nvGraphicFramePr>
        <p:xfrm>
          <a:off x="179512" y="1052736"/>
          <a:ext cx="8424937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747"/>
                <a:gridCol w="1719379"/>
                <a:gridCol w="1898658"/>
                <a:gridCol w="1368153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Организацией воспитательной</a:t>
                      </a:r>
                      <a:r>
                        <a:rPr lang="ru-RU" sz="1800" baseline="0" dirty="0" smtClean="0"/>
                        <a:t> работы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Удовлетворен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Не удовлетворен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87,2%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8,3%</a:t>
                      </a:r>
                      <a:endParaRPr lang="ru-RU" dirty="0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86,1%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8%</a:t>
                      </a:r>
                      <a:endParaRPr lang="ru-RU" dirty="0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92,2%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6,9%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345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Удовлетворены ли Вы?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109384"/>
              </p:ext>
            </p:extLst>
          </p:nvPr>
        </p:nvGraphicFramePr>
        <p:xfrm>
          <a:off x="179512" y="1052736"/>
          <a:ext cx="8424937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747"/>
                <a:gridCol w="1719379"/>
                <a:gridCol w="1898658"/>
                <a:gridCol w="1368153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Работой деканата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Удовлетворен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Не удовлетворен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86,7%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87,4%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91,2%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3,6%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81,7%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8,7%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507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Удовлетворены ли Вы?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402673"/>
              </p:ext>
            </p:extLst>
          </p:nvPr>
        </p:nvGraphicFramePr>
        <p:xfrm>
          <a:off x="179512" y="1052736"/>
          <a:ext cx="8424937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747"/>
                <a:gridCol w="1719379"/>
                <a:gridCol w="1898658"/>
                <a:gridCol w="1368153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Работой куратора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Удовлетворен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Не удовлетворен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92,3%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4,6%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88,1%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7,7%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4,2%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94,9%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93,9%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996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Удовлетворены ли Вы?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969727"/>
              </p:ext>
            </p:extLst>
          </p:nvPr>
        </p:nvGraphicFramePr>
        <p:xfrm>
          <a:off x="179512" y="1052736"/>
          <a:ext cx="8424937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747"/>
                <a:gridCol w="1719379"/>
                <a:gridCol w="1898658"/>
                <a:gridCol w="1368153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Бытовыми условиями проживания</a:t>
                      </a:r>
                      <a:r>
                        <a:rPr lang="ru-RU" sz="1800" baseline="0" dirty="0" smtClean="0"/>
                        <a:t> в общежитии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Удовлетворен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Не удовлетворен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66,4%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10,6%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23%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64,3%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21,7%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62,8%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28,4%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72,1%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18,9%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848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Удовлетворены ли Вы?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362154"/>
              </p:ext>
            </p:extLst>
          </p:nvPr>
        </p:nvGraphicFramePr>
        <p:xfrm>
          <a:off x="179512" y="1052736"/>
          <a:ext cx="8424937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747"/>
                <a:gridCol w="1719379"/>
                <a:gridCol w="1898658"/>
                <a:gridCol w="1368153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Организацией питания (работа столовой)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Удовлетворен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Не удовлетворен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9,9%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7,9%</a:t>
                      </a:r>
                      <a:endParaRPr lang="ru-RU" b="1" dirty="0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84,7%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7,6%</a:t>
                      </a:r>
                      <a:endParaRPr lang="ru-RU" dirty="0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81,6%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6,6%</a:t>
                      </a:r>
                      <a:endParaRPr lang="ru-RU" dirty="0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79,8%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9,6%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963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2" cy="86409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 студенческих проблем Вас особенно волнуют? 			</a:t>
            </a:r>
            <a:b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097439"/>
              </p:ext>
            </p:extLst>
          </p:nvPr>
        </p:nvGraphicFramePr>
        <p:xfrm>
          <a:off x="179512" y="421556"/>
          <a:ext cx="8784975" cy="6427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1152128"/>
                <a:gridCol w="1236658"/>
                <a:gridCol w="1145866"/>
                <a:gridCol w="1145867"/>
              </a:tblGrid>
              <a:tr h="12295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ФИТиБ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ФНоЗ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 университету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909696">
                <a:tc>
                  <a:txBody>
                    <a:bodyPr/>
                    <a:lstStyle/>
                    <a:p>
                      <a:r>
                        <a:rPr lang="ru-RU" dirty="0" smtClean="0"/>
                        <a:t>Неудовлетворительная организация учебного процесса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19,4%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10,2%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11,8%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9696">
                <a:tc>
                  <a:txBody>
                    <a:bodyPr/>
                    <a:lstStyle/>
                    <a:p>
                      <a:r>
                        <a:rPr lang="ru-RU" dirty="0" smtClean="0"/>
                        <a:t>Неудовлетворительное преподавание по некоторым предметам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0,9%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4,9%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134"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Высокие цены в студенческой столовой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16,1%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34,5%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134">
                <a:tc>
                  <a:txBody>
                    <a:bodyPr/>
                    <a:lstStyle/>
                    <a:p>
                      <a:r>
                        <a:rPr lang="ru-RU" dirty="0" smtClean="0"/>
                        <a:t>Неудовлетворительные бытовые условия проживания в общежитии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3,2%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0,7%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2,6%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2,1%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0159">
                <a:tc>
                  <a:txBody>
                    <a:bodyPr/>
                    <a:lstStyle/>
                    <a:p>
                      <a:r>
                        <a:rPr lang="ru-RU" dirty="0" smtClean="0"/>
                        <a:t>Поиск будущего места работы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8,8%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15,5%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12,6%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134">
                <a:tc>
                  <a:txBody>
                    <a:bodyPr/>
                    <a:lstStyle/>
                    <a:p>
                      <a:r>
                        <a:rPr lang="ru-RU" dirty="0" smtClean="0"/>
                        <a:t>Послевузовское трудоустройство по специальности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12,9%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16%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13,8%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14,2%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2981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 нет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30,3%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35,8%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26,7%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30,9%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373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Другие проблемы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6336704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4 курсу не выдается место в общежитий				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Высокие цены в студенческой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столовой				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	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неудовлетрительная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организация учебного процесса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				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послевузовское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трудоустройство по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специальности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Мало часов для изучения материала свой специальности которые в дальнейшем пригодится!!!!						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надо больше практики во время учебного процесса			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Общежитие							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организация общественных мероприятий, дискриминация мнения студентов по вопросам образовательной деятельности			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отсутствие мест для досуга, подготовки к отчетным концертам студентов, такие как "Студенческая весна"						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"Отсутствие практического подкрепления знаний(Сборка стендов, схем в ручную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очень высокие цены в столовой.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даже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кипяток продают за 20тг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((((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Очень холодно в аудиториях.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условия при 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заниятий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 спортом, не хватка спорт-инвентаря(Волейбол, футбол, баскетбол)			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парковка для автомобиля								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поиск будущего места работы								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поиск места практики								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Послевузовское трудоустройство по специальности									</a:t>
            </a:r>
            <a:r>
              <a:rPr lang="ru-RU" dirty="0"/>
              <a:t>																					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157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3100" dirty="0" smtClean="0">
                <a:solidFill>
                  <a:schemeClr val="tx2"/>
                </a:solidFill>
              </a:rPr>
              <a:t>Респонденты </a:t>
            </a:r>
            <a:r>
              <a:rPr lang="ru-RU" sz="3100" dirty="0">
                <a:solidFill>
                  <a:schemeClr val="tx2"/>
                </a:solidFill>
              </a:rPr>
              <a:t>– обучающиеся выпускного курса </a:t>
            </a:r>
            <a:br>
              <a:rPr lang="ru-RU" sz="3100" dirty="0">
                <a:solidFill>
                  <a:schemeClr val="tx2"/>
                </a:solidFill>
              </a:rPr>
            </a:br>
            <a:endParaRPr lang="ru-RU" sz="3100" dirty="0">
              <a:solidFill>
                <a:schemeClr val="tx2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Общее количество респондентов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522 чел.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316288" cy="44973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72% выпускников дневного обучения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50% выпускников заочного обучения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24379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Каковы, по Вашему мнению,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отношения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39767"/>
              </p:ext>
            </p:extLst>
          </p:nvPr>
        </p:nvGraphicFramePr>
        <p:xfrm>
          <a:off x="390525" y="944960"/>
          <a:ext cx="8362950" cy="2922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235"/>
                <a:gridCol w="1368152"/>
                <a:gridCol w="1628383"/>
                <a:gridCol w="1672590"/>
                <a:gridCol w="1672590"/>
              </a:tblGrid>
              <a:tr h="611832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 студентами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Теплые, доброжелательные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Официальные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Нормальные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Недоброжелательные</a:t>
                      </a:r>
                      <a:endParaRPr lang="ru-RU" dirty="0"/>
                    </a:p>
                  </a:txBody>
                  <a:tcPr/>
                </a:tc>
              </a:tr>
              <a:tr h="5615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82,5%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13,2%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87,5%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0,6%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77,4%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82,6%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528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Каковы, по Вашему мнению,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отношения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954772"/>
              </p:ext>
            </p:extLst>
          </p:nvPr>
        </p:nvGraphicFramePr>
        <p:xfrm>
          <a:off x="390525" y="944960"/>
          <a:ext cx="8362950" cy="347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235"/>
                <a:gridCol w="1368152"/>
                <a:gridCol w="1628383"/>
                <a:gridCol w="1672590"/>
                <a:gridCol w="1672590"/>
              </a:tblGrid>
              <a:tr h="611832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 преподавателями и студентами (в учебном процессе)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Теплые, доброжелательные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Официальные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Нормальные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Недоброжелательные</a:t>
                      </a:r>
                      <a:endParaRPr lang="ru-RU" dirty="0"/>
                    </a:p>
                  </a:txBody>
                  <a:tcPr/>
                </a:tc>
              </a:tr>
              <a:tr h="5615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63,8%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20,5%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15,4%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0,2%</a:t>
                      </a:r>
                      <a:endParaRPr lang="ru-RU" b="1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0,7%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235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Каковы, по Вашему мнению,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отношения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475282"/>
              </p:ext>
            </p:extLst>
          </p:nvPr>
        </p:nvGraphicFramePr>
        <p:xfrm>
          <a:off x="390525" y="944960"/>
          <a:ext cx="8362950" cy="3196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235"/>
                <a:gridCol w="1368152"/>
                <a:gridCol w="1628383"/>
                <a:gridCol w="1672590"/>
                <a:gridCol w="1672590"/>
              </a:tblGrid>
              <a:tr h="611832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 студентами и методистами, лаборантами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Теплые, доброжелательные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Официальные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Нормальные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Недоброжелательные</a:t>
                      </a:r>
                      <a:endParaRPr lang="ru-RU" dirty="0"/>
                    </a:p>
                  </a:txBody>
                  <a:tcPr/>
                </a:tc>
              </a:tr>
              <a:tr h="5615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65,7%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0,6%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59,9%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72,2%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692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5. Как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 оцениваете профессиональный уровень, работавших с Вами  преподавателей?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36317"/>
              </p:ext>
            </p:extLst>
          </p:nvPr>
        </p:nvGraphicFramePr>
        <p:xfrm>
          <a:off x="395536" y="908721"/>
          <a:ext cx="8208912" cy="3800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007"/>
                <a:gridCol w="1912481"/>
                <a:gridCol w="1872208"/>
                <a:gridCol w="1944216"/>
              </a:tblGrid>
              <a:tr h="657484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Общегуманитарного и социально-экономического профиля (философия, </a:t>
                      </a:r>
                      <a:r>
                        <a:rPr lang="ru-RU" dirty="0" err="1" smtClean="0"/>
                        <a:t>ин.язык</a:t>
                      </a:r>
                      <a:r>
                        <a:rPr lang="ru-RU" dirty="0" smtClean="0"/>
                        <a:t>, экономика и т.п.)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Низкий</a:t>
                      </a:r>
                      <a:endParaRPr lang="ru-RU" dirty="0"/>
                    </a:p>
                  </a:txBody>
                  <a:tcPr/>
                </a:tc>
              </a:tr>
              <a:tr h="657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88,7%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7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0,6%</a:t>
                      </a:r>
                      <a:endParaRPr lang="ru-RU" dirty="0"/>
                    </a:p>
                  </a:txBody>
                  <a:tcPr/>
                </a:tc>
              </a:tr>
              <a:tr h="443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0,7%</a:t>
                      </a:r>
                      <a:endParaRPr lang="ru-RU" dirty="0"/>
                    </a:p>
                  </a:txBody>
                  <a:tcPr/>
                </a:tc>
              </a:tr>
              <a:tr h="443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91,3%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0,9%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656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5. Как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 оцениваете профессиональный уровень, работавших с Вами  преподавателей?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532158"/>
              </p:ext>
            </p:extLst>
          </p:nvPr>
        </p:nvGraphicFramePr>
        <p:xfrm>
          <a:off x="395536" y="908721"/>
          <a:ext cx="8208912" cy="3251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007"/>
                <a:gridCol w="1912481"/>
                <a:gridCol w="1872208"/>
                <a:gridCol w="1944216"/>
              </a:tblGrid>
              <a:tr h="657484">
                <a:tc>
                  <a:txBody>
                    <a:bodyPr/>
                    <a:lstStyle/>
                    <a:p>
                      <a:r>
                        <a:rPr lang="ru-RU" dirty="0" smtClean="0"/>
                        <a:t>Естественно-научного профиля (математика, информатика, физика </a:t>
                      </a:r>
                      <a:r>
                        <a:rPr lang="ru-RU" dirty="0" err="1" smtClean="0"/>
                        <a:t>и.т.п</a:t>
                      </a:r>
                      <a:r>
                        <a:rPr lang="ru-RU" dirty="0" smtClean="0"/>
                        <a:t>)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Низкий</a:t>
                      </a:r>
                      <a:endParaRPr lang="ru-RU" dirty="0"/>
                    </a:p>
                  </a:txBody>
                  <a:tcPr/>
                </a:tc>
              </a:tr>
              <a:tr h="657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86,6%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11,8%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7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1,4%</a:t>
                      </a:r>
                      <a:endParaRPr lang="ru-RU" dirty="0"/>
                    </a:p>
                  </a:txBody>
                  <a:tcPr/>
                </a:tc>
              </a:tr>
              <a:tr h="443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1,5%</a:t>
                      </a:r>
                      <a:endParaRPr lang="ru-RU" dirty="0"/>
                    </a:p>
                  </a:txBody>
                  <a:tcPr/>
                </a:tc>
              </a:tr>
              <a:tr h="443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87,8%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1,7%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273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5. Как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 оцениваете профессиональный уровень, работавших с Вами  преподавателей?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776096"/>
              </p:ext>
            </p:extLst>
          </p:nvPr>
        </p:nvGraphicFramePr>
        <p:xfrm>
          <a:off x="395536" y="908721"/>
          <a:ext cx="8208912" cy="3525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007"/>
                <a:gridCol w="1912481"/>
                <a:gridCol w="1872208"/>
                <a:gridCol w="1944216"/>
              </a:tblGrid>
              <a:tr h="657484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Общепрофессионального профиля (</a:t>
                      </a:r>
                      <a:r>
                        <a:rPr lang="ru-RU" dirty="0" err="1" smtClean="0"/>
                        <a:t>инж</a:t>
                      </a:r>
                      <a:r>
                        <a:rPr lang="ru-RU" dirty="0" smtClean="0"/>
                        <a:t>. графика, безопасность жизнедеятельности и т.п.)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Низкий</a:t>
                      </a:r>
                      <a:endParaRPr lang="ru-RU" dirty="0"/>
                    </a:p>
                  </a:txBody>
                  <a:tcPr/>
                </a:tc>
              </a:tr>
              <a:tr h="657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85,2%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7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0,7%</a:t>
                      </a:r>
                      <a:endParaRPr lang="ru-RU" dirty="0"/>
                    </a:p>
                  </a:txBody>
                  <a:tcPr/>
                </a:tc>
              </a:tr>
              <a:tr h="443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1,5%</a:t>
                      </a:r>
                      <a:endParaRPr lang="ru-RU" dirty="0"/>
                    </a:p>
                  </a:txBody>
                  <a:tcPr/>
                </a:tc>
              </a:tr>
              <a:tr h="443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87,8%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846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5. Как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 оцениваете профессиональный уровень, работавших с Вами  преподавателей?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602351"/>
              </p:ext>
            </p:extLst>
          </p:nvPr>
        </p:nvGraphicFramePr>
        <p:xfrm>
          <a:off x="395536" y="908721"/>
          <a:ext cx="8208912" cy="3525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007"/>
                <a:gridCol w="1912481"/>
                <a:gridCol w="1872208"/>
                <a:gridCol w="1944216"/>
              </a:tblGrid>
              <a:tr h="657484"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Специальных и профильных дисциплин (дисциплин специализаций)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Низкий</a:t>
                      </a:r>
                      <a:endParaRPr lang="ru-RU" dirty="0"/>
                    </a:p>
                  </a:txBody>
                  <a:tcPr/>
                </a:tc>
              </a:tr>
              <a:tr h="657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88,3%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7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0,7%</a:t>
                      </a:r>
                      <a:endParaRPr lang="ru-RU" dirty="0"/>
                    </a:p>
                  </a:txBody>
                  <a:tcPr/>
                </a:tc>
              </a:tr>
              <a:tr h="443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84,7%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0,7%</a:t>
                      </a:r>
                      <a:endParaRPr lang="ru-RU" dirty="0"/>
                    </a:p>
                  </a:txBody>
                  <a:tcPr/>
                </a:tc>
              </a:tr>
              <a:tr h="443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92,2%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477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2" cy="86409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проблемы Вы видите в организации учебного процесса?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b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27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69807"/>
              </p:ext>
            </p:extLst>
          </p:nvPr>
        </p:nvGraphicFramePr>
        <p:xfrm>
          <a:off x="179512" y="764703"/>
          <a:ext cx="8784975" cy="592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1152128"/>
                <a:gridCol w="1236658"/>
                <a:gridCol w="1145866"/>
                <a:gridCol w="1145867"/>
              </a:tblGrid>
              <a:tr h="114333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ФИТиБ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ФНоЗ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 университету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04847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 нет			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40,2%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47%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51%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4847">
                <a:tc>
                  <a:txBody>
                    <a:bodyPr/>
                    <a:lstStyle/>
                    <a:p>
                      <a:r>
                        <a:rPr lang="ru-RU" dirty="0" smtClean="0"/>
                        <a:t>Несоответствие изучаемых дисциплин получаемой специальности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6,7%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9,4%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68"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Недостаточное количество выделяемых часов для наиболее значимых предметов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14,4%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11,2%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9,9%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11,8%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732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Перегруженность аудиторными занятиями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6,7%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4570"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преподавания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7,2%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9,4%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732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приема зачетов и экзаменов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2,4%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1,7%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4847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и прохождение практики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14,8%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14,1%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12,4%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13,7%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9480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7. Качество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преподавания в ВКГТУ следующих циклов дисциплин: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884116"/>
              </p:ext>
            </p:extLst>
          </p:nvPr>
        </p:nvGraphicFramePr>
        <p:xfrm>
          <a:off x="457200" y="908050"/>
          <a:ext cx="8229600" cy="3489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2160240"/>
                <a:gridCol w="1944216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Общегуманитарного и социально-экономического профиля (философия, </a:t>
                      </a:r>
                      <a:r>
                        <a:rPr lang="ru-RU" dirty="0" err="1" smtClean="0"/>
                        <a:t>ин.язык</a:t>
                      </a:r>
                      <a:r>
                        <a:rPr lang="ru-RU" dirty="0" smtClean="0"/>
                        <a:t>, экономика и т.п.)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Низкое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0,6%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1,3%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84,6%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90,4%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102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7. Качество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преподавания в ВКГТУ следующих циклов дисциплин: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085792"/>
              </p:ext>
            </p:extLst>
          </p:nvPr>
        </p:nvGraphicFramePr>
        <p:xfrm>
          <a:off x="457200" y="908050"/>
          <a:ext cx="8229600" cy="3215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2160240"/>
                <a:gridCol w="1944216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Естественно-научного профиля (математика, информатика, физика </a:t>
                      </a:r>
                      <a:r>
                        <a:rPr lang="ru-RU" dirty="0" err="1" smtClean="0"/>
                        <a:t>и.т.п</a:t>
                      </a:r>
                      <a:r>
                        <a:rPr lang="ru-RU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Низкое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85,5%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13,5%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0,9%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83,6%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0,8%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53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Как Вы считаете, имеются ли в ВКГТУ	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527646"/>
              </p:ext>
            </p:extLst>
          </p:nvPr>
        </p:nvGraphicFramePr>
        <p:xfrm>
          <a:off x="179512" y="1052736"/>
          <a:ext cx="8568950" cy="3375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17"/>
                <a:gridCol w="1440163"/>
                <a:gridCol w="1224136"/>
                <a:gridCol w="1512168"/>
                <a:gridCol w="1512166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Хорошие условия для проведения учебных занятий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 полной мере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Частично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Отсутствуют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31503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75,8%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21,2%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2,1%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0,2%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78,6%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71,3%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20,7%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7. Качество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преподавания в ВКГТУ следующих циклов дисциплин: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608664"/>
              </p:ext>
            </p:extLst>
          </p:nvPr>
        </p:nvGraphicFramePr>
        <p:xfrm>
          <a:off x="457200" y="908050"/>
          <a:ext cx="8229600" cy="3489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2160240"/>
                <a:gridCol w="1944216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Общепрофессионального профиля (</a:t>
                      </a:r>
                      <a:r>
                        <a:rPr lang="ru-RU" dirty="0" err="1" smtClean="0"/>
                        <a:t>инж</a:t>
                      </a:r>
                      <a:r>
                        <a:rPr lang="ru-RU" dirty="0" smtClean="0"/>
                        <a:t>. графика, безопасность жизнедеятельности и т.п.)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Низкое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85,1%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14,1%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0,7%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85,5%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13,8%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0,7%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83,1%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15,4%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86,8%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13,2%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4426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7. Качество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преподавания в ВКГТУ следующих циклов дисциплин: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339407"/>
              </p:ext>
            </p:extLst>
          </p:nvPr>
        </p:nvGraphicFramePr>
        <p:xfrm>
          <a:off x="457200" y="908050"/>
          <a:ext cx="8229600" cy="3215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2160240"/>
                <a:gridCol w="1944216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Специальных и профильных дисциплин (дисциплин специализаций)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Низкое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89%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1,4%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93,8%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484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8. Насколько Вас удовлетворяет материальная база нашего вуза?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71003"/>
              </p:ext>
            </p:extLst>
          </p:nvPr>
        </p:nvGraphicFramePr>
        <p:xfrm>
          <a:off x="179513" y="836711"/>
          <a:ext cx="8784975" cy="406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464"/>
                <a:gridCol w="2075422"/>
                <a:gridCol w="1558727"/>
                <a:gridCol w="1532181"/>
                <a:gridCol w="1532181"/>
              </a:tblGrid>
              <a:tr h="1656185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необходимой научной литературы в библиотеке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Вполне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Частично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удовлетворяет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Затрудняюсь ответить						</a:t>
                      </a:r>
                    </a:p>
                    <a:p>
                      <a:pPr algn="ctr"/>
                      <a:endParaRPr lang="ru-RU" dirty="0" smtClean="0"/>
                    </a:p>
                  </a:txBody>
                  <a:tcPr/>
                </a:tc>
              </a:tr>
              <a:tr h="650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77,1%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16,2%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1,9%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4,6%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73,5%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6,6%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79,1%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5,2%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089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8. Насколько Вас удовлетворяет материальная база нашего вуза?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908549"/>
              </p:ext>
            </p:extLst>
          </p:nvPr>
        </p:nvGraphicFramePr>
        <p:xfrm>
          <a:off x="179513" y="836711"/>
          <a:ext cx="8784975" cy="379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464"/>
                <a:gridCol w="2075422"/>
                <a:gridCol w="1558727"/>
                <a:gridCol w="1532181"/>
                <a:gridCol w="1532181"/>
              </a:tblGrid>
              <a:tr h="864097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компьютеров, программного обеспечения,  используемых в учебном процессе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Вполне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Частично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удовлетворяет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Затрудняюсь ответить						</a:t>
                      </a:r>
                    </a:p>
                  </a:txBody>
                  <a:tcPr/>
                </a:tc>
              </a:tr>
              <a:tr h="650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77,8%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18,4%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1,4%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1,7%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2551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8. Насколько Вас удовлетворяет материальная база нашего вуза?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007054"/>
              </p:ext>
            </p:extLst>
          </p:nvPr>
        </p:nvGraphicFramePr>
        <p:xfrm>
          <a:off x="179513" y="836711"/>
          <a:ext cx="8784975" cy="379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464"/>
                <a:gridCol w="2075422"/>
                <a:gridCol w="1558727"/>
                <a:gridCol w="1532181"/>
                <a:gridCol w="1532181"/>
              </a:tblGrid>
              <a:tr h="864097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мест в читальном зале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Вполне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Частично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удовлетворяет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Затрудняюсь ответить						</a:t>
                      </a:r>
                    </a:p>
                  </a:txBody>
                  <a:tcPr/>
                </a:tc>
              </a:tr>
              <a:tr h="650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78,4%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16,4%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3,5%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77,8%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2,2%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1452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8. Насколько Вас удовлетворяет материальная база нашего вуза?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983722"/>
              </p:ext>
            </p:extLst>
          </p:nvPr>
        </p:nvGraphicFramePr>
        <p:xfrm>
          <a:off x="179513" y="836711"/>
          <a:ext cx="8784975" cy="379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464"/>
                <a:gridCol w="2075422"/>
                <a:gridCol w="1558727"/>
                <a:gridCol w="1532181"/>
                <a:gridCol w="1532181"/>
              </a:tblGrid>
              <a:tr h="864097"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Доступ к электронным ресурсам библиотек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Вполне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Частично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удовлетворяет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Затрудняюсь ответить						</a:t>
                      </a:r>
                    </a:p>
                  </a:txBody>
                  <a:tcPr/>
                </a:tc>
              </a:tr>
              <a:tr h="650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78,3%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2,8%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76,6%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1,3%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4,4%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82,6%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3,5%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638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8. Насколько Вас удовлетворяет материальная база нашего вуза?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232002"/>
              </p:ext>
            </p:extLst>
          </p:nvPr>
        </p:nvGraphicFramePr>
        <p:xfrm>
          <a:off x="179513" y="836711"/>
          <a:ext cx="8784975" cy="379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464"/>
                <a:gridCol w="2075422"/>
                <a:gridCol w="1558727"/>
                <a:gridCol w="1532181"/>
                <a:gridCol w="1532181"/>
              </a:tblGrid>
              <a:tr h="864097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учебного и научного оборудования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Вполне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Частично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удовлетворяет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Затрудняюсь ответить						</a:t>
                      </a:r>
                    </a:p>
                  </a:txBody>
                  <a:tcPr/>
                </a:tc>
              </a:tr>
              <a:tr h="650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76,7%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13,7%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77,2%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1,4%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6,5%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4,3%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1643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8. Насколько Вас удовлетворяет материальная база нашего вуза?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140212"/>
              </p:ext>
            </p:extLst>
          </p:nvPr>
        </p:nvGraphicFramePr>
        <p:xfrm>
          <a:off x="179513" y="836711"/>
          <a:ext cx="8784975" cy="379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464"/>
                <a:gridCol w="2075422"/>
                <a:gridCol w="1558727"/>
                <a:gridCol w="1532181"/>
                <a:gridCol w="1532181"/>
              </a:tblGrid>
              <a:tr h="864097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лабораторий и специализированных аудиторий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Вполне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Частично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удовлетворяет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Затрудняюсь ответить						</a:t>
                      </a:r>
                    </a:p>
                  </a:txBody>
                  <a:tcPr/>
                </a:tc>
              </a:tr>
              <a:tr h="650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73,4%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16,1%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4,1%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72,2%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1,4%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5,8%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76,5%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5,2%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1787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8. Насколько Вас удовлетворяет материальная база нашего вуза?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45378"/>
              </p:ext>
            </p:extLst>
          </p:nvPr>
        </p:nvGraphicFramePr>
        <p:xfrm>
          <a:off x="179513" y="836711"/>
          <a:ext cx="8784975" cy="379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464"/>
                <a:gridCol w="2075422"/>
                <a:gridCol w="1558727"/>
                <a:gridCol w="1532181"/>
                <a:gridCol w="1532181"/>
              </a:tblGrid>
              <a:tr h="864097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спортивного оборудования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Вполне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Частично удовлетворяет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удовлетворяет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Затрудняюсь ответить						</a:t>
                      </a:r>
                    </a:p>
                  </a:txBody>
                  <a:tcPr/>
                </a:tc>
              </a:tr>
              <a:tr h="650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73%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19,5%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3,9%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3,6%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2,8%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3,7%</a:t>
                      </a:r>
                      <a:endParaRPr lang="ru-RU" dirty="0"/>
                    </a:p>
                  </a:txBody>
                  <a:tcPr/>
                </a:tc>
              </a:tr>
              <a:tr h="376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79,1%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4,3%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880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9. Дисциплины,  какого профиля  Вы хотели бы изучать глубже?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39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/>
              <a:t>Специальных и профильных </a:t>
            </a:r>
            <a:r>
              <a:rPr lang="ru-RU" dirty="0" smtClean="0"/>
              <a:t>дисциплин				</a:t>
            </a:r>
            <a:r>
              <a:rPr lang="ru-RU" dirty="0"/>
              <a:t>										</a:t>
            </a:r>
          </a:p>
          <a:p>
            <a:pPr marL="0" indent="0">
              <a:buNone/>
            </a:pPr>
            <a:r>
              <a:rPr lang="ru-RU" dirty="0"/>
              <a:t>английский																		</a:t>
            </a:r>
          </a:p>
          <a:p>
            <a:pPr marL="0" indent="0">
              <a:buNone/>
            </a:pPr>
            <a:r>
              <a:rPr lang="ru-RU" dirty="0"/>
              <a:t>Архитектура, строительства																</a:t>
            </a:r>
          </a:p>
          <a:p>
            <a:pPr marL="0" indent="0">
              <a:buNone/>
            </a:pPr>
            <a:r>
              <a:rPr lang="ru-RU" dirty="0"/>
              <a:t>бухгалтерский учет																</a:t>
            </a:r>
          </a:p>
          <a:p>
            <a:pPr marL="0" indent="0">
              <a:buNone/>
            </a:pPr>
            <a:r>
              <a:rPr lang="ru-RU" dirty="0"/>
              <a:t>Вселенский																</a:t>
            </a:r>
          </a:p>
          <a:p>
            <a:pPr marL="0" indent="0">
              <a:buNone/>
            </a:pPr>
            <a:r>
              <a:rPr lang="ru-RU" dirty="0" err="1"/>
              <a:t>вышее</a:t>
            </a:r>
            <a:r>
              <a:rPr lang="ru-RU" dirty="0"/>
              <a:t> математика																</a:t>
            </a:r>
          </a:p>
          <a:p>
            <a:pPr marL="0" indent="0">
              <a:buNone/>
            </a:pPr>
            <a:r>
              <a:rPr lang="ru-RU" dirty="0"/>
              <a:t>горное дело																		</a:t>
            </a:r>
          </a:p>
          <a:p>
            <a:pPr marL="0" indent="0">
              <a:buNone/>
            </a:pPr>
            <a:r>
              <a:rPr lang="ru-RU" dirty="0"/>
              <a:t>гуманитарные																		</a:t>
            </a:r>
          </a:p>
          <a:p>
            <a:pPr marL="0" indent="0">
              <a:buNone/>
            </a:pPr>
            <a:r>
              <a:rPr lang="ru-RU" dirty="0"/>
              <a:t>Дисциплины по специальности																</a:t>
            </a:r>
          </a:p>
          <a:p>
            <a:pPr marL="0" indent="0">
              <a:buNone/>
            </a:pPr>
            <a:r>
              <a:rPr lang="ru-RU" dirty="0"/>
              <a:t>Дисциплины своей специальности (МК, ЖБК,КД и др. строительные дисциплины). А не всякие гуманитарные дисциплины, которые в дальнейшем в сфере строительства никак не помогут. Как физкультура может </a:t>
            </a:r>
            <a:r>
              <a:rPr lang="ru-RU" dirty="0" err="1"/>
              <a:t>помоч</a:t>
            </a:r>
            <a:r>
              <a:rPr lang="ru-RU" dirty="0"/>
              <a:t>																					</a:t>
            </a:r>
          </a:p>
          <a:p>
            <a:pPr marL="0" indent="0">
              <a:buNone/>
            </a:pPr>
            <a:r>
              <a:rPr lang="ru-RU" dirty="0"/>
              <a:t>Естественно-научного профиля																</a:t>
            </a:r>
          </a:p>
          <a:p>
            <a:pPr marL="0" indent="0">
              <a:buNone/>
            </a:pPr>
            <a:r>
              <a:rPr lang="ru-RU" dirty="0"/>
              <a:t>Железобетонные конструкций , сметно-проектная документация.													</a:t>
            </a:r>
          </a:p>
          <a:p>
            <a:pPr marL="0" indent="0">
              <a:buNone/>
            </a:pPr>
            <a:r>
              <a:rPr lang="ru-RU" dirty="0" err="1"/>
              <a:t>Инж.Графика</a:t>
            </a:r>
            <a:r>
              <a:rPr lang="ru-RU" dirty="0"/>
              <a:t>																						</a:t>
            </a:r>
          </a:p>
          <a:p>
            <a:pPr marL="0" indent="0">
              <a:buNone/>
            </a:pPr>
            <a:r>
              <a:rPr lang="ru-RU" dirty="0"/>
              <a:t>иностранные языки																</a:t>
            </a:r>
          </a:p>
          <a:p>
            <a:pPr marL="0" indent="0">
              <a:buNone/>
            </a:pPr>
            <a:r>
              <a:rPr lang="ru-RU" dirty="0"/>
              <a:t>Информационные системы.																</a:t>
            </a:r>
          </a:p>
          <a:p>
            <a:pPr marL="0" indent="0">
              <a:buNone/>
            </a:pPr>
            <a:r>
              <a:rPr lang="ru-RU" dirty="0"/>
              <a:t>история </a:t>
            </a:r>
            <a:r>
              <a:rPr lang="ru-RU" dirty="0" err="1"/>
              <a:t>казахстана</a:t>
            </a:r>
            <a:r>
              <a:rPr lang="ru-RU" dirty="0"/>
              <a:t>																</a:t>
            </a:r>
          </a:p>
          <a:p>
            <a:pPr marL="0" indent="0">
              <a:buNone/>
            </a:pPr>
            <a:r>
              <a:rPr lang="ru-RU" dirty="0"/>
              <a:t>КАРТОГРАФИЯ																							</a:t>
            </a:r>
          </a:p>
          <a:p>
            <a:pPr marL="0" indent="0">
              <a:buNone/>
            </a:pPr>
            <a:r>
              <a:rPr lang="ru-RU" dirty="0"/>
              <a:t>Робототехнику, </a:t>
            </a:r>
            <a:r>
              <a:rPr lang="ru-RU" dirty="0" err="1"/>
              <a:t>мехатронику</a:t>
            </a:r>
            <a:r>
              <a:rPr lang="ru-RU" dirty="0"/>
              <a:t>, системное </a:t>
            </a:r>
            <a:r>
              <a:rPr lang="ru-RU" dirty="0" err="1"/>
              <a:t>программированеи</a:t>
            </a:r>
            <a:r>
              <a:rPr lang="ru-RU" dirty="0"/>
              <a:t>																			</a:t>
            </a:r>
          </a:p>
          <a:p>
            <a:pPr marL="0" indent="0">
              <a:buNone/>
            </a:pPr>
            <a:r>
              <a:rPr lang="ru-RU" dirty="0"/>
              <a:t>"Сметное </a:t>
            </a:r>
            <a:r>
              <a:rPr lang="ru-RU" dirty="0" err="1"/>
              <a:t>делоЖ</a:t>
            </a:r>
            <a:r>
              <a:rPr lang="ru-RU" dirty="0"/>
              <a:t>/Б конструкции"																					</a:t>
            </a:r>
          </a:p>
          <a:p>
            <a:pPr marL="0" indent="0">
              <a:buNone/>
            </a:pPr>
            <a:r>
              <a:rPr lang="ru-RU" dirty="0" err="1"/>
              <a:t>схемотехника</a:t>
            </a:r>
            <a:r>
              <a:rPr lang="ru-RU" dirty="0"/>
              <a:t>																</a:t>
            </a:r>
          </a:p>
        </p:txBody>
      </p:sp>
    </p:spTree>
    <p:extLst>
      <p:ext uri="{BB962C8B-B14F-4D97-AF65-F5344CB8AC3E}">
        <p14:creationId xmlns:p14="http://schemas.microsoft.com/office/powerpoint/2010/main" val="24772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Как Вы считаете, имеются ли в ВКГТУ	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763630"/>
              </p:ext>
            </p:extLst>
          </p:nvPr>
        </p:nvGraphicFramePr>
        <p:xfrm>
          <a:off x="179512" y="1052736"/>
          <a:ext cx="8568950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17"/>
                <a:gridCol w="1440163"/>
                <a:gridCol w="1224136"/>
                <a:gridCol w="1512168"/>
                <a:gridCol w="1512166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Хорошие условия для самостоятельной работы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 полной мере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Частично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Отсутствуют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72,8%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23,4%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2,2%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70,8%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27,1%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0,7%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74,3%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73,3%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3288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9. Дисциплины,  какого профиля  Вы хотели бы изучать глубже?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40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>компьютерная графика															</a:t>
            </a:r>
          </a:p>
          <a:p>
            <a:r>
              <a:rPr lang="ru-RU" dirty="0"/>
              <a:t>Лесоводство																</a:t>
            </a:r>
          </a:p>
          <a:p>
            <a:r>
              <a:rPr lang="ru-RU" dirty="0"/>
              <a:t>Макроэкономика, налоговая отчетность																</a:t>
            </a:r>
          </a:p>
          <a:p>
            <a:r>
              <a:rPr lang="ru-RU" dirty="0"/>
              <a:t>Макроэкономика, Финансовый учет 1																</a:t>
            </a:r>
          </a:p>
          <a:p>
            <a:r>
              <a:rPr lang="ru-RU" dirty="0"/>
              <a:t>Маркшейдерское дело при открытых горных работах																</a:t>
            </a:r>
          </a:p>
          <a:p>
            <a:r>
              <a:rPr lang="ru-RU" dirty="0"/>
              <a:t>мат анализ																</a:t>
            </a:r>
          </a:p>
          <a:p>
            <a:r>
              <a:rPr lang="ru-RU" dirty="0"/>
              <a:t>математика														</a:t>
            </a:r>
          </a:p>
          <a:p>
            <a:r>
              <a:rPr lang="ru-RU" dirty="0"/>
              <a:t>машины																</a:t>
            </a:r>
          </a:p>
          <a:p>
            <a:r>
              <a:rPr lang="ru-RU" dirty="0"/>
              <a:t>Меньше теории больше практики																</a:t>
            </a:r>
          </a:p>
          <a:p>
            <a:r>
              <a:rPr lang="ru-RU" dirty="0"/>
              <a:t>научный  профиль																</a:t>
            </a:r>
          </a:p>
          <a:p>
            <a:r>
              <a:rPr lang="ru-RU" dirty="0"/>
              <a:t>начертательная геометрия																		</a:t>
            </a:r>
          </a:p>
          <a:p>
            <a:r>
              <a:rPr lang="ru-RU" dirty="0"/>
              <a:t>ОБЖ																</a:t>
            </a:r>
          </a:p>
          <a:p>
            <a:r>
              <a:rPr lang="ru-RU" dirty="0"/>
              <a:t>Общегуманитарного и социально-экономического профиля																</a:t>
            </a:r>
          </a:p>
          <a:p>
            <a:r>
              <a:rPr lang="ru-RU" dirty="0"/>
              <a:t>Общепрофессионального профиля																</a:t>
            </a:r>
          </a:p>
          <a:p>
            <a:r>
              <a:rPr lang="ru-RU" dirty="0"/>
              <a:t>педагогика																</a:t>
            </a:r>
          </a:p>
          <a:p>
            <a:r>
              <a:rPr lang="ru-RU" dirty="0"/>
              <a:t>побольше практики по своей специальности																</a:t>
            </a:r>
          </a:p>
          <a:p>
            <a:r>
              <a:rPr lang="ru-RU" dirty="0"/>
              <a:t>побольше практики, чем теорий, думаю так намного понятнее будет																</a:t>
            </a:r>
          </a:p>
          <a:p>
            <a:r>
              <a:rPr lang="ru-RU" dirty="0"/>
              <a:t>профессиональная педагогика																				</a:t>
            </a:r>
          </a:p>
          <a:p>
            <a:r>
              <a:rPr lang="ru-RU" dirty="0"/>
              <a:t>профильные дисциплины														</a:t>
            </a:r>
          </a:p>
          <a:p>
            <a:r>
              <a:rPr lang="ru-RU" dirty="0"/>
              <a:t>психология																</a:t>
            </a:r>
          </a:p>
          <a:p>
            <a:r>
              <a:rPr lang="ru-RU" dirty="0"/>
              <a:t>Радиоволны																</a:t>
            </a:r>
          </a:p>
          <a:p>
            <a:r>
              <a:rPr lang="ru-RU" dirty="0"/>
              <a:t>Разработка мобильных приложений													</a:t>
            </a:r>
          </a:p>
          <a:p>
            <a:r>
              <a:rPr lang="ru-RU" dirty="0"/>
              <a:t>Релейная защита и автоматика																</a:t>
            </a:r>
          </a:p>
        </p:txBody>
      </p:sp>
    </p:spTree>
    <p:extLst>
      <p:ext uri="{BB962C8B-B14F-4D97-AF65-F5344CB8AC3E}">
        <p14:creationId xmlns:p14="http://schemas.microsoft.com/office/powerpoint/2010/main" val="5875843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9. Дисциплины,  какого профиля  Вы хотели бы изучать глубже?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41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>Робототехнику, </a:t>
            </a:r>
            <a:r>
              <a:rPr lang="ru-RU" dirty="0" err="1"/>
              <a:t>мехатронику</a:t>
            </a:r>
            <a:r>
              <a:rPr lang="ru-RU" dirty="0"/>
              <a:t>, системное </a:t>
            </a:r>
            <a:r>
              <a:rPr lang="ru-RU" dirty="0" err="1"/>
              <a:t>программированеи</a:t>
            </a:r>
            <a:r>
              <a:rPr lang="ru-RU" dirty="0"/>
              <a:t>																			</a:t>
            </a:r>
          </a:p>
          <a:p>
            <a:r>
              <a:rPr lang="ru-RU" dirty="0"/>
              <a:t>"Сметное </a:t>
            </a:r>
            <a:r>
              <a:rPr lang="ru-RU" dirty="0" err="1"/>
              <a:t>делоЖ</a:t>
            </a:r>
            <a:r>
              <a:rPr lang="ru-RU" dirty="0"/>
              <a:t>/Б конструкции"																					</a:t>
            </a:r>
          </a:p>
          <a:p>
            <a:r>
              <a:rPr lang="ru-RU" dirty="0" err="1"/>
              <a:t>схемотехника</a:t>
            </a:r>
            <a:r>
              <a:rPr lang="ru-RU" dirty="0"/>
              <a:t>																</a:t>
            </a:r>
          </a:p>
          <a:p>
            <a:r>
              <a:rPr lang="ru-RU" dirty="0"/>
              <a:t>"Теория распространения </a:t>
            </a:r>
            <a:r>
              <a:rPr lang="ru-RU" dirty="0" err="1"/>
              <a:t>радиоволнОсновы</a:t>
            </a:r>
            <a:r>
              <a:rPr lang="ru-RU" dirty="0"/>
              <a:t> автоматики"																	</a:t>
            </a:r>
          </a:p>
          <a:p>
            <a:r>
              <a:rPr lang="ru-RU" dirty="0"/>
              <a:t>Технология строительного </a:t>
            </a:r>
            <a:r>
              <a:rPr lang="ru-RU" dirty="0" err="1"/>
              <a:t>производства,Сметное</a:t>
            </a:r>
            <a:r>
              <a:rPr lang="ru-RU" dirty="0"/>
              <a:t> дело																</a:t>
            </a:r>
          </a:p>
          <a:p>
            <a:r>
              <a:rPr lang="ru-RU" dirty="0"/>
              <a:t>ТСП																</a:t>
            </a:r>
          </a:p>
          <a:p>
            <a:r>
              <a:rPr lang="ru-RU" dirty="0"/>
              <a:t>физика																</a:t>
            </a:r>
          </a:p>
          <a:p>
            <a:r>
              <a:rPr lang="ru-RU" dirty="0"/>
              <a:t>физкультура																</a:t>
            </a:r>
          </a:p>
          <a:p>
            <a:r>
              <a:rPr lang="ru-RU" dirty="0" err="1"/>
              <a:t>физосновы</a:t>
            </a:r>
            <a:r>
              <a:rPr lang="ru-RU" dirty="0"/>
              <a:t>, компьютерные сети																</a:t>
            </a:r>
          </a:p>
          <a:p>
            <a:r>
              <a:rPr lang="ru-RU" dirty="0"/>
              <a:t>философия																</a:t>
            </a:r>
          </a:p>
          <a:p>
            <a:r>
              <a:rPr lang="ru-RU" dirty="0"/>
              <a:t>Финансовый учет 1																</a:t>
            </a:r>
          </a:p>
          <a:p>
            <a:r>
              <a:rPr lang="ru-RU" dirty="0"/>
              <a:t>финансы																</a:t>
            </a:r>
          </a:p>
          <a:p>
            <a:r>
              <a:rPr lang="ru-RU" dirty="0"/>
              <a:t>Экономика																</a:t>
            </a:r>
          </a:p>
          <a:p>
            <a:r>
              <a:rPr lang="ru-RU" dirty="0"/>
              <a:t>экономика </a:t>
            </a:r>
            <a:r>
              <a:rPr lang="ru-RU" dirty="0" err="1"/>
              <a:t>предприятия,экология</a:t>
            </a:r>
            <a:r>
              <a:rPr lang="ru-RU" dirty="0"/>
              <a:t>																</a:t>
            </a:r>
          </a:p>
          <a:p>
            <a:r>
              <a:rPr lang="ru-RU" dirty="0"/>
              <a:t>Экономика, Автомобильные дороги, Технология автомобильных дорог																</a:t>
            </a:r>
          </a:p>
          <a:p>
            <a:r>
              <a:rPr lang="ru-RU" dirty="0" err="1"/>
              <a:t>Эл,машины</a:t>
            </a:r>
            <a:r>
              <a:rPr lang="ru-RU" dirty="0"/>
              <a:t>																</a:t>
            </a:r>
          </a:p>
          <a:p>
            <a:r>
              <a:rPr lang="ru-RU" dirty="0"/>
              <a:t>ядерная физика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4492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9. Дисциплины,  какого профиля  Вы хотели бы изучать глубже?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/>
              <a:t>													</a:t>
            </a:r>
          </a:p>
          <a:p>
            <a:r>
              <a:rPr lang="ru-RU" dirty="0"/>
              <a:t>водоснабжение, </a:t>
            </a:r>
            <a:r>
              <a:rPr lang="ru-RU" dirty="0" smtClean="0"/>
              <a:t>канализация</a:t>
            </a:r>
          </a:p>
          <a:p>
            <a:r>
              <a:rPr lang="ru-RU" dirty="0" smtClean="0"/>
              <a:t>английский </a:t>
            </a:r>
            <a:r>
              <a:rPr lang="ru-RU" dirty="0"/>
              <a:t>язык									</a:t>
            </a:r>
            <a:r>
              <a:rPr lang="ru-RU" dirty="0" smtClean="0"/>
              <a:t>			</a:t>
            </a:r>
            <a:r>
              <a:rPr lang="ru-RU" dirty="0"/>
              <a:t>			</a:t>
            </a:r>
          </a:p>
          <a:p>
            <a:r>
              <a:rPr lang="ru-RU" dirty="0"/>
              <a:t>геодезия														</a:t>
            </a:r>
          </a:p>
          <a:p>
            <a:r>
              <a:rPr lang="ru-RU" dirty="0"/>
              <a:t>геология															</a:t>
            </a:r>
          </a:p>
          <a:p>
            <a:r>
              <a:rPr lang="ru-RU" dirty="0"/>
              <a:t>Изучение языков программирования, криптографии.														</a:t>
            </a:r>
          </a:p>
          <a:p>
            <a:r>
              <a:rPr lang="ru-RU" dirty="0"/>
              <a:t>Иностранный язык													</a:t>
            </a:r>
          </a:p>
          <a:p>
            <a:r>
              <a:rPr lang="ru-RU" dirty="0"/>
              <a:t>лесная культура, питомники														</a:t>
            </a:r>
          </a:p>
          <a:p>
            <a:r>
              <a:rPr lang="ru-RU" dirty="0"/>
              <a:t>охрана труда														</a:t>
            </a:r>
          </a:p>
          <a:p>
            <a:r>
              <a:rPr lang="ru-RU" dirty="0"/>
              <a:t>очистка воды														</a:t>
            </a:r>
          </a:p>
          <a:p>
            <a:r>
              <a:rPr lang="ru-RU" dirty="0"/>
              <a:t>очистка воды, эксплуатация сооружений канализации														</a:t>
            </a:r>
          </a:p>
          <a:p>
            <a:r>
              <a:rPr lang="ru-RU" dirty="0"/>
              <a:t>очистка сточных вод, транспортирование воды														</a:t>
            </a:r>
          </a:p>
          <a:p>
            <a:r>
              <a:rPr lang="ru-RU" dirty="0"/>
              <a:t>пожарная  безопасность														</a:t>
            </a:r>
          </a:p>
          <a:p>
            <a:r>
              <a:rPr lang="ru-RU" dirty="0"/>
              <a:t>проектирование гидротехнических сооружений														</a:t>
            </a:r>
          </a:p>
          <a:p>
            <a:r>
              <a:rPr lang="ru-RU" dirty="0"/>
              <a:t>Проектирование систем														</a:t>
            </a:r>
          </a:p>
          <a:p>
            <a:r>
              <a:rPr lang="ru-RU" dirty="0"/>
              <a:t>профильные														</a:t>
            </a:r>
          </a:p>
          <a:p>
            <a:r>
              <a:rPr lang="ru-RU" dirty="0"/>
              <a:t>"Системное </a:t>
            </a:r>
            <a:r>
              <a:rPr lang="ru-RU" dirty="0" err="1"/>
              <a:t>программированиеАлгоритмизация</a:t>
            </a:r>
            <a:r>
              <a:rPr lang="ru-RU" dirty="0"/>
              <a:t>"														</a:t>
            </a:r>
          </a:p>
          <a:p>
            <a:r>
              <a:rPr lang="ru-RU" dirty="0"/>
              <a:t>техника  безопасности														</a:t>
            </a:r>
          </a:p>
          <a:p>
            <a:r>
              <a:rPr lang="ru-RU" dirty="0"/>
              <a:t>техника  безопасности. электробезопасность														</a:t>
            </a:r>
          </a:p>
          <a:p>
            <a:r>
              <a:rPr lang="ru-RU" dirty="0"/>
              <a:t>технологию очистки воды														</a:t>
            </a:r>
          </a:p>
          <a:p>
            <a:r>
              <a:rPr lang="ru-RU" dirty="0"/>
              <a:t>транспортирование воды														</a:t>
            </a:r>
          </a:p>
          <a:p>
            <a:r>
              <a:rPr lang="ru-RU" dirty="0"/>
              <a:t>Физики, геодезии, юриспруденция														</a:t>
            </a:r>
          </a:p>
          <a:p>
            <a:r>
              <a:rPr lang="ru-RU" dirty="0"/>
              <a:t>экологию														</a:t>
            </a:r>
          </a:p>
          <a:p>
            <a:r>
              <a:rPr lang="ru-RU" dirty="0"/>
              <a:t>экономику														</a:t>
            </a:r>
          </a:p>
          <a:p>
            <a:r>
              <a:rPr lang="ru-RU" dirty="0"/>
              <a:t>эксплуатация сооружений водоснабжения </a:t>
            </a:r>
            <a:r>
              <a:rPr lang="ru-RU" dirty="0" err="1"/>
              <a:t>иканализации</a:t>
            </a:r>
            <a:r>
              <a:rPr lang="ru-RU" dirty="0"/>
              <a:t>												</a:t>
            </a:r>
          </a:p>
          <a:p>
            <a:r>
              <a:rPr lang="ru-RU" dirty="0"/>
              <a:t>электробезопасность													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2036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10. Принимали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вы участие в научно – исследовательской деятельности?				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805310"/>
              </p:ext>
            </p:extLst>
          </p:nvPr>
        </p:nvGraphicFramePr>
        <p:xfrm>
          <a:off x="179513" y="881000"/>
          <a:ext cx="8784975" cy="4023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607"/>
                <a:gridCol w="1767205"/>
                <a:gridCol w="1327243"/>
                <a:gridCol w="1304640"/>
                <a:gridCol w="1304640"/>
                <a:gridCol w="1304640"/>
              </a:tblGrid>
              <a:tr h="2124127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Участвовал(-а) в научно-исследовательской работе под руководством преподавателя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Участвовал(-а) в предметных олимпиадах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Участвовал(-а)  в конкурсах научных работ и проектов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Подготовил(-а) доклад и выступление на НТК в университете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участвовал(-а)					</a:t>
                      </a:r>
                    </a:p>
                  </a:txBody>
                  <a:tcPr/>
                </a:tc>
              </a:tr>
              <a:tr h="604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33%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6,5%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3,9%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46,1%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02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45,8%</a:t>
                      </a:r>
                      <a:endParaRPr lang="ru-RU" dirty="0"/>
                    </a:p>
                  </a:txBody>
                  <a:tcPr/>
                </a:tc>
              </a:tr>
              <a:tr h="3502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46%</a:t>
                      </a:r>
                      <a:endParaRPr lang="ru-RU" dirty="0"/>
                    </a:p>
                  </a:txBody>
                  <a:tcPr/>
                </a:tc>
              </a:tr>
              <a:tr h="3502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46,6%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1534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11. Приходилось ли Вам участвовать?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324284"/>
              </p:ext>
            </p:extLst>
          </p:nvPr>
        </p:nvGraphicFramePr>
        <p:xfrm>
          <a:off x="1547664" y="1124745"/>
          <a:ext cx="6336704" cy="3056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169"/>
                <a:gridCol w="2298938"/>
                <a:gridCol w="1726597"/>
              </a:tblGrid>
              <a:tr h="1036512">
                <a:tc>
                  <a:txBody>
                    <a:bodyPr/>
                    <a:lstStyle/>
                    <a:p>
                      <a:r>
                        <a:rPr lang="ru-RU" dirty="0" smtClean="0"/>
                        <a:t>В студенческих научных конференциях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737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58,7%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41,2%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46,9%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42,4%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34,5%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1966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11. Приходилось ли Вам участвовать?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213748"/>
              </p:ext>
            </p:extLst>
          </p:nvPr>
        </p:nvGraphicFramePr>
        <p:xfrm>
          <a:off x="1547664" y="1124745"/>
          <a:ext cx="6336704" cy="3056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169"/>
                <a:gridCol w="2298938"/>
                <a:gridCol w="1726597"/>
              </a:tblGrid>
              <a:tr h="1036512">
                <a:tc>
                  <a:txBody>
                    <a:bodyPr/>
                    <a:lstStyle/>
                    <a:p>
                      <a:r>
                        <a:rPr lang="ru-RU" dirty="0" smtClean="0"/>
                        <a:t>В организации праздников, вечеров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737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53,4%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46,6%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46,5%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47,3%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0615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11. Приходилось ли Вам участвовать?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30699"/>
              </p:ext>
            </p:extLst>
          </p:nvPr>
        </p:nvGraphicFramePr>
        <p:xfrm>
          <a:off x="1547664" y="1124745"/>
          <a:ext cx="6336704" cy="3756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169"/>
                <a:gridCol w="2298938"/>
                <a:gridCol w="1726597"/>
              </a:tblGrid>
              <a:tr h="1036512">
                <a:tc>
                  <a:txBody>
                    <a:bodyPr/>
                    <a:lstStyle/>
                    <a:p>
                      <a:r>
                        <a:rPr lang="ru-RU" dirty="0" smtClean="0"/>
                        <a:t>В праздничных городских, областных мероприятиях, посвященных важным событиям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737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63%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36,9%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41,5%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59,5%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40,5%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28,9%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0397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11. Приходилось ли Вам участвовать?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249559"/>
              </p:ext>
            </p:extLst>
          </p:nvPr>
        </p:nvGraphicFramePr>
        <p:xfrm>
          <a:off x="1547664" y="1124745"/>
          <a:ext cx="6336704" cy="3056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169"/>
                <a:gridCol w="2298938"/>
                <a:gridCol w="1726597"/>
              </a:tblGrid>
              <a:tr h="1036512">
                <a:tc>
                  <a:txBody>
                    <a:bodyPr/>
                    <a:lstStyle/>
                    <a:p>
                      <a:r>
                        <a:rPr lang="ru-RU" dirty="0" smtClean="0"/>
                        <a:t>В спортивных соревнованиях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737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49,2%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56,5%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41,2%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7095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11. Приходилось ли Вам участвовать?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219955"/>
              </p:ext>
            </p:extLst>
          </p:nvPr>
        </p:nvGraphicFramePr>
        <p:xfrm>
          <a:off x="1547664" y="1124745"/>
          <a:ext cx="6336704" cy="3056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169"/>
                <a:gridCol w="2298938"/>
                <a:gridCol w="1726597"/>
              </a:tblGrid>
              <a:tr h="1036512">
                <a:tc>
                  <a:txBody>
                    <a:bodyPr/>
                    <a:lstStyle/>
                    <a:p>
                      <a:r>
                        <a:rPr lang="ru-RU" dirty="0" smtClean="0"/>
                        <a:t>В заседаниях студенческого совета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737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44,5%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55,4%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58,6%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42,7%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57,3%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50,4%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1782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11. Приходилось ли Вам участвовать?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627593"/>
              </p:ext>
            </p:extLst>
          </p:nvPr>
        </p:nvGraphicFramePr>
        <p:xfrm>
          <a:off x="1547664" y="1124745"/>
          <a:ext cx="6336704" cy="3056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169"/>
                <a:gridCol w="2298938"/>
                <a:gridCol w="1726597"/>
              </a:tblGrid>
              <a:tr h="1036512">
                <a:tc>
                  <a:txBody>
                    <a:bodyPr/>
                    <a:lstStyle/>
                    <a:p>
                      <a:r>
                        <a:rPr lang="ru-RU" dirty="0" smtClean="0"/>
                        <a:t>В субботниках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737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94,2%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91,5%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8,5%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94,7%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5,3%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96,5%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3,5%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44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Как Вы считаете, имеются ли в ВКГТУ	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006159"/>
              </p:ext>
            </p:extLst>
          </p:nvPr>
        </p:nvGraphicFramePr>
        <p:xfrm>
          <a:off x="179512" y="1052736"/>
          <a:ext cx="8568950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17"/>
                <a:gridCol w="1440163"/>
                <a:gridCol w="1224136"/>
                <a:gridCol w="1512168"/>
                <a:gridCol w="1512166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Хорошие условия для занятий физкультурой и спортом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 полной мере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Частично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Отсутствуют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78,9%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1,7%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2,2%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19,2%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18,2%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81,9%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1,7%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5761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12. Приходится ли Вам совмещать работу с учебой?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570501"/>
              </p:ext>
            </p:extLst>
          </p:nvPr>
        </p:nvGraphicFramePr>
        <p:xfrm>
          <a:off x="1547664" y="1124745"/>
          <a:ext cx="6336704" cy="3056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278"/>
                <a:gridCol w="1806666"/>
                <a:gridCol w="1356880"/>
                <a:gridCol w="1356880"/>
              </a:tblGrid>
              <a:tr h="103651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Обучающиеся дневного обучения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Иногда</a:t>
                      </a:r>
                      <a:endParaRPr lang="ru-RU" dirty="0"/>
                    </a:p>
                  </a:txBody>
                  <a:tcPr/>
                </a:tc>
              </a:tr>
              <a:tr h="737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56,3%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28,2%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56,8%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16,8%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13,9%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23,3%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15,5%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906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12. Приходится ли Вам совмещать работу с учебой?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898047"/>
              </p:ext>
            </p:extLst>
          </p:nvPr>
        </p:nvGraphicFramePr>
        <p:xfrm>
          <a:off x="1547664" y="1124745"/>
          <a:ext cx="6336704" cy="3056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278"/>
                <a:gridCol w="1806666"/>
                <a:gridCol w="1356880"/>
                <a:gridCol w="1356880"/>
              </a:tblGrid>
              <a:tr h="103651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Обучающиеся заочного</a:t>
                      </a:r>
                    </a:p>
                    <a:p>
                      <a:pPr algn="ctr"/>
                      <a:r>
                        <a:rPr lang="ru-RU" dirty="0" smtClean="0"/>
                        <a:t>обучения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Иногда</a:t>
                      </a:r>
                      <a:endParaRPr lang="ru-RU" dirty="0"/>
                    </a:p>
                  </a:txBody>
                  <a:tcPr/>
                </a:tc>
              </a:tr>
              <a:tr h="737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_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0,9%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97,2%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2,8%</a:t>
                      </a:r>
                      <a:endParaRPr lang="ru-RU" dirty="0"/>
                    </a:p>
                  </a:txBody>
                  <a:tcPr/>
                </a:tc>
              </a:tr>
              <a:tr h="42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4553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13. Связана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Ваша работа с получаемой специальностью?				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356574"/>
              </p:ext>
            </p:extLst>
          </p:nvPr>
        </p:nvGraphicFramePr>
        <p:xfrm>
          <a:off x="539552" y="908720"/>
          <a:ext cx="7992890" cy="3484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87"/>
                <a:gridCol w="2278863"/>
                <a:gridCol w="1711520"/>
                <a:gridCol w="1711520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Обучающиеся дневного</a:t>
                      </a:r>
                      <a:r>
                        <a:rPr lang="ru-RU" baseline="0" dirty="0" smtClean="0"/>
                        <a:t> обучения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Да, связана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Не  очень связана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Никак не связана	</a:t>
                      </a:r>
                    </a:p>
                  </a:txBody>
                  <a:tcPr/>
                </a:tc>
              </a:tr>
              <a:tr h="938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55,2%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18,4%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26,4%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55,5%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25,8%</a:t>
                      </a:r>
                      <a:endParaRPr lang="ru-RU" dirty="0"/>
                    </a:p>
                  </a:txBody>
                  <a:tcPr/>
                </a:tc>
              </a:tr>
              <a:tr h="54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59,1%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24,1%</a:t>
                      </a:r>
                      <a:endParaRPr lang="ru-RU" dirty="0"/>
                    </a:p>
                  </a:txBody>
                  <a:tcPr/>
                </a:tc>
              </a:tr>
              <a:tr h="54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29,3%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49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13.  Связана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Ваша работа с получаемой специальностью?				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709972"/>
              </p:ext>
            </p:extLst>
          </p:nvPr>
        </p:nvGraphicFramePr>
        <p:xfrm>
          <a:off x="539552" y="908720"/>
          <a:ext cx="7992890" cy="3484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87"/>
                <a:gridCol w="2278863"/>
                <a:gridCol w="1711520"/>
                <a:gridCol w="1711520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Обучающиеся заочного</a:t>
                      </a:r>
                      <a:r>
                        <a:rPr lang="ru-RU" baseline="0" dirty="0" smtClean="0"/>
                        <a:t> обучения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Да, связана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Не  очень связана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Никак не связана	</a:t>
                      </a:r>
                    </a:p>
                  </a:txBody>
                  <a:tcPr/>
                </a:tc>
              </a:tr>
              <a:tr h="938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93,6%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2,6%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4%</a:t>
                      </a:r>
                      <a:endParaRPr lang="ru-RU" dirty="0"/>
                    </a:p>
                  </a:txBody>
                  <a:tcPr/>
                </a:tc>
              </a:tr>
              <a:tr h="54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54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4%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1914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13. Как Вы оцениваете свои перспективы на рынке труда?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173647"/>
              </p:ext>
            </p:extLst>
          </p:nvPr>
        </p:nvGraphicFramePr>
        <p:xfrm>
          <a:off x="611560" y="1052737"/>
          <a:ext cx="7776864" cy="397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0348"/>
                <a:gridCol w="1762100"/>
                <a:gridCol w="1944216"/>
                <a:gridCol w="1800200"/>
              </a:tblGrid>
              <a:tr h="1147856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Смотрю в будущее с оптимизмом		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Испытываю неуверенность, рассматриваю свои шансы на трудоустройство не очень высоко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Готов работать там, где смогу больше зарабатывать</a:t>
                      </a:r>
                    </a:p>
                  </a:txBody>
                  <a:tcPr/>
                </a:tc>
              </a:tr>
              <a:tr h="816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64,7%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14,1%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21,1%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3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63,2%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21,1%</a:t>
                      </a:r>
                      <a:endParaRPr lang="ru-RU" dirty="0"/>
                    </a:p>
                  </a:txBody>
                  <a:tcPr/>
                </a:tc>
              </a:tr>
              <a:tr h="473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19,7%</a:t>
                      </a:r>
                      <a:endParaRPr lang="ru-RU" dirty="0"/>
                    </a:p>
                  </a:txBody>
                  <a:tcPr/>
                </a:tc>
              </a:tr>
              <a:tr h="473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22,6%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0856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3096344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СПАСИБО ЗА ВНИМАНИЕ!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794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Как Вы считаете, имеются ли в ВКГТУ	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333591"/>
              </p:ext>
            </p:extLst>
          </p:nvPr>
        </p:nvGraphicFramePr>
        <p:xfrm>
          <a:off x="179512" y="1052736"/>
          <a:ext cx="8568950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17"/>
                <a:gridCol w="1440163"/>
                <a:gridCol w="1224136"/>
                <a:gridCol w="1512168"/>
                <a:gridCol w="1512166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Хорошие условия для проведения досуга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 полной мере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Частично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Отсутствуют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65,8%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20,7%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7,8%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5,5%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65,5%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66,4%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18,2%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10,2%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65,5%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050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Как Вы считаете, имеются ли в ВКГТУ	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297873"/>
              </p:ext>
            </p:extLst>
          </p:nvPr>
        </p:nvGraphicFramePr>
        <p:xfrm>
          <a:off x="179512" y="1052736"/>
          <a:ext cx="8568950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17"/>
                <a:gridCol w="1440163"/>
                <a:gridCol w="1224136"/>
                <a:gridCol w="1512168"/>
                <a:gridCol w="1512166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Возможности для занятий художественным творчеством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 полной мере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Частично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Отсутствуют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66,4%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16,3%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5,4%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11,8%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68,5%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16,8%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65,4%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13,2%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65,5%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9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Как Вы считаете, имеются ли в ВКГТУ	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49587"/>
              </p:ext>
            </p:extLst>
          </p:nvPr>
        </p:nvGraphicFramePr>
        <p:xfrm>
          <a:off x="179512" y="1052736"/>
          <a:ext cx="8568950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17"/>
                <a:gridCol w="1440163"/>
                <a:gridCol w="1224136"/>
                <a:gridCol w="1512168"/>
                <a:gridCol w="1512166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Возможности для занятий научным творчеством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 полной мере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Частично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Отсутствуют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69,7%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17,5%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4,9%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smtClean="0">
                          <a:latin typeface="Times New Roman" pitchFamily="18" charset="0"/>
                          <a:cs typeface="Times New Roman" pitchFamily="18" charset="0"/>
                        </a:rPr>
                        <a:t>7,7%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66,9%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73,3%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14,7%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2,6%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9,5%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295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75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Удовлетворены ли Вы?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778975"/>
              </p:ext>
            </p:extLst>
          </p:nvPr>
        </p:nvGraphicFramePr>
        <p:xfrm>
          <a:off x="179512" y="1052736"/>
          <a:ext cx="8424937" cy="35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747"/>
                <a:gridCol w="1719379"/>
                <a:gridCol w="1898658"/>
                <a:gridCol w="1368153"/>
              </a:tblGrid>
              <a:tr h="6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Организацией учебного процесса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Удовлетворен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Не удовлетворен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Затрудняюсь ответить</a:t>
                      </a:r>
                      <a:endParaRPr lang="ru-RU" sz="1800" dirty="0"/>
                    </a:p>
                  </a:txBody>
                  <a:tcPr/>
                </a:tc>
              </a:tr>
              <a:tr h="5840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r>
                        <a:rPr lang="ru-RU" sz="1800" baseline="0" dirty="0" smtClean="0"/>
                        <a:t> г.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87,5%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6,6%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5,8%</a:t>
                      </a:r>
                      <a:endParaRPr lang="ru-RU" b="1" dirty="0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85,3%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5,3%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ФИТиБ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86,9%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8,8%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4,3%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ФНоЗ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90,4%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1,7%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7,8%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7807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5258</TotalTime>
  <Words>2843</Words>
  <Application>Microsoft Office PowerPoint</Application>
  <PresentationFormat>Экран (4:3)</PresentationFormat>
  <Paragraphs>1340</Paragraphs>
  <Slides>55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56" baseType="lpstr">
      <vt:lpstr>Тема Office</vt:lpstr>
      <vt:lpstr>Восточно- Казахстанский государственный  технический университет  им. Д.Серикбаева  </vt:lpstr>
      <vt:lpstr> Респонденты – обучающиеся выпускного курса  </vt:lpstr>
      <vt:lpstr>    1. Как Вы считаете, имеются ли в ВКГТУ ?             </vt:lpstr>
      <vt:lpstr>    1. Как Вы считаете, имеются ли в ВКГТУ ?             </vt:lpstr>
      <vt:lpstr>    1. Как Вы считаете, имеются ли в ВКГТУ ?             </vt:lpstr>
      <vt:lpstr>    1. Как Вы считаете, имеются ли в ВКГТУ ?             </vt:lpstr>
      <vt:lpstr>    1. Как Вы считаете, имеются ли в ВКГТУ ?             </vt:lpstr>
      <vt:lpstr>    1. Как Вы считаете, имеются ли в ВКГТУ ?             </vt:lpstr>
      <vt:lpstr>    2. Удовлетворены ли Вы?             </vt:lpstr>
      <vt:lpstr>    2. Удовлетворены ли Вы?             </vt:lpstr>
      <vt:lpstr>    2. Удовлетворены ли Вы?             </vt:lpstr>
      <vt:lpstr>    2. Удовлетворены ли Вы?             </vt:lpstr>
      <vt:lpstr>    2. Удовлетворены ли Вы?             </vt:lpstr>
      <vt:lpstr>    2. Удовлетворены ли Вы?             </vt:lpstr>
      <vt:lpstr>    2. Удовлетворены ли Вы?             </vt:lpstr>
      <vt:lpstr>    2. Удовлетворены ли Вы?             </vt:lpstr>
      <vt:lpstr>    2. Удовлетворены ли Вы?             </vt:lpstr>
      <vt:lpstr>    3.Какие из студенческих проблем Вас особенно волнуют?                  </vt:lpstr>
      <vt:lpstr>Другие проблемы</vt:lpstr>
      <vt:lpstr>4. Каковы, по Вашему мнению, отношения</vt:lpstr>
      <vt:lpstr>4. Каковы, по Вашему мнению, отношения</vt:lpstr>
      <vt:lpstr>4. Каковы, по Вашему мнению, отношения</vt:lpstr>
      <vt:lpstr> 5. Как вы оцениваете профессиональный уровень, работавших с Вами  преподавателей?</vt:lpstr>
      <vt:lpstr> 5. Как вы оцениваете профессиональный уровень, работавших с Вами  преподавателей?</vt:lpstr>
      <vt:lpstr> 5. Как вы оцениваете профессиональный уровень, работавших с Вами  преподавателей?</vt:lpstr>
      <vt:lpstr> 5. Как вы оцениваете профессиональный уровень, работавших с Вами  преподавателей?</vt:lpstr>
      <vt:lpstr>    6. Какие проблемы Вы видите в организации учебного процесса?                  </vt:lpstr>
      <vt:lpstr>7. Качество преподавания в ВКГТУ следующих циклов дисциплин:</vt:lpstr>
      <vt:lpstr>7. Качество преподавания в ВКГТУ следующих циклов дисциплин:</vt:lpstr>
      <vt:lpstr>7. Качество преподавания в ВКГТУ следующих циклов дисциплин:</vt:lpstr>
      <vt:lpstr>7. Качество преподавания в ВКГТУ следующих циклов дисциплин:</vt:lpstr>
      <vt:lpstr>8. Насколько Вас удовлетворяет материальная база нашего вуза?</vt:lpstr>
      <vt:lpstr>8. Насколько Вас удовлетворяет материальная база нашего вуза?</vt:lpstr>
      <vt:lpstr>8. Насколько Вас удовлетворяет материальная база нашего вуза?</vt:lpstr>
      <vt:lpstr>8. Насколько Вас удовлетворяет материальная база нашего вуза?</vt:lpstr>
      <vt:lpstr>8. Насколько Вас удовлетворяет материальная база нашего вуза?</vt:lpstr>
      <vt:lpstr>8. Насколько Вас удовлетворяет материальная база нашего вуза?</vt:lpstr>
      <vt:lpstr>8. Насколько Вас удовлетворяет материальная база нашего вуза?</vt:lpstr>
      <vt:lpstr>9. Дисциплины,  какого профиля  Вы хотели бы изучать глубже?</vt:lpstr>
      <vt:lpstr>9. Дисциплины,  какого профиля  Вы хотели бы изучать глубже?</vt:lpstr>
      <vt:lpstr>9. Дисциплины,  какого профиля  Вы хотели бы изучать глубже?</vt:lpstr>
      <vt:lpstr>9. Дисциплины,  какого профиля  Вы хотели бы изучать глубже?</vt:lpstr>
      <vt:lpstr>10. Принимали ли вы участие в научно – исследовательской деятельности?    </vt:lpstr>
      <vt:lpstr>11. Приходилось ли Вам участвовать?</vt:lpstr>
      <vt:lpstr>11. Приходилось ли Вам участвовать?</vt:lpstr>
      <vt:lpstr>11. Приходилось ли Вам участвовать?</vt:lpstr>
      <vt:lpstr>11. Приходилось ли Вам участвовать?</vt:lpstr>
      <vt:lpstr>11. Приходилось ли Вам участвовать?</vt:lpstr>
      <vt:lpstr>11. Приходилось ли Вам участвовать?</vt:lpstr>
      <vt:lpstr>12. Приходится ли Вам совмещать работу с учебой?</vt:lpstr>
      <vt:lpstr>12. Приходится ли Вам совмещать работу с учебой?</vt:lpstr>
      <vt:lpstr>13. Связана ли Ваша работа с получаемой специальностью?    </vt:lpstr>
      <vt:lpstr>13.  Связана ли Ваша работа с получаемой специальностью?    </vt:lpstr>
      <vt:lpstr>13. Как Вы оцениваете свои перспективы на рынке труда?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 Тютюнькова</cp:lastModifiedBy>
  <cp:revision>109</cp:revision>
  <dcterms:modified xsi:type="dcterms:W3CDTF">2017-03-30T09:05:57Z</dcterms:modified>
</cp:coreProperties>
</file>