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9" r:id="rId2"/>
    <p:sldId id="256" r:id="rId3"/>
    <p:sldId id="327" r:id="rId4"/>
    <p:sldId id="328" r:id="rId5"/>
    <p:sldId id="329" r:id="rId6"/>
    <p:sldId id="330" r:id="rId7"/>
    <p:sldId id="271" r:id="rId8"/>
    <p:sldId id="331" r:id="rId9"/>
    <p:sldId id="332" r:id="rId10"/>
    <p:sldId id="334" r:id="rId11"/>
    <p:sldId id="333" r:id="rId12"/>
    <p:sldId id="335" r:id="rId13"/>
    <p:sldId id="336" r:id="rId14"/>
    <p:sldId id="337" r:id="rId15"/>
    <p:sldId id="33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330611390312625E-2"/>
          <c:y val="0.17585812072527982"/>
          <c:w val="0.89757221352679983"/>
          <c:h val="0.692358954951769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Бакалавры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2320</c:v>
                </c:pt>
                <c:pt idx="1">
                  <c:v>1577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Магистранты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173</c:v>
                </c:pt>
                <c:pt idx="1">
                  <c:v>156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909696"/>
        <c:axId val="48438272"/>
        <c:axId val="0"/>
      </c:bar3DChart>
      <c:catAx>
        <c:axId val="4690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8438272"/>
        <c:crosses val="autoZero"/>
        <c:auto val="1"/>
        <c:lblAlgn val="ctr"/>
        <c:lblOffset val="100"/>
        <c:noMultiLvlLbl val="0"/>
      </c:catAx>
      <c:valAx>
        <c:axId val="48438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909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615956729318517"/>
          <c:y val="4.6855490978199618E-2"/>
          <c:w val="0.45225188219770995"/>
          <c:h val="9.5024474326817876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7453783404597132E-2"/>
          <c:y val="9.1220216994775671E-2"/>
          <c:w val="0.88901503569416584"/>
          <c:h val="0.80298316682941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ФИ</c:v>
                </c:pt>
                <c:pt idx="1">
                  <c:v>ФНоЗ</c:v>
                </c:pt>
                <c:pt idx="2">
                  <c:v>АСФ</c:v>
                </c:pt>
                <c:pt idx="3">
                  <c:v>ФИТиБ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4.8600000000000003</c:v>
                </c:pt>
                <c:pt idx="1">
                  <c:v>4.82</c:v>
                </c:pt>
                <c:pt idx="2">
                  <c:v>4.8</c:v>
                </c:pt>
                <c:pt idx="3">
                  <c:v>4.75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893312"/>
        <c:axId val="48903296"/>
      </c:barChart>
      <c:catAx>
        <c:axId val="48893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8903296"/>
        <c:crosses val="autoZero"/>
        <c:auto val="1"/>
        <c:lblAlgn val="ctr"/>
        <c:lblOffset val="100"/>
        <c:noMultiLvlLbl val="0"/>
      </c:catAx>
      <c:valAx>
        <c:axId val="48903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8893312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9629101092598336"/>
          <c:w val="0.84531293042047506"/>
          <c:h val="0.6745633244429303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ВиЛР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4.87</c:v>
                </c:pt>
                <c:pt idx="1">
                  <c:v>4.91</c:v>
                </c:pt>
                <c:pt idx="2">
                  <c:v>4.84</c:v>
                </c:pt>
                <c:pt idx="3">
                  <c:v>4.8</c:v>
                </c:pt>
                <c:pt idx="4">
                  <c:v>4.9400000000000004</c:v>
                </c:pt>
                <c:pt idx="5">
                  <c:v>4.93</c:v>
                </c:pt>
                <c:pt idx="6">
                  <c:v>4.91</c:v>
                </c:pt>
                <c:pt idx="7">
                  <c:v>4.95</c:v>
                </c:pt>
                <c:pt idx="8">
                  <c:v>4.92</c:v>
                </c:pt>
                <c:pt idx="9">
                  <c:v>4.92</c:v>
                </c:pt>
                <c:pt idx="10">
                  <c:v>4.8899999999999997</c:v>
                </c:pt>
                <c:pt idx="11">
                  <c:v>4.8899999999999997</c:v>
                </c:pt>
                <c:pt idx="12">
                  <c:v>4.92</c:v>
                </c:pt>
                <c:pt idx="13">
                  <c:v>4.88</c:v>
                </c:pt>
                <c:pt idx="14">
                  <c:v>4.93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ИКиАНК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4.83</c:v>
                </c:pt>
                <c:pt idx="1">
                  <c:v>4.8499999999999996</c:v>
                </c:pt>
                <c:pt idx="2">
                  <c:v>4.78</c:v>
                </c:pt>
                <c:pt idx="3">
                  <c:v>4.75</c:v>
                </c:pt>
                <c:pt idx="4">
                  <c:v>4.83</c:v>
                </c:pt>
                <c:pt idx="5">
                  <c:v>4.82</c:v>
                </c:pt>
                <c:pt idx="6">
                  <c:v>4.82</c:v>
                </c:pt>
                <c:pt idx="7">
                  <c:v>4.84</c:v>
                </c:pt>
                <c:pt idx="8">
                  <c:v>4.83</c:v>
                </c:pt>
                <c:pt idx="9">
                  <c:v>4.8499999999999996</c:v>
                </c:pt>
                <c:pt idx="10">
                  <c:v>4.83</c:v>
                </c:pt>
                <c:pt idx="11">
                  <c:v>4.84</c:v>
                </c:pt>
                <c:pt idx="12">
                  <c:v>4.8600000000000003</c:v>
                </c:pt>
                <c:pt idx="13">
                  <c:v>4.88</c:v>
                </c:pt>
                <c:pt idx="14">
                  <c:v>4.83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4.92</c:v>
                </c:pt>
                <c:pt idx="1">
                  <c:v>4.8899999999999997</c:v>
                </c:pt>
                <c:pt idx="2">
                  <c:v>4.8600000000000003</c:v>
                </c:pt>
                <c:pt idx="3">
                  <c:v>4.87</c:v>
                </c:pt>
                <c:pt idx="4">
                  <c:v>4.91</c:v>
                </c:pt>
                <c:pt idx="5">
                  <c:v>4.91</c:v>
                </c:pt>
                <c:pt idx="6">
                  <c:v>4.8899999999999997</c:v>
                </c:pt>
                <c:pt idx="7">
                  <c:v>4.87</c:v>
                </c:pt>
                <c:pt idx="8">
                  <c:v>4.91</c:v>
                </c:pt>
                <c:pt idx="9">
                  <c:v>4.91</c:v>
                </c:pt>
                <c:pt idx="10">
                  <c:v>4.8600000000000003</c:v>
                </c:pt>
                <c:pt idx="11">
                  <c:v>4.8899999999999997</c:v>
                </c:pt>
                <c:pt idx="12">
                  <c:v>4.88</c:v>
                </c:pt>
                <c:pt idx="13">
                  <c:v>4.91</c:v>
                </c:pt>
                <c:pt idx="14">
                  <c:v>4.91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ТМиТ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4.88</c:v>
                </c:pt>
                <c:pt idx="2">
                  <c:v>4.82</c:v>
                </c:pt>
                <c:pt idx="3">
                  <c:v>4.8</c:v>
                </c:pt>
                <c:pt idx="4">
                  <c:v>4.8899999999999997</c:v>
                </c:pt>
                <c:pt idx="5">
                  <c:v>4.8099999999999996</c:v>
                </c:pt>
                <c:pt idx="6">
                  <c:v>4.8499999999999996</c:v>
                </c:pt>
                <c:pt idx="7">
                  <c:v>4.91</c:v>
                </c:pt>
                <c:pt idx="8">
                  <c:v>4.8</c:v>
                </c:pt>
                <c:pt idx="9">
                  <c:v>4.8499999999999996</c:v>
                </c:pt>
                <c:pt idx="10">
                  <c:v>4.8499999999999996</c:v>
                </c:pt>
                <c:pt idx="11">
                  <c:v>4.8099999999999996</c:v>
                </c:pt>
                <c:pt idx="12">
                  <c:v>4.84</c:v>
                </c:pt>
                <c:pt idx="13">
                  <c:v>4.8899999999999997</c:v>
                </c:pt>
                <c:pt idx="14">
                  <c:v>4.8899999999999997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068480"/>
        <c:axId val="50082560"/>
      </c:lineChart>
      <c:catAx>
        <c:axId val="50068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082560"/>
        <c:crosses val="autoZero"/>
        <c:auto val="1"/>
        <c:lblAlgn val="ctr"/>
        <c:lblOffset val="100"/>
        <c:noMultiLvlLbl val="0"/>
      </c:catAx>
      <c:valAx>
        <c:axId val="50082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068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148411005180215"/>
          <c:y val="2.5401777701581741E-2"/>
          <c:w val="0.77828028940737159"/>
          <c:h val="0.1049026405374517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1607576010072952E-2"/>
          <c:y val="0.17379588057789325"/>
          <c:w val="0.91532691722777615"/>
          <c:h val="0.6134948738047315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БЖиООС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4.82</c:v>
                </c:pt>
                <c:pt idx="1">
                  <c:v>4.8899999999999997</c:v>
                </c:pt>
                <c:pt idx="2">
                  <c:v>4.79</c:v>
                </c:pt>
                <c:pt idx="3">
                  <c:v>4.74</c:v>
                </c:pt>
                <c:pt idx="4">
                  <c:v>4.8499999999999996</c:v>
                </c:pt>
                <c:pt idx="5">
                  <c:v>4.8499999999999996</c:v>
                </c:pt>
                <c:pt idx="6">
                  <c:v>4.82</c:v>
                </c:pt>
                <c:pt idx="7">
                  <c:v>4.8600000000000003</c:v>
                </c:pt>
                <c:pt idx="8">
                  <c:v>4.84</c:v>
                </c:pt>
                <c:pt idx="9">
                  <c:v>4.84</c:v>
                </c:pt>
                <c:pt idx="10">
                  <c:v>4.8499999999999996</c:v>
                </c:pt>
                <c:pt idx="11">
                  <c:v>4.8</c:v>
                </c:pt>
                <c:pt idx="12">
                  <c:v>4.88</c:v>
                </c:pt>
                <c:pt idx="13">
                  <c:v>4.8600000000000003</c:v>
                </c:pt>
                <c:pt idx="14">
                  <c:v>4.88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ГКиК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4.79</c:v>
                </c:pt>
                <c:pt idx="1">
                  <c:v>4.82</c:v>
                </c:pt>
                <c:pt idx="2">
                  <c:v>4.75</c:v>
                </c:pt>
                <c:pt idx="3">
                  <c:v>4.76</c:v>
                </c:pt>
                <c:pt idx="4">
                  <c:v>4.79</c:v>
                </c:pt>
                <c:pt idx="5">
                  <c:v>4.8099999999999996</c:v>
                </c:pt>
                <c:pt idx="6">
                  <c:v>4.8099999999999996</c:v>
                </c:pt>
                <c:pt idx="7">
                  <c:v>4.83</c:v>
                </c:pt>
                <c:pt idx="8">
                  <c:v>4.8099999999999996</c:v>
                </c:pt>
                <c:pt idx="9">
                  <c:v>4.8099999999999996</c:v>
                </c:pt>
                <c:pt idx="10">
                  <c:v>4.82</c:v>
                </c:pt>
                <c:pt idx="11">
                  <c:v>4.8099999999999996</c:v>
                </c:pt>
                <c:pt idx="12">
                  <c:v>4.82</c:v>
                </c:pt>
                <c:pt idx="13">
                  <c:v>4.82</c:v>
                </c:pt>
                <c:pt idx="14">
                  <c:v>4.83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ГиГД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4.9400000000000004</c:v>
                </c:pt>
                <c:pt idx="1">
                  <c:v>4.9800000000000004</c:v>
                </c:pt>
                <c:pt idx="2">
                  <c:v>4.95</c:v>
                </c:pt>
                <c:pt idx="3">
                  <c:v>4.96</c:v>
                </c:pt>
                <c:pt idx="4">
                  <c:v>4.95</c:v>
                </c:pt>
                <c:pt idx="5">
                  <c:v>4.95</c:v>
                </c:pt>
                <c:pt idx="6">
                  <c:v>4.96</c:v>
                </c:pt>
                <c:pt idx="7">
                  <c:v>4.96</c:v>
                </c:pt>
                <c:pt idx="8">
                  <c:v>4.95</c:v>
                </c:pt>
                <c:pt idx="9">
                  <c:v>4.95</c:v>
                </c:pt>
                <c:pt idx="10">
                  <c:v>4.96</c:v>
                </c:pt>
                <c:pt idx="11">
                  <c:v>4.95</c:v>
                </c:pt>
                <c:pt idx="12">
                  <c:v>4.96</c:v>
                </c:pt>
                <c:pt idx="13">
                  <c:v>4.9400000000000004</c:v>
                </c:pt>
                <c:pt idx="14">
                  <c:v>4.97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ИЯ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4.8</c:v>
                </c:pt>
                <c:pt idx="1">
                  <c:v>4.8099999999999996</c:v>
                </c:pt>
                <c:pt idx="2">
                  <c:v>4.7699999999999996</c:v>
                </c:pt>
                <c:pt idx="3">
                  <c:v>4.76</c:v>
                </c:pt>
                <c:pt idx="4">
                  <c:v>4.79</c:v>
                </c:pt>
                <c:pt idx="5">
                  <c:v>4.79</c:v>
                </c:pt>
                <c:pt idx="6">
                  <c:v>4.79</c:v>
                </c:pt>
                <c:pt idx="7">
                  <c:v>4.8</c:v>
                </c:pt>
                <c:pt idx="8">
                  <c:v>4.8</c:v>
                </c:pt>
                <c:pt idx="9">
                  <c:v>4.79</c:v>
                </c:pt>
                <c:pt idx="10">
                  <c:v>4.79</c:v>
                </c:pt>
                <c:pt idx="11">
                  <c:v>4.78</c:v>
                </c:pt>
                <c:pt idx="12">
                  <c:v>4.8</c:v>
                </c:pt>
                <c:pt idx="13">
                  <c:v>4.82</c:v>
                </c:pt>
                <c:pt idx="14">
                  <c:v>4.83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4.83</c:v>
                </c:pt>
                <c:pt idx="2">
                  <c:v>4.8</c:v>
                </c:pt>
                <c:pt idx="3">
                  <c:v>4.8</c:v>
                </c:pt>
                <c:pt idx="4">
                  <c:v>4.83</c:v>
                </c:pt>
                <c:pt idx="5">
                  <c:v>4.83</c:v>
                </c:pt>
                <c:pt idx="6">
                  <c:v>4.83</c:v>
                </c:pt>
                <c:pt idx="7">
                  <c:v>4.83</c:v>
                </c:pt>
                <c:pt idx="8">
                  <c:v>4.84</c:v>
                </c:pt>
                <c:pt idx="9">
                  <c:v>4.8099999999999996</c:v>
                </c:pt>
                <c:pt idx="10">
                  <c:v>4.82</c:v>
                </c:pt>
                <c:pt idx="11">
                  <c:v>4.8</c:v>
                </c:pt>
                <c:pt idx="12">
                  <c:v>4.83</c:v>
                </c:pt>
                <c:pt idx="13">
                  <c:v>4.84</c:v>
                </c:pt>
                <c:pt idx="14">
                  <c:v>4.8499999999999996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ХМиО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Лист1!$G$2:$G$16</c:f>
              <c:numCache>
                <c:formatCode>General</c:formatCode>
                <c:ptCount val="15"/>
                <c:pt idx="0">
                  <c:v>4.6900000000000004</c:v>
                </c:pt>
                <c:pt idx="1">
                  <c:v>4.66</c:v>
                </c:pt>
                <c:pt idx="2">
                  <c:v>4.6500000000000004</c:v>
                </c:pt>
                <c:pt idx="3">
                  <c:v>4.63</c:v>
                </c:pt>
                <c:pt idx="4">
                  <c:v>4.72</c:v>
                </c:pt>
                <c:pt idx="5">
                  <c:v>4.67</c:v>
                </c:pt>
                <c:pt idx="6">
                  <c:v>4.63</c:v>
                </c:pt>
                <c:pt idx="7">
                  <c:v>4.6399999999999997</c:v>
                </c:pt>
                <c:pt idx="8">
                  <c:v>4.58</c:v>
                </c:pt>
                <c:pt idx="9">
                  <c:v>4.62</c:v>
                </c:pt>
                <c:pt idx="10">
                  <c:v>4.66</c:v>
                </c:pt>
                <c:pt idx="11">
                  <c:v>4.5599999999999996</c:v>
                </c:pt>
                <c:pt idx="12">
                  <c:v>4.63</c:v>
                </c:pt>
                <c:pt idx="13">
                  <c:v>4.63</c:v>
                </c:pt>
                <c:pt idx="14">
                  <c:v>4.72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39904"/>
        <c:axId val="50141440"/>
      </c:lineChart>
      <c:catAx>
        <c:axId val="5013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141440"/>
        <c:crosses val="autoZero"/>
        <c:auto val="1"/>
        <c:lblAlgn val="ctr"/>
        <c:lblOffset val="100"/>
        <c:noMultiLvlLbl val="0"/>
      </c:catAx>
      <c:valAx>
        <c:axId val="50141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139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220730104062514"/>
          <c:y val="2.0526855243750749E-3"/>
          <c:w val="0.81635165537162535"/>
          <c:h val="0.11050923623585315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7294200028542875"/>
          <c:w val="0.90649056562566177"/>
          <c:h val="0.6979123025985735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АиД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4.79</c:v>
                </c:pt>
                <c:pt idx="1">
                  <c:v>4.87</c:v>
                </c:pt>
                <c:pt idx="2">
                  <c:v>4.7300000000000004</c:v>
                </c:pt>
                <c:pt idx="3">
                  <c:v>4.8</c:v>
                </c:pt>
                <c:pt idx="4">
                  <c:v>4.82</c:v>
                </c:pt>
                <c:pt idx="5">
                  <c:v>4.7699999999999996</c:v>
                </c:pt>
                <c:pt idx="6">
                  <c:v>4.8099999999999996</c:v>
                </c:pt>
                <c:pt idx="7">
                  <c:v>4.83</c:v>
                </c:pt>
                <c:pt idx="8">
                  <c:v>4.83</c:v>
                </c:pt>
                <c:pt idx="9">
                  <c:v>4.8499999999999996</c:v>
                </c:pt>
                <c:pt idx="10">
                  <c:v>4.87</c:v>
                </c:pt>
                <c:pt idx="11">
                  <c:v>4.8</c:v>
                </c:pt>
                <c:pt idx="12">
                  <c:v>4.82</c:v>
                </c:pt>
                <c:pt idx="13">
                  <c:v>4.83</c:v>
                </c:pt>
                <c:pt idx="14">
                  <c:v>4.8600000000000003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4.74</c:v>
                </c:pt>
                <c:pt idx="1">
                  <c:v>4.8</c:v>
                </c:pt>
                <c:pt idx="2">
                  <c:v>4.6900000000000004</c:v>
                </c:pt>
                <c:pt idx="3">
                  <c:v>4.72</c:v>
                </c:pt>
                <c:pt idx="4">
                  <c:v>4.76</c:v>
                </c:pt>
                <c:pt idx="5">
                  <c:v>4.75</c:v>
                </c:pt>
                <c:pt idx="6">
                  <c:v>4.75</c:v>
                </c:pt>
                <c:pt idx="7">
                  <c:v>4.8099999999999996</c:v>
                </c:pt>
                <c:pt idx="8">
                  <c:v>4.7699999999999996</c:v>
                </c:pt>
                <c:pt idx="9">
                  <c:v>4.8</c:v>
                </c:pt>
                <c:pt idx="10">
                  <c:v>4.79</c:v>
                </c:pt>
                <c:pt idx="11">
                  <c:v>4.72</c:v>
                </c:pt>
                <c:pt idx="12">
                  <c:v>4.72</c:v>
                </c:pt>
                <c:pt idx="13">
                  <c:v>4.76</c:v>
                </c:pt>
                <c:pt idx="14">
                  <c:v>4.8099999999999996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4.83</c:v>
                </c:pt>
                <c:pt idx="1">
                  <c:v>4.87</c:v>
                </c:pt>
                <c:pt idx="2">
                  <c:v>4.82</c:v>
                </c:pt>
                <c:pt idx="3">
                  <c:v>4.8</c:v>
                </c:pt>
                <c:pt idx="4">
                  <c:v>4.83</c:v>
                </c:pt>
                <c:pt idx="5">
                  <c:v>4.8499999999999996</c:v>
                </c:pt>
                <c:pt idx="6">
                  <c:v>4.8600000000000003</c:v>
                </c:pt>
                <c:pt idx="7">
                  <c:v>4.8499999999999996</c:v>
                </c:pt>
                <c:pt idx="8">
                  <c:v>4.8600000000000003</c:v>
                </c:pt>
                <c:pt idx="9">
                  <c:v>4.8499999999999996</c:v>
                </c:pt>
                <c:pt idx="10">
                  <c:v>4.8499999999999996</c:v>
                </c:pt>
                <c:pt idx="11">
                  <c:v>4.68</c:v>
                </c:pt>
                <c:pt idx="12">
                  <c:v>4.8499999999999996</c:v>
                </c:pt>
                <c:pt idx="13">
                  <c:v>4.8499999999999996</c:v>
                </c:pt>
                <c:pt idx="14">
                  <c:v>4.8499999999999996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552832"/>
        <c:axId val="50554368"/>
      </c:lineChart>
      <c:catAx>
        <c:axId val="5055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554368"/>
        <c:crosses val="autoZero"/>
        <c:auto val="1"/>
        <c:lblAlgn val="ctr"/>
        <c:lblOffset val="100"/>
        <c:noMultiLvlLbl val="0"/>
      </c:catAx>
      <c:valAx>
        <c:axId val="50554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552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645725973467337"/>
          <c:y val="2.2483142584058414E-2"/>
          <c:w val="0.62144092251858052"/>
          <c:h val="0.12087102183713605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7294200028542875"/>
          <c:w val="0.89895341638203541"/>
          <c:h val="0.6979123025985735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4.8</c:v>
                </c:pt>
                <c:pt idx="1">
                  <c:v>4.87</c:v>
                </c:pt>
                <c:pt idx="2">
                  <c:v>4.6900000000000004</c:v>
                </c:pt>
                <c:pt idx="3">
                  <c:v>4.66</c:v>
                </c:pt>
                <c:pt idx="4">
                  <c:v>4.79</c:v>
                </c:pt>
                <c:pt idx="5">
                  <c:v>4.76</c:v>
                </c:pt>
                <c:pt idx="6">
                  <c:v>4.76</c:v>
                </c:pt>
                <c:pt idx="7">
                  <c:v>4.8099999999999996</c:v>
                </c:pt>
                <c:pt idx="8">
                  <c:v>4.76</c:v>
                </c:pt>
                <c:pt idx="9">
                  <c:v>4.78</c:v>
                </c:pt>
                <c:pt idx="10">
                  <c:v>4.83</c:v>
                </c:pt>
                <c:pt idx="11">
                  <c:v>4.7</c:v>
                </c:pt>
                <c:pt idx="12">
                  <c:v>4.8099999999999996</c:v>
                </c:pt>
                <c:pt idx="13">
                  <c:v>4.8</c:v>
                </c:pt>
                <c:pt idx="14">
                  <c:v>4.8499999999999996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ИСиКМ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4.76</c:v>
                </c:pt>
                <c:pt idx="1">
                  <c:v>4.8499999999999996</c:v>
                </c:pt>
                <c:pt idx="2">
                  <c:v>4.75</c:v>
                </c:pt>
                <c:pt idx="3">
                  <c:v>4.83</c:v>
                </c:pt>
                <c:pt idx="4">
                  <c:v>4.84</c:v>
                </c:pt>
                <c:pt idx="5">
                  <c:v>4.8099999999999996</c:v>
                </c:pt>
                <c:pt idx="6">
                  <c:v>4.79</c:v>
                </c:pt>
                <c:pt idx="7">
                  <c:v>4.87</c:v>
                </c:pt>
                <c:pt idx="8">
                  <c:v>4.82</c:v>
                </c:pt>
                <c:pt idx="9">
                  <c:v>4.84</c:v>
                </c:pt>
                <c:pt idx="10">
                  <c:v>4.8499999999999996</c:v>
                </c:pt>
                <c:pt idx="11">
                  <c:v>4.82</c:v>
                </c:pt>
                <c:pt idx="12">
                  <c:v>4.8600000000000003</c:v>
                </c:pt>
                <c:pt idx="13">
                  <c:v>4.78</c:v>
                </c:pt>
                <c:pt idx="14">
                  <c:v>4.88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КиРЯ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4.74</c:v>
                </c:pt>
                <c:pt idx="1">
                  <c:v>4.82</c:v>
                </c:pt>
                <c:pt idx="2">
                  <c:v>4.71</c:v>
                </c:pt>
                <c:pt idx="3">
                  <c:v>4.68</c:v>
                </c:pt>
                <c:pt idx="4">
                  <c:v>4.78</c:v>
                </c:pt>
                <c:pt idx="5">
                  <c:v>4.76</c:v>
                </c:pt>
                <c:pt idx="6">
                  <c:v>4.7699999999999996</c:v>
                </c:pt>
                <c:pt idx="7">
                  <c:v>4.8099999999999996</c:v>
                </c:pt>
                <c:pt idx="8">
                  <c:v>4.78</c:v>
                </c:pt>
                <c:pt idx="9">
                  <c:v>4.7699999999999996</c:v>
                </c:pt>
                <c:pt idx="10">
                  <c:v>4.7699999999999996</c:v>
                </c:pt>
                <c:pt idx="11">
                  <c:v>4.74</c:v>
                </c:pt>
                <c:pt idx="12">
                  <c:v>4.78</c:v>
                </c:pt>
                <c:pt idx="13">
                  <c:v>4.79</c:v>
                </c:pt>
                <c:pt idx="14">
                  <c:v>4.79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ПиАТП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4.72</c:v>
                </c:pt>
                <c:pt idx="1">
                  <c:v>4.7300000000000004</c:v>
                </c:pt>
                <c:pt idx="2">
                  <c:v>4.6900000000000004</c:v>
                </c:pt>
                <c:pt idx="3">
                  <c:v>4.7</c:v>
                </c:pt>
                <c:pt idx="4">
                  <c:v>4.7</c:v>
                </c:pt>
                <c:pt idx="5">
                  <c:v>4.72</c:v>
                </c:pt>
                <c:pt idx="6">
                  <c:v>4.76</c:v>
                </c:pt>
                <c:pt idx="7">
                  <c:v>4.72</c:v>
                </c:pt>
                <c:pt idx="8">
                  <c:v>4.7300000000000004</c:v>
                </c:pt>
                <c:pt idx="9">
                  <c:v>4.72</c:v>
                </c:pt>
                <c:pt idx="10">
                  <c:v>4.7</c:v>
                </c:pt>
                <c:pt idx="11">
                  <c:v>4.6900000000000004</c:v>
                </c:pt>
                <c:pt idx="12">
                  <c:v>4.71</c:v>
                </c:pt>
                <c:pt idx="13">
                  <c:v>4.7</c:v>
                </c:pt>
                <c:pt idx="14">
                  <c:v>4.74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ФУиН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4.91</c:v>
                </c:pt>
                <c:pt idx="1">
                  <c:v>4.92</c:v>
                </c:pt>
                <c:pt idx="2">
                  <c:v>4.8899999999999997</c:v>
                </c:pt>
                <c:pt idx="3">
                  <c:v>4.8899999999999997</c:v>
                </c:pt>
                <c:pt idx="4">
                  <c:v>4.9400000000000004</c:v>
                </c:pt>
                <c:pt idx="5">
                  <c:v>4.93</c:v>
                </c:pt>
                <c:pt idx="6">
                  <c:v>4.91</c:v>
                </c:pt>
                <c:pt idx="7">
                  <c:v>4.9400000000000004</c:v>
                </c:pt>
                <c:pt idx="8">
                  <c:v>4.8899999999999997</c:v>
                </c:pt>
                <c:pt idx="9">
                  <c:v>4.9400000000000004</c:v>
                </c:pt>
                <c:pt idx="10">
                  <c:v>4.93</c:v>
                </c:pt>
                <c:pt idx="11">
                  <c:v>4.88</c:v>
                </c:pt>
                <c:pt idx="12">
                  <c:v>4.91</c:v>
                </c:pt>
                <c:pt idx="13">
                  <c:v>4.9000000000000004</c:v>
                </c:pt>
                <c:pt idx="14">
                  <c:v>4.93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ЭиМ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Лист1!$G$2:$G$16</c:f>
              <c:numCache>
                <c:formatCode>General</c:formatCode>
                <c:ptCount val="15"/>
                <c:pt idx="0">
                  <c:v>4.71</c:v>
                </c:pt>
                <c:pt idx="1">
                  <c:v>4.5999999999999996</c:v>
                </c:pt>
                <c:pt idx="2">
                  <c:v>4.5599999999999996</c:v>
                </c:pt>
                <c:pt idx="3">
                  <c:v>4.59</c:v>
                </c:pt>
                <c:pt idx="4">
                  <c:v>4.58</c:v>
                </c:pt>
                <c:pt idx="5">
                  <c:v>4.58</c:v>
                </c:pt>
                <c:pt idx="6">
                  <c:v>4.57</c:v>
                </c:pt>
                <c:pt idx="7">
                  <c:v>4.58</c:v>
                </c:pt>
                <c:pt idx="8">
                  <c:v>4.59</c:v>
                </c:pt>
                <c:pt idx="9">
                  <c:v>4.59</c:v>
                </c:pt>
                <c:pt idx="10">
                  <c:v>4.5999999999999996</c:v>
                </c:pt>
                <c:pt idx="11">
                  <c:v>4.54</c:v>
                </c:pt>
                <c:pt idx="12">
                  <c:v>4.58</c:v>
                </c:pt>
                <c:pt idx="13">
                  <c:v>4.59</c:v>
                </c:pt>
                <c:pt idx="14">
                  <c:v>4.6399999999999997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ЭиТФ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Лист1!$H$2:$H$16</c:f>
              <c:numCache>
                <c:formatCode>General</c:formatCode>
                <c:ptCount val="15"/>
                <c:pt idx="0">
                  <c:v>4.82</c:v>
                </c:pt>
                <c:pt idx="1">
                  <c:v>4.8099999999999996</c:v>
                </c:pt>
                <c:pt idx="2">
                  <c:v>4.79</c:v>
                </c:pt>
                <c:pt idx="3">
                  <c:v>4.78</c:v>
                </c:pt>
                <c:pt idx="4">
                  <c:v>4.8</c:v>
                </c:pt>
                <c:pt idx="5">
                  <c:v>4.79</c:v>
                </c:pt>
                <c:pt idx="6">
                  <c:v>4.8</c:v>
                </c:pt>
                <c:pt idx="7">
                  <c:v>4.82</c:v>
                </c:pt>
                <c:pt idx="8">
                  <c:v>4.8099999999999996</c:v>
                </c:pt>
                <c:pt idx="9">
                  <c:v>4.8099999999999996</c:v>
                </c:pt>
                <c:pt idx="10">
                  <c:v>4.82</c:v>
                </c:pt>
                <c:pt idx="11">
                  <c:v>4.8</c:v>
                </c:pt>
                <c:pt idx="12">
                  <c:v>4.8</c:v>
                </c:pt>
                <c:pt idx="13">
                  <c:v>4.84</c:v>
                </c:pt>
                <c:pt idx="14">
                  <c:v>4.8499999999999996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905088"/>
        <c:axId val="50906624"/>
      </c:lineChart>
      <c:catAx>
        <c:axId val="5090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906624"/>
        <c:crosses val="autoZero"/>
        <c:auto val="1"/>
        <c:lblAlgn val="ctr"/>
        <c:lblOffset val="100"/>
        <c:noMultiLvlLbl val="0"/>
      </c:catAx>
      <c:valAx>
        <c:axId val="5090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905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2123051142465653E-2"/>
          <c:y val="5.4588128876814981E-2"/>
          <c:w val="0.89134621616116727"/>
          <c:h val="8.7994320841651597E-2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5892932800310328E-2"/>
          <c:y val="0.17294200028542875"/>
          <c:w val="0.90649056562566177"/>
          <c:h val="0.6979123025985735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ИКиАНК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4.83</c:v>
                </c:pt>
                <c:pt idx="1">
                  <c:v>4.8499999999999996</c:v>
                </c:pt>
                <c:pt idx="2">
                  <c:v>4.78</c:v>
                </c:pt>
                <c:pt idx="3">
                  <c:v>4.75</c:v>
                </c:pt>
                <c:pt idx="4">
                  <c:v>4.83</c:v>
                </c:pt>
                <c:pt idx="5">
                  <c:v>4.82</c:v>
                </c:pt>
                <c:pt idx="6">
                  <c:v>4.82</c:v>
                </c:pt>
                <c:pt idx="7">
                  <c:v>4.84</c:v>
                </c:pt>
                <c:pt idx="8">
                  <c:v>4.83</c:v>
                </c:pt>
                <c:pt idx="9">
                  <c:v>4.8499999999999996</c:v>
                </c:pt>
                <c:pt idx="10">
                  <c:v>4.8499999999999996</c:v>
                </c:pt>
                <c:pt idx="11">
                  <c:v>4.83</c:v>
                </c:pt>
                <c:pt idx="12">
                  <c:v>4.84</c:v>
                </c:pt>
                <c:pt idx="13">
                  <c:v>4.8600000000000003</c:v>
                </c:pt>
                <c:pt idx="14">
                  <c:v>4.88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ФиС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4.8499999999999996</c:v>
                </c:pt>
                <c:pt idx="1">
                  <c:v>4.83</c:v>
                </c:pt>
                <c:pt idx="2">
                  <c:v>4.8</c:v>
                </c:pt>
                <c:pt idx="3">
                  <c:v>4.8</c:v>
                </c:pt>
                <c:pt idx="4">
                  <c:v>4.83</c:v>
                </c:pt>
                <c:pt idx="5">
                  <c:v>4.83</c:v>
                </c:pt>
                <c:pt idx="6">
                  <c:v>4.83</c:v>
                </c:pt>
                <c:pt idx="7">
                  <c:v>4.83</c:v>
                </c:pt>
                <c:pt idx="8">
                  <c:v>4.84</c:v>
                </c:pt>
                <c:pt idx="9">
                  <c:v>4.8099999999999996</c:v>
                </c:pt>
                <c:pt idx="10">
                  <c:v>4.82</c:v>
                </c:pt>
                <c:pt idx="11">
                  <c:v>4.8</c:v>
                </c:pt>
                <c:pt idx="12">
                  <c:v>4.83</c:v>
                </c:pt>
                <c:pt idx="13">
                  <c:v>4.84</c:v>
                </c:pt>
                <c:pt idx="14">
                  <c:v>4.8499999999999996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ИЯ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4.8</c:v>
                </c:pt>
                <c:pt idx="1">
                  <c:v>4.8099999999999996</c:v>
                </c:pt>
                <c:pt idx="2">
                  <c:v>4.7699999999999996</c:v>
                </c:pt>
                <c:pt idx="3">
                  <c:v>4.76</c:v>
                </c:pt>
                <c:pt idx="4">
                  <c:v>4.79</c:v>
                </c:pt>
                <c:pt idx="5">
                  <c:v>4.79</c:v>
                </c:pt>
                <c:pt idx="6">
                  <c:v>4.79</c:v>
                </c:pt>
                <c:pt idx="7">
                  <c:v>4.8</c:v>
                </c:pt>
                <c:pt idx="8">
                  <c:v>4.8</c:v>
                </c:pt>
                <c:pt idx="9">
                  <c:v>4.79</c:v>
                </c:pt>
                <c:pt idx="10">
                  <c:v>4.79</c:v>
                </c:pt>
                <c:pt idx="11">
                  <c:v>4.78</c:v>
                </c:pt>
                <c:pt idx="12">
                  <c:v>4.8</c:v>
                </c:pt>
                <c:pt idx="13">
                  <c:v>4.82</c:v>
                </c:pt>
                <c:pt idx="14">
                  <c:v>4.83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ВМ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4.8</c:v>
                </c:pt>
                <c:pt idx="1">
                  <c:v>4.87</c:v>
                </c:pt>
                <c:pt idx="2">
                  <c:v>4.6900000000000004</c:v>
                </c:pt>
                <c:pt idx="3">
                  <c:v>4.66</c:v>
                </c:pt>
                <c:pt idx="4">
                  <c:v>4.79</c:v>
                </c:pt>
                <c:pt idx="5">
                  <c:v>4.76</c:v>
                </c:pt>
                <c:pt idx="6">
                  <c:v>4.76</c:v>
                </c:pt>
                <c:pt idx="7">
                  <c:v>4.8099999999999996</c:v>
                </c:pt>
                <c:pt idx="8">
                  <c:v>4.76</c:v>
                </c:pt>
                <c:pt idx="9">
                  <c:v>4.78</c:v>
                </c:pt>
                <c:pt idx="10">
                  <c:v>4.83</c:v>
                </c:pt>
                <c:pt idx="11">
                  <c:v>4.7</c:v>
                </c:pt>
                <c:pt idx="12">
                  <c:v>4.8099999999999996</c:v>
                </c:pt>
                <c:pt idx="13">
                  <c:v>4.8</c:v>
                </c:pt>
                <c:pt idx="14">
                  <c:v>4.8499999999999996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КиРЯ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4.74</c:v>
                </c:pt>
                <c:pt idx="1">
                  <c:v>4.82</c:v>
                </c:pt>
                <c:pt idx="2">
                  <c:v>4.71</c:v>
                </c:pt>
                <c:pt idx="3">
                  <c:v>4.68</c:v>
                </c:pt>
                <c:pt idx="4">
                  <c:v>4.78</c:v>
                </c:pt>
                <c:pt idx="5">
                  <c:v>4.76</c:v>
                </c:pt>
                <c:pt idx="6">
                  <c:v>4.7699999999999996</c:v>
                </c:pt>
                <c:pt idx="7">
                  <c:v>4.8099999999999996</c:v>
                </c:pt>
                <c:pt idx="8">
                  <c:v>4.78</c:v>
                </c:pt>
                <c:pt idx="9">
                  <c:v>4.7699999999999996</c:v>
                </c:pt>
                <c:pt idx="10">
                  <c:v>4.7699999999999996</c:v>
                </c:pt>
                <c:pt idx="11">
                  <c:v>4.74</c:v>
                </c:pt>
                <c:pt idx="12">
                  <c:v>4.78</c:v>
                </c:pt>
                <c:pt idx="13">
                  <c:v>4.79</c:v>
                </c:pt>
                <c:pt idx="14">
                  <c:v>4.79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ОП</c:v>
                </c:pt>
              </c:strCache>
            </c:strRef>
          </c:tx>
          <c:cat>
            <c:numRef>
              <c:f>Лист1!$A$2:$A$16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Лист1!$G$2:$G$16</c:f>
              <c:numCache>
                <c:formatCode>General</c:formatCode>
                <c:ptCount val="15"/>
                <c:pt idx="0">
                  <c:v>4.74</c:v>
                </c:pt>
                <c:pt idx="1">
                  <c:v>4.8</c:v>
                </c:pt>
                <c:pt idx="2">
                  <c:v>4.6900000000000004</c:v>
                </c:pt>
                <c:pt idx="3">
                  <c:v>4.72</c:v>
                </c:pt>
                <c:pt idx="4">
                  <c:v>4.76</c:v>
                </c:pt>
                <c:pt idx="5">
                  <c:v>4.75</c:v>
                </c:pt>
                <c:pt idx="6">
                  <c:v>4.75</c:v>
                </c:pt>
                <c:pt idx="7">
                  <c:v>4.8099999999999996</c:v>
                </c:pt>
                <c:pt idx="8">
                  <c:v>4.7699999999999996</c:v>
                </c:pt>
                <c:pt idx="9">
                  <c:v>4.8</c:v>
                </c:pt>
                <c:pt idx="10">
                  <c:v>4.79</c:v>
                </c:pt>
                <c:pt idx="11">
                  <c:v>4.72</c:v>
                </c:pt>
                <c:pt idx="12">
                  <c:v>4.72</c:v>
                </c:pt>
                <c:pt idx="13">
                  <c:v>4.76</c:v>
                </c:pt>
                <c:pt idx="14">
                  <c:v>4.8099999999999996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041536"/>
        <c:axId val="63043072"/>
      </c:lineChart>
      <c:catAx>
        <c:axId val="6304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3043072"/>
        <c:crosses val="autoZero"/>
        <c:auto val="1"/>
        <c:lblAlgn val="ctr"/>
        <c:lblOffset val="100"/>
        <c:noMultiLvlLbl val="0"/>
      </c:catAx>
      <c:valAx>
        <c:axId val="63043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3041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8983949551664236E-2"/>
          <c:y val="0"/>
          <c:w val="0.9395086205996106"/>
          <c:h val="0.12301794225193152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sideWall>
    <c:backWall>
      <c:thickness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</c:backWall>
    <c:plotArea>
      <c:layout>
        <c:manualLayout>
          <c:layoutTarget val="inner"/>
          <c:xMode val="edge"/>
          <c:yMode val="edge"/>
          <c:x val="7.4333638854942041E-2"/>
          <c:y val="3.4335875984251966E-2"/>
          <c:w val="0.88410546976261906"/>
          <c:h val="0.862872785433070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до 3,99</c:v>
                </c:pt>
                <c:pt idx="1">
                  <c:v>от 4,00 до 4,99</c:v>
                </c:pt>
                <c:pt idx="2">
                  <c:v>5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301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до 3,99</c:v>
                </c:pt>
                <c:pt idx="1">
                  <c:v>от 4,00 до 4,99</c:v>
                </c:pt>
                <c:pt idx="2">
                  <c:v>5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</c:v>
                </c:pt>
                <c:pt idx="1">
                  <c:v>253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4757760"/>
        <c:axId val="64759680"/>
        <c:axId val="0"/>
      </c:bar3DChart>
      <c:catAx>
        <c:axId val="64757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759680"/>
        <c:crosses val="autoZero"/>
        <c:auto val="1"/>
        <c:lblAlgn val="ctr"/>
        <c:lblOffset val="100"/>
        <c:noMultiLvlLbl val="0"/>
      </c:catAx>
      <c:valAx>
        <c:axId val="64759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4757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892822093841426"/>
          <c:y val="8.8265009842519684E-2"/>
          <c:w val="0.29141738880865087"/>
          <c:h val="5.15949803149606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27598891072558E-2"/>
          <c:y val="4.9960875984251966E-2"/>
          <c:w val="0.80558931135173495"/>
          <c:h val="0.894018454724409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4.8099999999999996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330496"/>
        <c:axId val="78344576"/>
        <c:axId val="0"/>
      </c:bar3DChart>
      <c:catAx>
        <c:axId val="7833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344576"/>
        <c:crosses val="autoZero"/>
        <c:auto val="1"/>
        <c:lblAlgn val="ctr"/>
        <c:lblOffset val="100"/>
        <c:noMultiLvlLbl val="0"/>
      </c:catAx>
      <c:valAx>
        <c:axId val="78344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330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22824702637756"/>
          <c:y val="0"/>
          <c:w val="0.34479345115537291"/>
          <c:h val="0.173469980314960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0.19167</cdr:x>
      <cdr:y>0.67719</cdr:y>
    </cdr:from>
    <cdr:to>
      <cdr:x>0.33341</cdr:x>
      <cdr:y>0.76578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84" y="2752080"/>
          <a:ext cx="1224769" cy="360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  4 чел.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</cdr:x>
      <cdr:y>0.65947</cdr:y>
    </cdr:from>
    <cdr:to>
      <cdr:x>0.42994</cdr:x>
      <cdr:y>0.74806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288" y="2680072"/>
          <a:ext cx="1122807" cy="360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 чел</a:t>
          </a:r>
          <a:r>
            <a:rPr lang="ru-RU" sz="1600" b="1" dirty="0" smtClean="0"/>
            <a:t>.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0.44167</cdr:x>
      <cdr:y>0.05704</cdr:y>
    </cdr:from>
    <cdr:to>
      <cdr:x>0.54725</cdr:x>
      <cdr:y>0.16335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16424" y="231811"/>
          <a:ext cx="912341" cy="432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301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чел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0.55</cdr:x>
      <cdr:y>0.18107</cdr:y>
    </cdr:from>
    <cdr:to>
      <cdr:x>0.689</cdr:x>
      <cdr:y>0.25194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752528" y="735868"/>
          <a:ext cx="1201093" cy="288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253 чел</a:t>
          </a:r>
          <a:r>
            <a:rPr lang="ru-RU" sz="1600" b="1" dirty="0" smtClean="0"/>
            <a:t>.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0.7</cdr:x>
      <cdr:y>0.65947</cdr:y>
    </cdr:from>
    <cdr:to>
      <cdr:x>0.82994</cdr:x>
      <cdr:y>0.76578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048672" y="2680072"/>
          <a:ext cx="1122807" cy="432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16 чел.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0.79167</cdr:x>
      <cdr:y>0.67719</cdr:y>
    </cdr:from>
    <cdr:to>
      <cdr:x>0.92161</cdr:x>
      <cdr:y>0.74806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40760" y="2752080"/>
          <a:ext cx="1122806" cy="288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10 чел</a:t>
          </a:r>
          <a:r>
            <a:rPr lang="ru-RU" sz="1600" b="1" dirty="0" smtClean="0"/>
            <a:t>.</a:t>
          </a:r>
          <a:endParaRPr lang="ru-RU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21.06.2017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DE70-AC0E-4799-A1BE-6A222892B24A}" type="datetime1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FA2CA-7A85-4802-8CD6-FBF9B9DBD7BE}" type="datetime1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1520-B95A-45C0-9381-8B1446728C9A}" type="datetime1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4CD3-E8DA-4335-95EA-6F37E6FDB30D}" type="datetime1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CA729-D186-425F-9CBC-26482AB6E8CF}" type="datetime1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348BD-CA9C-4965-BB05-CBA3086711F3}" type="datetime1">
              <a:rPr lang="ru-RU" smtClean="0"/>
              <a:t>21.06.2017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F5C5-7B87-4939-B868-118ABE0B2F4D}" type="datetime1">
              <a:rPr lang="ru-RU" smtClean="0"/>
              <a:t>21.06.2017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41B5-F257-4C57-BFD0-6DE9704C65C9}" type="datetime1">
              <a:rPr lang="ru-RU" smtClean="0"/>
              <a:t>21.06.2017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9F205-3E42-4D45-8F47-C6B03E47F8C8}" type="datetime1">
              <a:rPr lang="ru-RU" smtClean="0"/>
              <a:t>21.06.2017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A6000-EF76-4C0C-946E-7978B2945271}" type="datetime1">
              <a:rPr lang="ru-RU" smtClean="0"/>
              <a:t>21.06.2017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852-03C2-47FC-B1BE-DCEE77D78545}" type="datetime1">
              <a:rPr lang="ru-RU" smtClean="0"/>
              <a:t>21.06.2017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3CF7-91FE-491A-87A1-476812781E17}" type="datetime1">
              <a:rPr lang="ru-RU" smtClean="0"/>
              <a:t>21.06.2017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712968" cy="4680520"/>
          </a:xfrm>
        </p:spPr>
        <p:txBody>
          <a:bodyPr>
            <a:normAutofit fontScale="92500" lnSpcReduction="20000"/>
          </a:bodyPr>
          <a:lstStyle/>
          <a:p>
            <a:endParaRPr lang="ru-RU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«Преподаватель глазами обучающихся»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 системы </a:t>
            </a: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менеджмента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5978"/>
            <a:ext cx="1017027" cy="86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27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архитектурно-строительный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35326837"/>
              </p:ext>
            </p:extLst>
          </p:nvPr>
        </p:nvGraphicFramePr>
        <p:xfrm>
          <a:off x="395536" y="1237891"/>
          <a:ext cx="8424936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8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27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информационных технологий и бизнеса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335627793"/>
              </p:ext>
            </p:extLst>
          </p:nvPr>
        </p:nvGraphicFramePr>
        <p:xfrm>
          <a:off x="179512" y="1237891"/>
          <a:ext cx="8640960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05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выпускающих </a:t>
            </a:r>
            <a:r>
              <a:rPr lang="ru-RU" sz="27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 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06987311"/>
              </p:ext>
            </p:extLst>
          </p:nvPr>
        </p:nvGraphicFramePr>
        <p:xfrm>
          <a:off x="395536" y="1237891"/>
          <a:ext cx="8424936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6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9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Распределение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средних оценок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4992715"/>
              </p:ext>
            </p:extLst>
          </p:nvPr>
        </p:nvGraphicFramePr>
        <p:xfrm>
          <a:off x="284388" y="980728"/>
          <a:ext cx="86409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3756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975469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целом по университету за два года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(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бакалавриат+магистратура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58870749"/>
              </p:ext>
            </p:extLst>
          </p:nvPr>
        </p:nvGraphicFramePr>
        <p:xfrm>
          <a:off x="383027" y="1412776"/>
          <a:ext cx="832696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79912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4,81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33569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4,8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35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2376264"/>
          </a:xfrm>
        </p:spPr>
        <p:txBody>
          <a:bodyPr>
            <a:norm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88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142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Общее количество респондентов</a:t>
            </a:r>
            <a:endParaRPr lang="ru-RU" sz="2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18058"/>
            <a:ext cx="8229600" cy="5508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Анкетирование проходило с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27.03.17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15.04.17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37098"/>
              </p:ext>
            </p:extLst>
          </p:nvPr>
        </p:nvGraphicFramePr>
        <p:xfrm>
          <a:off x="626540" y="1628800"/>
          <a:ext cx="7488834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8"/>
                <a:gridCol w="2496278"/>
                <a:gridCol w="2496278"/>
              </a:tblGrid>
              <a:tr h="48605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Респонденты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Бакалавры (1-4 курсы)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2320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1577</a:t>
                      </a:r>
                      <a:endParaRPr lang="ru-RU" b="1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Магистранты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173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156</a:t>
                      </a:r>
                      <a:endParaRPr lang="ru-RU" b="1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Всего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2493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1733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911322292"/>
              </p:ext>
            </p:extLst>
          </p:nvPr>
        </p:nvGraphicFramePr>
        <p:xfrm>
          <a:off x="587499" y="3789040"/>
          <a:ext cx="7512893" cy="289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142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Данные о численности оцениваемых  ППС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18058"/>
            <a:ext cx="8229600" cy="5508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460249"/>
              </p:ext>
            </p:extLst>
          </p:nvPr>
        </p:nvGraphicFramePr>
        <p:xfrm>
          <a:off x="626540" y="1628800"/>
          <a:ext cx="7488834" cy="145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332"/>
                <a:gridCol w="2199224"/>
                <a:gridCol w="2496278"/>
              </a:tblGrid>
              <a:tr h="486054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Получены данные в отношении </a:t>
                      </a: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</a:tr>
              <a:tr h="486054">
                <a:tc vMerge="1"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321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преподавателя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268</a:t>
                      </a:r>
                      <a:r>
                        <a:rPr lang="ru-RU" b="1" baseline="0" dirty="0" smtClean="0"/>
                        <a:t> преподавателей</a:t>
                      </a:r>
                      <a:endParaRPr lang="ru-RU" b="1" dirty="0"/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Меньше 10 анкет </a:t>
                      </a: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53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преподавателей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49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преподавателей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36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939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142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3100" dirty="0" smtClean="0">
                <a:solidFill>
                  <a:schemeClr val="tx2"/>
                </a:solidFill>
              </a:rPr>
              <a:t>Вопросы </a:t>
            </a:r>
            <a:r>
              <a:rPr lang="ru-RU" sz="3100" dirty="0">
                <a:solidFill>
                  <a:schemeClr val="tx2"/>
                </a:solidFill>
              </a:rPr>
              <a:t>анкеты </a:t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«Преподаватель глазами обучающихся»</a:t>
            </a:r>
            <a:endParaRPr lang="ru-RU" sz="2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18058"/>
            <a:ext cx="8229600" cy="55081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умеет вызывать и поддерживать интерес  аудитории к своему предмету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 startAt="2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владеет материалом читаемого курса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 startAt="3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использует при проведении практических и семинарских занятий разнообразные формы (индивидуальные задания,  творческие задания, дискуссии, работа по группам, ролевые игры и т.д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 startAt="4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использует современные средства визуального представления материала (к примеру, аудиовизуальные средства, такие как слайды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Prezi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инфографика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видеофильмы  и др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  Преподаватель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объективен  в оценке учебных достижений обучающихся (рейтинговые и экзаменационные оценки, оценки контрольных работ и курсовых проектов).</a:t>
            </a:r>
          </a:p>
          <a:p>
            <a:pPr marL="0" indent="0">
              <a:buNone/>
            </a:pP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2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37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2839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tx2"/>
                </a:solidFill>
              </a:rPr>
              <a:t>Вопросы анкеты </a:t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«Преподаватель глазами обучающихся»</a:t>
            </a:r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endParaRPr lang="ru-RU" sz="2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23528" y="1047476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6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заинтересован  в успехах обучающихся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7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ориентирует  обучающегося на использование изучаемого материала в будущей профессиональной и общественной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8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обычно точно соблюдает учебное расписание (вовремя начинает и заканчивает занятие, делает перерыв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9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использует в объяснении учебного материала информацию из различных отраслей знания, собственного жизненного и профессионального опыта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0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располагает к себе высокой эрудицией, манерой поведения, внешним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видом</a:t>
            </a:r>
          </a:p>
          <a:p>
            <a:pPr marL="342900" indent="-342900">
              <a:buAutoNum type="arabicPeriod" startAt="10"/>
            </a:pPr>
            <a:endParaRPr lang="ru-RU" dirty="0"/>
          </a:p>
          <a:p>
            <a:pPr marL="342900" indent="-342900">
              <a:buAutoNum type="arabicPeriod" startAt="10"/>
            </a:pPr>
            <a:endParaRPr lang="ru-RU" dirty="0" smtClean="0"/>
          </a:p>
          <a:p>
            <a:pPr marL="342900" indent="-342900">
              <a:buAutoNum type="arabicPeriod" startAt="10"/>
            </a:pPr>
            <a:endParaRPr lang="ru-RU" dirty="0"/>
          </a:p>
          <a:p>
            <a:pPr marL="342900" indent="-342900">
              <a:buAutoNum type="arabicPeriod" startAt="10"/>
            </a:pPr>
            <a:endParaRPr lang="ru-RU" dirty="0" smtClean="0"/>
          </a:p>
          <a:p>
            <a:pPr marL="342900" indent="-342900">
              <a:buAutoNum type="arabicPeriod" startAt="10"/>
            </a:pPr>
            <a:endParaRPr lang="ru-RU" dirty="0"/>
          </a:p>
          <a:p>
            <a:pPr marL="342900" indent="-342900">
              <a:buAutoNum type="arabicPeriod" startAt="10"/>
            </a:pPr>
            <a:endParaRPr lang="ru-RU" dirty="0" smtClean="0"/>
          </a:p>
          <a:p>
            <a:pPr marL="342900" indent="-342900">
              <a:buAutoNum type="arabicPeriod" startAt="10"/>
            </a:pPr>
            <a:endParaRPr lang="ru-RU" dirty="0"/>
          </a:p>
          <a:p>
            <a:pPr marL="342900" indent="-342900">
              <a:buAutoNum type="arabicPeriod" startAt="10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3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tx2"/>
                </a:solidFill>
              </a:rPr>
              <a:t>Вопросы анкеты </a:t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>«Преподаватель глазами обучающихся»</a:t>
            </a:r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endParaRPr lang="ru-RU" sz="2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18058"/>
            <a:ext cx="8229600" cy="5508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05342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11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демонстрирует культуру речи, четкость дикции, нормальный темп изложения материала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поддержать обсуждение тем, не связанных с его курсом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доброжелателен,  позитивен   и тактичен по отношению к обучающимся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4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стимулирует самообразование, развитие творческих способностей и личностных качеств обучающегося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15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личностные качества педагога соответствуют вашему представлению о педагоге университета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5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33002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Средние показатели по вопросам анкеты </a:t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разрезе факультетов (</a:t>
            </a:r>
            <a:r>
              <a:rPr lang="ru-RU" sz="27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магистратура)</a:t>
            </a:r>
            <a:r>
              <a:rPr lang="ru-RU" dirty="0">
                <a:latin typeface="Arial" pitchFamily="34" charset="0"/>
                <a:cs typeface="Arial" pitchFamily="34" charset="0"/>
              </a:rPr>
              <a:t>				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5712112"/>
              </p:ext>
            </p:extLst>
          </p:nvPr>
        </p:nvGraphicFramePr>
        <p:xfrm>
          <a:off x="395536" y="1237891"/>
          <a:ext cx="8136904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6632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Arial" pitchFamily="34" charset="0"/>
                <a:cs typeface="Arial" pitchFamily="34" charset="0"/>
              </a:rPr>
              <a:t>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инженерии</a:t>
            </a:r>
            <a:r>
              <a:rPr lang="ru-RU" dirty="0">
                <a:latin typeface="Arial" pitchFamily="34" charset="0"/>
                <a:cs typeface="Arial" pitchFamily="34" charset="0"/>
              </a:rPr>
              <a:t>		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23098725"/>
              </p:ext>
            </p:extLst>
          </p:nvPr>
        </p:nvGraphicFramePr>
        <p:xfrm>
          <a:off x="395536" y="1237891"/>
          <a:ext cx="8496944" cy="435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81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92135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29600" cy="7868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Средние показатели по 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  анкеты 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разрезе кафедр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7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 наук о з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емле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обучающихся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339723593"/>
              </p:ext>
            </p:extLst>
          </p:nvPr>
        </p:nvGraphicFramePr>
        <p:xfrm>
          <a:off x="251520" y="1237891"/>
          <a:ext cx="8784976" cy="4711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66057" cy="646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520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91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9455</TotalTime>
  <Words>370</Words>
  <Application>Microsoft Office PowerPoint</Application>
  <PresentationFormat>Экран (4:3)</PresentationFormat>
  <Paragraphs>143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Восточно- Казахстанский государственный  технический университет  им. Д.Серикбаева  </vt:lpstr>
      <vt:lpstr> Общее количество респондентов</vt:lpstr>
      <vt:lpstr> Данные о численности оцениваемых  ППС</vt:lpstr>
      <vt:lpstr> Вопросы анкеты  «Преподаватель глазами обучающихся»</vt:lpstr>
      <vt:lpstr>Вопросы анкеты  «Преподаватель глазами обучающихся» </vt:lpstr>
      <vt:lpstr>Вопросы анкеты  «Преподаватель глазами обучающихся» </vt:lpstr>
      <vt:lpstr>     Средние показатели по вопросам анкеты  в разрезе факультетов (бакалавриат + магистратура)            </vt:lpstr>
      <vt:lpstr>   Средние показатели по вопросам  анкеты  в разрезе кафедр     Факультет инженерии          </vt:lpstr>
      <vt:lpstr>   Средние показатели по вопросам  анкеты  в разрезе кафедр  Факультет наук о земле           </vt:lpstr>
      <vt:lpstr>   Средние показатели по вопросам  анкеты  в разрезе кафедр  Факультет архитектурно-строительный          </vt:lpstr>
      <vt:lpstr>   Средние показатели по вопросам  анкеты  в разрезе кафедр Факультет информационных технологий и бизнеса           </vt:lpstr>
      <vt:lpstr>   Средние показатели по вопросам  анкеты  в разрезе              не выпускающих кафедр            </vt:lpstr>
      <vt:lpstr>                    Распределение средних оценок          </vt:lpstr>
      <vt:lpstr>   Данные в целом по университету за два года                   (бакалавриат+магистратура)         </vt:lpstr>
      <vt:lpstr>  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 Тютюнькова</cp:lastModifiedBy>
  <cp:revision>239</cp:revision>
  <dcterms:modified xsi:type="dcterms:W3CDTF">2017-06-21T04:51:46Z</dcterms:modified>
</cp:coreProperties>
</file>