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9" r:id="rId2"/>
    <p:sldId id="256" r:id="rId3"/>
    <p:sldId id="270" r:id="rId4"/>
    <p:sldId id="285" r:id="rId5"/>
    <p:sldId id="286" r:id="rId6"/>
    <p:sldId id="271" r:id="rId7"/>
    <p:sldId id="272" r:id="rId8"/>
    <p:sldId id="287" r:id="rId9"/>
    <p:sldId id="288" r:id="rId10"/>
    <p:sldId id="294" r:id="rId11"/>
    <p:sldId id="273" r:id="rId12"/>
    <p:sldId id="289" r:id="rId13"/>
    <p:sldId id="29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ru-RU" b="0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2017г.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ФИ</c:v>
                </c:pt>
                <c:pt idx="1">
                  <c:v>ФИТиБ</c:v>
                </c:pt>
                <c:pt idx="2">
                  <c:v>ФНоЗ</c:v>
                </c:pt>
                <c:pt idx="3">
                  <c:v>По Вузу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4.82</c:v>
                </c:pt>
                <c:pt idx="1">
                  <c:v>4.78</c:v>
                </c:pt>
                <c:pt idx="2">
                  <c:v>4.83</c:v>
                </c:pt>
                <c:pt idx="3">
                  <c:v>4.8099999999999996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050176"/>
        <c:axId val="72052096"/>
      </c:barChart>
      <c:catAx>
        <c:axId val="72050176"/>
        <c:scaling>
          <c:orientation val="minMax"/>
        </c:scaling>
        <c:delete val="0"/>
        <c:axPos val="b"/>
        <c:majorTickMark val="out"/>
        <c:minorTickMark val="none"/>
        <c:tickLblPos val="nextTo"/>
        <c:crossAx val="72052096"/>
        <c:crosses val="autoZero"/>
        <c:auto val="1"/>
        <c:lblAlgn val="ctr"/>
        <c:lblOffset val="100"/>
        <c:noMultiLvlLbl val="0"/>
      </c:catAx>
      <c:valAx>
        <c:axId val="72052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2050176"/>
        <c:crosses val="autoZero"/>
        <c:crossBetween val="between"/>
      </c:valAx>
    </c:plotArea>
    <c:plotVisOnly val="1"/>
    <c:dispBlanksAs val="gap"/>
    <c:showDLblsOverMax val="0"/>
  </c:chart>
  <c:spPr>
    <a:ln w="19050">
      <a:solidFill>
        <a:srgbClr val="FF000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                          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Факультет инженерии</a:t>
            </a:r>
          </a:p>
        </c:rich>
      </c:tx>
      <c:layout>
        <c:manualLayout>
          <c:xMode val="edge"/>
          <c:yMode val="edge"/>
          <c:x val="9.6559532600952833E-2"/>
          <c:y val="1.8565188663247943E-2"/>
        </c:manualLayout>
      </c:layout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2017г.</c:v>
                </c:pt>
              </c:strCache>
            </c:strRef>
          </c:tx>
          <c:marker>
            <c:spPr>
              <a:solidFill>
                <a:srgbClr val="C00000"/>
              </a:solidFill>
            </c:spPr>
          </c:marker>
          <c:cat>
            <c:strRef>
              <c:f>Лист1!$A$2:$A$8</c:f>
              <c:strCache>
                <c:ptCount val="7"/>
                <c:pt idx="0">
                  <c:v>АиД</c:v>
                </c:pt>
                <c:pt idx="1">
                  <c:v>ВиЛР</c:v>
                </c:pt>
                <c:pt idx="2">
                  <c:v>ИКиАНК</c:v>
                </c:pt>
                <c:pt idx="3">
                  <c:v>М</c:v>
                </c:pt>
                <c:pt idx="4">
                  <c:v>ОП</c:v>
                </c:pt>
                <c:pt idx="5">
                  <c:v>С</c:v>
                </c:pt>
                <c:pt idx="6">
                  <c:v>ТМиТ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4.93</c:v>
                </c:pt>
                <c:pt idx="1">
                  <c:v>4.83</c:v>
                </c:pt>
                <c:pt idx="2">
                  <c:v>4.8600000000000003</c:v>
                </c:pt>
                <c:pt idx="3">
                  <c:v>4.53</c:v>
                </c:pt>
                <c:pt idx="4">
                  <c:v>4.7699999999999996</c:v>
                </c:pt>
                <c:pt idx="5">
                  <c:v>4.84</c:v>
                </c:pt>
                <c:pt idx="6">
                  <c:v>4.8899999999999997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707136"/>
        <c:axId val="79967360"/>
      </c:lineChart>
      <c:catAx>
        <c:axId val="797071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 anchor="b" anchorCtr="0"/>
          <a:lstStyle/>
          <a:p>
            <a:pPr>
              <a:defRPr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9967360"/>
        <c:crosses val="autoZero"/>
        <c:auto val="1"/>
        <c:lblAlgn val="ctr"/>
        <c:lblOffset val="100"/>
        <c:noMultiLvlLbl val="0"/>
      </c:catAx>
      <c:valAx>
        <c:axId val="799673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9707136"/>
        <c:crosses val="autoZero"/>
        <c:crossBetween val="between"/>
      </c:valAx>
    </c:plotArea>
    <c:plotVisOnly val="1"/>
    <c:dispBlanksAs val="zero"/>
    <c:showDLblsOverMax val="0"/>
  </c:chart>
  <c:spPr>
    <a:ln w="19050">
      <a:solidFill>
        <a:srgbClr val="0070C0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             </a:t>
            </a:r>
            <a:r>
              <a:rPr lang="ru-RU" sz="1800" b="1" i="0" u="none" strike="noStrike" baseline="0" dirty="0" smtClean="0"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Факультет информационных технологий и бизнеса</a:t>
            </a:r>
            <a:endParaRPr lang="ru-RU" sz="18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16572396095422948"/>
          <c:y val="9.282594331623971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6420321106640538E-2"/>
          <c:y val="0.20437958160594241"/>
          <c:w val="0.91357967889335945"/>
          <c:h val="0.51527608043550721"/>
        </c:manualLayout>
      </c:layou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2017г.</c:v>
                </c:pt>
              </c:strCache>
            </c:strRef>
          </c:tx>
          <c:marker>
            <c:spPr>
              <a:solidFill>
                <a:srgbClr val="C00000"/>
              </a:solidFill>
            </c:spPr>
          </c:marker>
          <c:cat>
            <c:strRef>
              <c:f>Лист1!$A$2:$A$8</c:f>
              <c:strCache>
                <c:ptCount val="7"/>
                <c:pt idx="0">
                  <c:v>ВМ</c:v>
                </c:pt>
                <c:pt idx="1">
                  <c:v>ИСиКМ</c:v>
                </c:pt>
                <c:pt idx="2">
                  <c:v>КиРЯ</c:v>
                </c:pt>
                <c:pt idx="3">
                  <c:v>ПиАТП</c:v>
                </c:pt>
                <c:pt idx="4">
                  <c:v>ФУиН</c:v>
                </c:pt>
                <c:pt idx="5">
                  <c:v>ЭиМ</c:v>
                </c:pt>
                <c:pt idx="6">
                  <c:v>ЭиТФ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4.8600000000000003</c:v>
                </c:pt>
                <c:pt idx="1">
                  <c:v>4.7300000000000004</c:v>
                </c:pt>
                <c:pt idx="2">
                  <c:v>4.88</c:v>
                </c:pt>
                <c:pt idx="3">
                  <c:v>4.7</c:v>
                </c:pt>
                <c:pt idx="4">
                  <c:v>4.58</c:v>
                </c:pt>
                <c:pt idx="5">
                  <c:v>4.74</c:v>
                </c:pt>
                <c:pt idx="6">
                  <c:v>4.97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549440"/>
        <c:axId val="109581056"/>
      </c:lineChart>
      <c:catAx>
        <c:axId val="1095494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 anchor="b" anchorCtr="0"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9581056"/>
        <c:crosses val="autoZero"/>
        <c:auto val="1"/>
        <c:lblAlgn val="ctr"/>
        <c:lblOffset val="100"/>
        <c:noMultiLvlLbl val="0"/>
      </c:catAx>
      <c:valAx>
        <c:axId val="109581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9549440"/>
        <c:crosses val="autoZero"/>
        <c:crossBetween val="between"/>
      </c:valAx>
    </c:plotArea>
    <c:plotVisOnly val="1"/>
    <c:dispBlanksAs val="zero"/>
    <c:showDLblsOverMax val="0"/>
  </c:chart>
  <c:spPr>
    <a:ln w="19050">
      <a:solidFill>
        <a:srgbClr val="00B050"/>
      </a:solidFill>
    </a:ln>
  </c:spPr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b="0"/>
            </a:pPr>
            <a:r>
              <a:rPr lang="ru-RU" b="1" dirty="0"/>
              <a:t>             </a:t>
            </a:r>
            <a:r>
              <a:rPr lang="ru-RU" sz="1800" b="1" i="0" u="none" strike="noStrike" baseline="0" dirty="0" smtClean="0"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Факультет наук о земле</a:t>
            </a:r>
            <a:endParaRPr lang="ru-RU" sz="18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15534929670123798"/>
          <c:y val="9.282594331623971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943684361868289E-2"/>
          <c:y val="0.14961227504936098"/>
          <c:w val="0.90075612513642267"/>
          <c:h val="0.57806247648896714"/>
        </c:manualLayout>
      </c:layou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2017г.</c:v>
                </c:pt>
              </c:strCache>
            </c:strRef>
          </c:tx>
          <c:marker>
            <c:spPr>
              <a:solidFill>
                <a:srgbClr val="C00000"/>
              </a:solidFill>
            </c:spPr>
          </c:marker>
          <c:cat>
            <c:strRef>
              <c:f>Лист1!$A$2:$A$7</c:f>
              <c:strCache>
                <c:ptCount val="6"/>
                <c:pt idx="0">
                  <c:v>БЖиООС</c:v>
                </c:pt>
                <c:pt idx="1">
                  <c:v>ГКиК</c:v>
                </c:pt>
                <c:pt idx="2">
                  <c:v>ГиГД</c:v>
                </c:pt>
                <c:pt idx="3">
                  <c:v>ИЯ</c:v>
                </c:pt>
                <c:pt idx="4">
                  <c:v>ФиС</c:v>
                </c:pt>
                <c:pt idx="5">
                  <c:v>ХМиО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4.92</c:v>
                </c:pt>
                <c:pt idx="1">
                  <c:v>4.99</c:v>
                </c:pt>
                <c:pt idx="2">
                  <c:v>4.93</c:v>
                </c:pt>
                <c:pt idx="3">
                  <c:v>4.95</c:v>
                </c:pt>
                <c:pt idx="4">
                  <c:v>4.82</c:v>
                </c:pt>
                <c:pt idx="5">
                  <c:v>4.43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837760"/>
        <c:axId val="110840448"/>
      </c:lineChart>
      <c:catAx>
        <c:axId val="1108377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 anchor="b" anchorCtr="0"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0840448"/>
        <c:crosses val="autoZero"/>
        <c:auto val="1"/>
        <c:lblAlgn val="ctr"/>
        <c:lblOffset val="100"/>
        <c:noMultiLvlLbl val="0"/>
      </c:catAx>
      <c:valAx>
        <c:axId val="110840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0837760"/>
        <c:crosses val="autoZero"/>
        <c:crossBetween val="between"/>
      </c:valAx>
    </c:plotArea>
    <c:plotVisOnly val="1"/>
    <c:dispBlanksAs val="zero"/>
    <c:showDLblsOverMax val="0"/>
  </c:chart>
  <c:spPr>
    <a:ln w="19050">
      <a:solidFill>
        <a:srgbClr val="7030A0"/>
      </a:solidFill>
    </a:ln>
  </c:spPr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0.16598</cdr:x>
      <cdr:y>0.24047</cdr:y>
    </cdr:from>
    <cdr:to>
      <cdr:x>0.27023</cdr:x>
      <cdr:y>0.30918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1776" y="1008112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4,82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0.37755</cdr:x>
      <cdr:y>0.5625</cdr:y>
    </cdr:from>
    <cdr:to>
      <cdr:x>0.49339</cdr:x>
      <cdr:y>0.63121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664295" y="2592288"/>
          <a:ext cx="817458" cy="3166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4,78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0.49032</cdr:x>
      <cdr:y>0.15459</cdr:y>
    </cdr:from>
    <cdr:to>
      <cdr:x>0.67217</cdr:x>
      <cdr:y>0.24047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648072"/>
          <a:ext cx="113042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0.59184</cdr:x>
      <cdr:y>0.125</cdr:y>
    </cdr:from>
    <cdr:to>
      <cdr:x>0.71926</cdr:x>
      <cdr:y>0.21088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176463" y="576064"/>
          <a:ext cx="899175" cy="3957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4,83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0.82653</cdr:x>
      <cdr:y>0.3125</cdr:y>
    </cdr:from>
    <cdr:to>
      <cdr:x>0.94237</cdr:x>
      <cdr:y>0.38121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832647" y="1440160"/>
          <a:ext cx="817458" cy="3166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4,81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0.36134</cdr:x>
      <cdr:y>0.19037</cdr:y>
    </cdr:from>
    <cdr:to>
      <cdr:x>0.45938</cdr:x>
      <cdr:y>0.26054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96344" y="781345"/>
          <a:ext cx="840100" cy="2880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Arial" pitchFamily="34" charset="0"/>
              <a:cs typeface="Arial" pitchFamily="34" charset="0"/>
            </a:rPr>
            <a:t>4,86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0.4958</cdr:x>
      <cdr:y>0.55263</cdr:y>
    </cdr:from>
    <cdr:to>
      <cdr:x>0.60364</cdr:x>
      <cdr:y>0.6228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248472" y="2268252"/>
          <a:ext cx="924076" cy="2880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Arial" pitchFamily="34" charset="0"/>
              <a:cs typeface="Arial" pitchFamily="34" charset="0"/>
            </a:rPr>
            <a:t>4,53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0.60504</cdr:x>
      <cdr:y>0.2456</cdr:y>
    </cdr:from>
    <cdr:to>
      <cdr:x>0.72269</cdr:x>
      <cdr:y>0.32809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184576" y="1008041"/>
          <a:ext cx="1008137" cy="3385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Arial" pitchFamily="34" charset="0"/>
              <a:cs typeface="Arial" pitchFamily="34" charset="0"/>
            </a:rPr>
            <a:t>4,77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0.75514</cdr:x>
      <cdr:y>0.19036</cdr:y>
    </cdr:from>
    <cdr:to>
      <cdr:x>0.94141</cdr:x>
      <cdr:y>0.3658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470717" y="781339"/>
          <a:ext cx="1596139" cy="7200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Arial" pitchFamily="34" charset="0"/>
              <a:cs typeface="Arial" pitchFamily="34" charset="0"/>
            </a:rPr>
            <a:t>4,84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0.86555</cdr:x>
      <cdr:y>0.16677</cdr:y>
    </cdr:from>
    <cdr:to>
      <cdr:x>0.9832</cdr:x>
      <cdr:y>0.23694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416824" y="684512"/>
          <a:ext cx="1008137" cy="2880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Arial" pitchFamily="34" charset="0"/>
              <a:cs typeface="Arial" pitchFamily="34" charset="0"/>
            </a:rPr>
            <a:t>4,89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0.10504</cdr:x>
      <cdr:y>0.23684</cdr:y>
    </cdr:from>
    <cdr:to>
      <cdr:x>0.20308</cdr:x>
      <cdr:y>0.30061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78980" y="972108"/>
          <a:ext cx="820381" cy="2617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Arial" pitchFamily="34" charset="0"/>
              <a:cs typeface="Arial" pitchFamily="34" charset="0"/>
            </a:rPr>
            <a:t>4,86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0.25994</cdr:x>
      <cdr:y>0.42982</cdr:y>
    </cdr:from>
    <cdr:to>
      <cdr:x>0.35798</cdr:x>
      <cdr:y>0.5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175124" y="1764178"/>
          <a:ext cx="820381" cy="288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Arial" pitchFamily="34" charset="0"/>
              <a:cs typeface="Arial" pitchFamily="34" charset="0"/>
            </a:rPr>
            <a:t>4,73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0.38902</cdr:x>
      <cdr:y>0.2193</cdr:y>
    </cdr:from>
    <cdr:to>
      <cdr:x>0.48705</cdr:x>
      <cdr:y>0.28948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55244" y="900100"/>
          <a:ext cx="820296" cy="2880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Arial" pitchFamily="34" charset="0"/>
              <a:cs typeface="Arial" pitchFamily="34" charset="0"/>
            </a:rPr>
            <a:t>4,88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0.52671</cdr:x>
      <cdr:y>0.34211</cdr:y>
    </cdr:from>
    <cdr:to>
      <cdr:x>0.65416</cdr:x>
      <cdr:y>0.41229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407372" y="1404156"/>
          <a:ext cx="1066477" cy="288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Arial" pitchFamily="34" charset="0"/>
              <a:cs typeface="Arial" pitchFamily="34" charset="0"/>
            </a:rPr>
            <a:t>4,7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0.64718</cdr:x>
      <cdr:y>0.51754</cdr:y>
    </cdr:from>
    <cdr:to>
      <cdr:x>0.75261</cdr:x>
      <cdr:y>0.58771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415484" y="2124236"/>
          <a:ext cx="882219" cy="2880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Arial" pitchFamily="34" charset="0"/>
              <a:cs typeface="Arial" pitchFamily="34" charset="0"/>
            </a:rPr>
            <a:t>4,58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0.80208</cdr:x>
      <cdr:y>0.39474</cdr:y>
    </cdr:from>
    <cdr:to>
      <cdr:x>0.91973</cdr:x>
      <cdr:y>0.46492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711628" y="1620180"/>
          <a:ext cx="984473" cy="288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Arial" pitchFamily="34" charset="0"/>
              <a:cs typeface="Arial" pitchFamily="34" charset="0"/>
            </a:rPr>
            <a:t>4,74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0.87092</cdr:x>
      <cdr:y>0.16667</cdr:y>
    </cdr:from>
    <cdr:to>
      <cdr:x>0.96896</cdr:x>
      <cdr:y>0.23684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7287692" y="684076"/>
          <a:ext cx="820380" cy="2880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Arial" pitchFamily="34" charset="0"/>
              <a:cs typeface="Arial" pitchFamily="34" charset="0"/>
            </a:rPr>
            <a:t>4,97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0.11765</cdr:x>
      <cdr:y>0.25439</cdr:y>
    </cdr:from>
    <cdr:to>
      <cdr:x>0.21569</cdr:x>
      <cdr:y>0.32456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64096" y="1044116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Arial" pitchFamily="34" charset="0"/>
              <a:cs typeface="Arial" pitchFamily="34" charset="0"/>
            </a:rPr>
            <a:t>4,92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0.23529</cdr:x>
      <cdr:y>0.13158</cdr:y>
    </cdr:from>
    <cdr:to>
      <cdr:x>0.33333</cdr:x>
      <cdr:y>0.25439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28192" y="540060"/>
          <a:ext cx="72008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Arial" pitchFamily="34" charset="0"/>
              <a:cs typeface="Arial" pitchFamily="34" charset="0"/>
            </a:rPr>
            <a:t>4,99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0.42276</cdr:x>
      <cdr:y>0.2437</cdr:y>
    </cdr:from>
    <cdr:to>
      <cdr:x>0.52079</cdr:x>
      <cdr:y>0.31387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744416" y="1044116"/>
          <a:ext cx="868250" cy="3006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Arial" pitchFamily="34" charset="0"/>
              <a:cs typeface="Arial" pitchFamily="34" charset="0"/>
            </a:rPr>
            <a:t>4,93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0.56911</cdr:x>
      <cdr:y>0.15966</cdr:y>
    </cdr:from>
    <cdr:to>
      <cdr:x>0.67696</cdr:x>
      <cdr:y>0.22984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040560" y="684076"/>
          <a:ext cx="955225" cy="3006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Arial" pitchFamily="34" charset="0"/>
              <a:cs typeface="Arial" pitchFamily="34" charset="0"/>
            </a:rPr>
            <a:t>4,95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0.55882</cdr:x>
      <cdr:y>0.37719</cdr:y>
    </cdr:from>
    <cdr:to>
      <cdr:x>0.56505</cdr:x>
      <cdr:y>0.38833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104456" y="1548172"/>
          <a:ext cx="45719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0.73171</cdr:x>
      <cdr:y>0.2605</cdr:y>
    </cdr:from>
    <cdr:to>
      <cdr:x>0.83955</cdr:x>
      <cdr:y>0.34822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480720" y="1116124"/>
          <a:ext cx="955137" cy="3758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Arial" pitchFamily="34" charset="0"/>
              <a:cs typeface="Arial" pitchFamily="34" charset="0"/>
            </a:rPr>
            <a:t>4,82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0.8699</cdr:x>
      <cdr:y>0.52941</cdr:y>
    </cdr:from>
    <cdr:to>
      <cdr:x>0.96794</cdr:x>
      <cdr:y>0.61713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7704695" y="2268252"/>
          <a:ext cx="868338" cy="3758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Arial" pitchFamily="34" charset="0"/>
              <a:cs typeface="Arial" pitchFamily="34" charset="0"/>
            </a:rPr>
            <a:t>4,43</a:t>
          </a:r>
          <a:endParaRPr lang="ru-RU" sz="16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D01C-6034-4051-A550-E912B67A3298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359C1-3D7D-4D63-AC40-66A0E03717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056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9CD9-C4DE-4D38-A228-2F618096CC79}" type="datetime1">
              <a:rPr lang="ru-RU" smtClean="0"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D4A1-59FD-42A0-AC49-7903B0C28DA9}" type="datetime1">
              <a:rPr lang="ru-RU" smtClean="0"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6C82-1FA8-4D1E-A631-A1C127BC0523}" type="datetime1">
              <a:rPr lang="ru-RU" smtClean="0"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02AC5-0F15-44B1-9B8D-077E67873614}" type="datetime1">
              <a:rPr lang="ru-RU" smtClean="0"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4026-11FB-47DA-9159-D2B5A7FC1CD8}" type="datetime1">
              <a:rPr lang="ru-RU" smtClean="0"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6DDA8-2C14-4702-BBAE-02ABE4DC88E4}" type="datetime1">
              <a:rPr lang="ru-RU" smtClean="0"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387FB-B63E-4C96-9CA3-7086EA42EFC7}" type="datetime1">
              <a:rPr lang="ru-RU" smtClean="0"/>
              <a:t>22.02.2017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90E56-9647-4470-A442-101CAF395552}" type="datetime1">
              <a:rPr lang="ru-RU" smtClean="0"/>
              <a:t>22.02.2017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F42B-8103-4F7B-BDCF-121C68A9291B}" type="datetime1">
              <a:rPr lang="ru-RU" smtClean="0"/>
              <a:t>22.02.2017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2B35-8C17-450E-8CE3-B6833B642523}" type="datetime1">
              <a:rPr lang="ru-RU" smtClean="0"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9506-C927-43FC-BE79-2E9CB6A73CBF}" type="datetime1">
              <a:rPr lang="ru-RU" smtClean="0"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94064-875E-46BA-BA25-E1E811BFF2E1}" type="datetime1">
              <a:rPr lang="ru-RU" smtClean="0"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3"/>
            <a:ext cx="7990656" cy="1152128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Восточно- Казахстанский государственный </a:t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технический университет  им. Д.Серикбаева</a:t>
            </a:r>
            <a:r>
              <a:rPr lang="ru-RU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>
                <a:latin typeface="Arial" pitchFamily="34" charset="0"/>
                <a:cs typeface="Arial" pitchFamily="34" charset="0"/>
              </a:rPr>
            </a:b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496944" cy="4680520"/>
          </a:xfrm>
        </p:spPr>
        <p:txBody>
          <a:bodyPr>
            <a:normAutofit fontScale="92500" lnSpcReduction="10000"/>
          </a:bodyPr>
          <a:lstStyle/>
          <a:p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анкетирования    </a:t>
            </a:r>
          </a:p>
          <a:p>
            <a:r>
              <a:rPr lang="ru-RU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коллег»</a:t>
            </a:r>
          </a:p>
          <a:p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2017 год</a:t>
            </a:r>
            <a:endParaRPr lang="ru-RU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</a:endParaRPr>
          </a:p>
          <a:p>
            <a:endParaRPr lang="ru-RU" sz="2400" dirty="0" smtClean="0">
              <a:solidFill>
                <a:schemeClr val="tx2"/>
              </a:solidFill>
            </a:endParaRPr>
          </a:p>
          <a:p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Отдел системы </a:t>
            </a:r>
          </a:p>
          <a:p>
            <a:pPr algn="r"/>
            <a:r>
              <a:rPr lang="ru-RU" sz="20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менеджмента </a:t>
            </a:r>
            <a:r>
              <a:rPr lang="ru-RU" sz="20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качества</a:t>
            </a:r>
          </a:p>
        </p:txBody>
      </p:sp>
      <p:pic>
        <p:nvPicPr>
          <p:cNvPr id="1026" name="Picture 2" descr="C:\Users\TTyutyunkova\Desktop\Размещение на сайте 16-17\логотип ВКГТУ им. Д. Серикбаев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7957"/>
            <a:ext cx="1043608" cy="886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01" y="-10030"/>
            <a:ext cx="9611543" cy="685800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99592" y="44624"/>
            <a:ext cx="7787208" cy="864096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Сравнительные 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показатели по вопросам анкеты </a:t>
            </a:r>
            <a:b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 университету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/>
              <a:t>				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4591"/>
            <a:ext cx="1049337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-30335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Преподаватель глазами коллег - 2017</a:t>
            </a:r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178" y="1052737"/>
            <a:ext cx="4989277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39658497"/>
              </p:ext>
            </p:extLst>
          </p:nvPr>
        </p:nvGraphicFramePr>
        <p:xfrm>
          <a:off x="107504" y="1052735"/>
          <a:ext cx="4388296" cy="5359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296"/>
              </a:tblGrid>
              <a:tr h="4441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Компетентность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99" marR="56499" marT="7847" marB="0"/>
                </a:tc>
              </a:tr>
              <a:tr h="4035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1.Уровень знания в своей специальной профессиональной сфере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99" marR="56499" marT="7847" marB="0"/>
                </a:tc>
              </a:tr>
              <a:tr h="4665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Разнообразие приемов и методов в обучении, высокий научно-методический уровень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99" marR="56499" marT="7847" marB="0"/>
                </a:tc>
              </a:tr>
              <a:tr h="4613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Стремление к повышению своей квалификации, к саморазвитию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99" marR="56499" marT="7847" marB="0"/>
                </a:tc>
              </a:tr>
              <a:tr h="6057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Соответствие УМКД требованиям нормативных документов, ГОС ВО и ПО, типовых учебных программ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99" marR="56499" marT="7847" marB="0"/>
                </a:tc>
              </a:tr>
              <a:tr h="4035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Готовность к внедрению новаций в учебный процесс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99" marR="56499" marT="7847" marB="0"/>
                </a:tc>
              </a:tr>
              <a:tr h="3754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активность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99" marR="56499" marT="7847" marB="0"/>
                </a:tc>
              </a:tr>
              <a:tr h="4613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Участие в общественной жизни кафедры, факультета и университета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99" marR="56499" marT="7847" marB="0"/>
                </a:tc>
              </a:tr>
              <a:tr h="3754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Участие в воспитательной работе с обучающимися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99" marR="56499" marT="7847" marB="0"/>
                </a:tc>
              </a:tr>
              <a:tr h="4665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Участие в работе учебно-методических объединений, семинаров и конференций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99" marR="56499" marT="7847" marB="0"/>
                </a:tc>
              </a:tr>
              <a:tr h="4613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Объективность, уважение и тактичность в отношении к обучающимся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99" marR="56499" marT="7847" marB="0"/>
                </a:tc>
              </a:tr>
              <a:tr h="4035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 Рациональное использование времени на занятиях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99" marR="56499" marT="7847" marB="0"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542937"/>
              </p:ext>
            </p:extLst>
          </p:nvPr>
        </p:nvGraphicFramePr>
        <p:xfrm>
          <a:off x="4644008" y="4149080"/>
          <a:ext cx="4902200" cy="2166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2200"/>
              </a:tblGrid>
              <a:tr h="3663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Межличностная  </a:t>
                      </a:r>
                      <a:r>
                        <a:rPr lang="ru-RU" sz="16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коммуникативность</a:t>
                      </a:r>
                      <a:r>
                        <a:rPr lang="ru-RU" sz="16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9525" marB="0"/>
                </a:tc>
              </a:tr>
              <a:tr h="4500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 Доброжелательность, общительность с коллегами, соблюдение этических норм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9525" marB="0"/>
                </a:tc>
              </a:tr>
              <a:tr h="4500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 Эрудиция и культура речи (речь преподавателя профессиональна, доступна для понимания)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9525" marB="0"/>
                </a:tc>
              </a:tr>
              <a:tr h="4500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 Не конфликтность. Умение конструктивно (с пользой для дела) разрешать конфликты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9525" marB="0"/>
                </a:tc>
              </a:tr>
              <a:tr h="4500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 Доступность опыта: возможность использования его другими (например, молодыми преподавателями)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42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99392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113813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Оценка  профессиональных качеств преподавателя</a:t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своими коллегами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					</a:t>
            </a:r>
            <a:r>
              <a:rPr lang="ru-RU" dirty="0"/>
              <a:t>			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sz="2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4497363"/>
          </a:xfrm>
          <a:ln w="190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«5»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баллов –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42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чел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(9 чел. - 2016г.)</a:t>
            </a:r>
          </a:p>
          <a:p>
            <a:pPr marL="0" indent="0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«4,16»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 «4,99»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баллов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326 чел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 (392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чел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– 2016г.)</a:t>
            </a:r>
          </a:p>
          <a:p>
            <a:pPr marL="0" indent="0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«3,53»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«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3,99»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баллов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 чел.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(8 чел.- 2016г.) 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 - 2017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1026" name="Picture 2" descr="C:\Users\TTyutyunkova\Desktop\Рисунок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163351"/>
            <a:ext cx="2124937" cy="1526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1049337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152899"/>
            <a:ext cx="2160240" cy="1520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 descr="Картинки по запросу оценка преподавателей коллегами иконк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177237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99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7199" y="2707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27584" y="110048"/>
            <a:ext cx="3312368" cy="1378237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Количество преподавателей, </a:t>
            </a:r>
            <a:br>
              <a:rPr lang="ru-RU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получивших оценку </a:t>
            </a:r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5» </a:t>
            </a:r>
            <a:r>
              <a:rPr lang="ru-RU" sz="2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баллов</a:t>
            </a:r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200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532856"/>
              </p:ext>
            </p:extLst>
          </p:nvPr>
        </p:nvGraphicFramePr>
        <p:xfrm>
          <a:off x="395536" y="1700808"/>
          <a:ext cx="3322712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015"/>
                <a:gridCol w="1875697"/>
              </a:tblGrid>
              <a:tr h="468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Факультет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A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A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ФИТиБ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A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ФНоЗ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 - 2017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6" y="42951"/>
            <a:ext cx="1049337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6319" y="42951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277947" y="49167"/>
            <a:ext cx="417646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Количество </a:t>
            </a:r>
            <a:endParaRPr lang="ru-RU" sz="2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преподавателей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2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получивших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оценку</a:t>
            </a:r>
            <a:b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«4,16»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«4,99» 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баллов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/>
          </a:p>
        </p:txBody>
      </p:sp>
      <p:graphicFrame>
        <p:nvGraphicFramePr>
          <p:cNvPr id="10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6426727"/>
              </p:ext>
            </p:extLst>
          </p:nvPr>
        </p:nvGraphicFramePr>
        <p:xfrm>
          <a:off x="4640997" y="1700807"/>
          <a:ext cx="3813414" cy="1872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49"/>
                <a:gridCol w="2035365"/>
              </a:tblGrid>
              <a:tr h="4227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Факультет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Количество 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1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A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126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1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A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ФИТиБ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1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A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ФНоЗ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51520" y="3828640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Количество преподавателей, получивших 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оценку от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«3,53»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«3,93» 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баллов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/>
          </a:p>
        </p:txBody>
      </p:sp>
      <p:graphicFrame>
        <p:nvGraphicFramePr>
          <p:cNvPr id="16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7207117"/>
              </p:ext>
            </p:extLst>
          </p:nvPr>
        </p:nvGraphicFramePr>
        <p:xfrm>
          <a:off x="2587474" y="4293096"/>
          <a:ext cx="3854652" cy="187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4412"/>
                <a:gridCol w="2160240"/>
              </a:tblGrid>
              <a:tr h="4679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Факультет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Количество 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79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A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9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A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ФИТиБ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9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A5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ФНоЗ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322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-19661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endParaRPr lang="ru-RU" sz="22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 - 2017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ru-RU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0556"/>
            <a:ext cx="1049337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6319" y="30556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0959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/>
            </a:r>
            <a:br>
              <a:rPr lang="ru-RU" sz="3100" dirty="0" smtClean="0">
                <a:solidFill>
                  <a:schemeClr val="tx2"/>
                </a:solidFill>
              </a:rPr>
            </a:b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Цели анкетирования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4929411"/>
          </a:xfrm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Оценка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профессиональных качеств каждого преподавателя своими коллегами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Определение морально- психологического климата на кафедре и уровня корпоративной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культуры</a:t>
            </a: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Анкетирование проходило с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16.01.17 по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28.01.17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Респондент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штатный преподаватель кафедры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Участвовали в анкетировании -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275 чел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73 %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штатн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ППС)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Данные получены в отношении –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374 чел.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 - 2017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049337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Вопросы анкеты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/>
              <a:t>						</a:t>
            </a:r>
            <a:r>
              <a:rPr lang="ru-RU" dirty="0" smtClean="0"/>
              <a:t>   </a:t>
            </a:r>
            <a:r>
              <a:rPr lang="ru-RU" dirty="0"/>
              <a:t>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 - 2017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769516"/>
              </p:ext>
            </p:extLst>
          </p:nvPr>
        </p:nvGraphicFramePr>
        <p:xfrm>
          <a:off x="539552" y="1219395"/>
          <a:ext cx="8064896" cy="4686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4896"/>
              </a:tblGrid>
              <a:tr h="66946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Оцениваемые качества преподавателя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694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Компетентность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69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1.Уровень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знания в своей специальной профессиональной сфере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69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Разнообразие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приемов и методов в обучении, высокий научно-методический уровень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69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Стремление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повышению своей квалификации, к саморазвитию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69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Соответствие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УМКД требованиям нормативных документов, ГОС ВО и ПО, типовых учебных программ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69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 Готовность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внедрению новаций в учебный процесс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2395"/>
            <a:ext cx="1049337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832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Вопросы анкеты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/>
              <a:t>						</a:t>
            </a:r>
            <a:r>
              <a:rPr lang="ru-RU" dirty="0" smtClean="0"/>
              <a:t>   </a:t>
            </a:r>
            <a:r>
              <a:rPr lang="ru-RU" dirty="0"/>
              <a:t>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 - 2017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281914"/>
              </p:ext>
            </p:extLst>
          </p:nvPr>
        </p:nvGraphicFramePr>
        <p:xfrm>
          <a:off x="395536" y="1088739"/>
          <a:ext cx="8064896" cy="4680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4896"/>
              </a:tblGrid>
              <a:tr h="66864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Оцениваемые качества преподавателя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686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Социальная активность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68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 Участие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общественной жизни кафедры, факультета и университета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68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 Участие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воспитательной работе с обучающимися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68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8. Участие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работе учебно-методических объединений, семинаров и 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конференций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68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9. Объективность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уважение и тактичность в отношении к обучающимся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68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10. Рациональное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использование времени на занятиях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0533"/>
            <a:ext cx="1049337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9045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348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Вопросы анкеты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/>
              <a:t>						</a:t>
            </a:r>
            <a:r>
              <a:rPr lang="ru-RU" dirty="0" smtClean="0"/>
              <a:t>   </a:t>
            </a:r>
            <a:r>
              <a:rPr lang="ru-RU" dirty="0"/>
              <a:t>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 - 2017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75700"/>
              </p:ext>
            </p:extLst>
          </p:nvPr>
        </p:nvGraphicFramePr>
        <p:xfrm>
          <a:off x="395536" y="1195082"/>
          <a:ext cx="8496944" cy="4488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44"/>
              </a:tblGrid>
              <a:tr h="74408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Оцениваемые качества преподавателя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44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Межличностная </a:t>
                      </a:r>
                      <a:r>
                        <a:rPr lang="ru-RU" sz="2000" b="1" i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коммуникативность</a:t>
                      </a:r>
                      <a:r>
                        <a:rPr lang="ru-RU" sz="2000" b="1" i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440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11. Доброжелательность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общительность с коллегами, соблюдение этических норм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440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12. Эрудиция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культура речи (речь преподавателя профессиональна, доступна для понимания)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680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13. Не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конфликтность. Умение конструктивно (с пользой для дела) разрешать конфликты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440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14. Доступность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опыта: возможность использования его другими (например, молодыми преподавателями)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95"/>
            <a:ext cx="1049337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2395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539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24668" y="440338"/>
            <a:ext cx="8511828" cy="728495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Сравнительные 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разрезе 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факультетов </a:t>
            </a:r>
            <a:r>
              <a:rPr lang="ru-RU" sz="27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7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>
                <a:latin typeface="Arial" pitchFamily="34" charset="0"/>
                <a:cs typeface="Arial" pitchFamily="34" charset="0"/>
              </a:rPr>
              <a:t>	</a:t>
            </a:r>
            <a:r>
              <a:rPr lang="ru-RU" dirty="0"/>
              <a:t>									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 - 2017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41021485"/>
              </p:ext>
            </p:extLst>
          </p:nvPr>
        </p:nvGraphicFramePr>
        <p:xfrm>
          <a:off x="971601" y="1268760"/>
          <a:ext cx="705678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954"/>
            <a:ext cx="1049337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50549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957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611543" cy="6858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72008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Сравнительные показатели в разрезе кафедр</a:t>
            </a:r>
            <a:r>
              <a:rPr lang="ru-RU" sz="27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7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/>
              <a:t>				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 - 2017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099837656"/>
              </p:ext>
            </p:extLst>
          </p:nvPr>
        </p:nvGraphicFramePr>
        <p:xfrm>
          <a:off x="467544" y="1376772"/>
          <a:ext cx="856895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63688" y="198884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4,93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83768" y="2708920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4,83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9337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305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61154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72008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Сравнительные показатели в разрезе кафедр</a:t>
            </a:r>
            <a:b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/>
              <a:t>				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 - 2017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510342631"/>
              </p:ext>
            </p:extLst>
          </p:nvPr>
        </p:nvGraphicFramePr>
        <p:xfrm>
          <a:off x="524668" y="1376772"/>
          <a:ext cx="836781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1049337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109776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404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61154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72008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Сравнительные показатели в разрезе кафедр</a:t>
            </a:r>
            <a:b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/>
              <a:t>				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глазами коллег - 2017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327563899"/>
              </p:ext>
            </p:extLst>
          </p:nvPr>
        </p:nvGraphicFramePr>
        <p:xfrm>
          <a:off x="395536" y="1376772"/>
          <a:ext cx="8856984" cy="4284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533"/>
            <a:ext cx="1049337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50533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266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5087</TotalTime>
  <Words>614</Words>
  <Application>Microsoft Office PowerPoint</Application>
  <PresentationFormat>Экран (4:3)</PresentationFormat>
  <Paragraphs>156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Восточно- Казахстанский государственный  технический университет  им. Д.Серикбаева  </vt:lpstr>
      <vt:lpstr> Цели анкетирования</vt:lpstr>
      <vt:lpstr>                                Вопросы анкеты                </vt:lpstr>
      <vt:lpstr>                               Вопросы анкеты                </vt:lpstr>
      <vt:lpstr>                               Вопросы анкеты                </vt:lpstr>
      <vt:lpstr>     Сравнительные показатели в разрезе факультетов               </vt:lpstr>
      <vt:lpstr>    Сравнительные показатели в разрезе кафедр      </vt:lpstr>
      <vt:lpstr>    Сравнительные показатели в разрезе кафедр      </vt:lpstr>
      <vt:lpstr>    Сравнительные показатели в разрезе кафедр      </vt:lpstr>
      <vt:lpstr>    Сравнительные показатели по вопросам анкеты  по университету      </vt:lpstr>
      <vt:lpstr>    Оценка  профессиональных качеств преподавателя  своими коллегами           </vt:lpstr>
      <vt:lpstr>  Количество преподавателей,  получивших оценку  «5» баллов  </vt:lpstr>
      <vt:lpstr>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Найля Дузкенева(Начальник управления ДиП)</cp:lastModifiedBy>
  <cp:revision>137</cp:revision>
  <dcterms:modified xsi:type="dcterms:W3CDTF">2017-02-22T08:35:35Z</dcterms:modified>
</cp:coreProperties>
</file>