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9" r:id="rId2"/>
    <p:sldId id="256" r:id="rId3"/>
    <p:sldId id="327" r:id="rId4"/>
    <p:sldId id="328" r:id="rId5"/>
    <p:sldId id="329" r:id="rId6"/>
    <p:sldId id="316" r:id="rId7"/>
    <p:sldId id="330" r:id="rId8"/>
    <p:sldId id="331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5" r:id="rId19"/>
    <p:sldId id="342" r:id="rId20"/>
    <p:sldId id="343" r:id="rId21"/>
    <p:sldId id="344" r:id="rId22"/>
    <p:sldId id="346" r:id="rId23"/>
    <p:sldId id="347" r:id="rId24"/>
    <p:sldId id="348" r:id="rId25"/>
    <p:sldId id="349" r:id="rId26"/>
    <p:sldId id="350" r:id="rId27"/>
    <p:sldId id="33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Организации</c:v>
                </c:pt>
              </c:strCache>
            </c:strRef>
          </c:tx>
          <c:explosion val="33"/>
          <c:cat>
            <c:strRef>
              <c:f>Лист1!$A$2:$A$4</c:f>
              <c:strCache>
                <c:ptCount val="3"/>
                <c:pt idx="0">
                  <c:v>свыше 1000 сотрудников</c:v>
                </c:pt>
                <c:pt idx="1">
                  <c:v>50 и менее сотрудников</c:v>
                </c:pt>
                <c:pt idx="2">
                  <c:v>50-1000 сотрудников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12.5</c:v>
                </c:pt>
                <c:pt idx="1">
                  <c:v>33.299999999999997</c:v>
                </c:pt>
                <c:pt idx="2">
                  <c:v>54.2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Бакалавры на инженерные должности</c:v>
                </c:pt>
                <c:pt idx="1">
                  <c:v>Бакалавры на неинженерные должности</c:v>
                </c:pt>
                <c:pt idx="2">
                  <c:v>Магистранты на инженерные должности</c:v>
                </c:pt>
                <c:pt idx="3">
                  <c:v>Магистранты на неинженерные должности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37.799999999999997</c:v>
                </c:pt>
                <c:pt idx="1">
                  <c:v>8.3000000000000007</c:v>
                </c:pt>
                <c:pt idx="2">
                  <c:v>54.2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205440"/>
        <c:axId val="60850560"/>
        <c:axId val="0"/>
      </c:bar3DChart>
      <c:catAx>
        <c:axId val="28205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 anchor="ctr" anchorCtr="0"/>
          <a:lstStyle/>
          <a:p>
            <a:pPr>
              <a:defRPr sz="1400" baseline="0"/>
            </a:pPr>
            <a:endParaRPr lang="ru-RU"/>
          </a:p>
        </c:txPr>
        <c:crossAx val="60850560"/>
        <c:crosses val="autoZero"/>
        <c:auto val="1"/>
        <c:lblAlgn val="ctr"/>
        <c:lblOffset val="100"/>
        <c:noMultiLvlLbl val="0"/>
      </c:catAx>
      <c:valAx>
        <c:axId val="60850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2054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2016г.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инженерно-технического</c:v>
                </c:pt>
                <c:pt idx="1">
                  <c:v>информационно-технологического</c:v>
                </c:pt>
                <c:pt idx="2">
                  <c:v>экономического</c:v>
                </c:pt>
                <c:pt idx="3">
                  <c:v>архитектурно-дизайнерского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66.7</c:v>
                </c:pt>
                <c:pt idx="1">
                  <c:v>7.4</c:v>
                </c:pt>
                <c:pt idx="2">
                  <c:v>25.9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2017г.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инженерно-технического</c:v>
                </c:pt>
                <c:pt idx="1">
                  <c:v>информационно-технологического</c:v>
                </c:pt>
                <c:pt idx="2">
                  <c:v>экономического</c:v>
                </c:pt>
                <c:pt idx="3">
                  <c:v>архитектурно-дизайнерского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83.3</c:v>
                </c:pt>
                <c:pt idx="1">
                  <c:v>8.3000000000000007</c:v>
                </c:pt>
                <c:pt idx="2">
                  <c:v>0</c:v>
                </c:pt>
                <c:pt idx="3">
                  <c:v>8.3000000000000007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290816"/>
        <c:axId val="22292352"/>
        <c:axId val="0"/>
      </c:bar3DChart>
      <c:catAx>
        <c:axId val="222908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ctr" anchorCtr="0"/>
          <a:lstStyle/>
          <a:p>
            <a:pPr>
              <a:defRPr sz="1400" b="1" i="0" baseline="0"/>
            </a:pPr>
            <a:endParaRPr lang="ru-RU"/>
          </a:p>
        </c:txPr>
        <c:crossAx val="22292352"/>
        <c:crosses val="autoZero"/>
        <c:auto val="1"/>
        <c:lblAlgn val="ctr"/>
        <c:lblOffset val="100"/>
        <c:noMultiLvlLbl val="0"/>
      </c:catAx>
      <c:valAx>
        <c:axId val="22292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2908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548791251443166E-2"/>
          <c:y val="4.3796077502431897E-2"/>
          <c:w val="0.34159694881889763"/>
          <c:h val="0.7338036417322835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не по специальности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3.7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по специальности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85.2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 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3.7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 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708800"/>
        <c:axId val="27714688"/>
        <c:axId val="27685760"/>
      </c:bar3DChart>
      <c:catAx>
        <c:axId val="27708800"/>
        <c:scaling>
          <c:orientation val="minMax"/>
        </c:scaling>
        <c:delete val="0"/>
        <c:axPos val="b"/>
        <c:majorTickMark val="out"/>
        <c:minorTickMark val="none"/>
        <c:tickLblPos val="nextTo"/>
        <c:crossAx val="27714688"/>
        <c:crosses val="autoZero"/>
        <c:auto val="1"/>
        <c:lblAlgn val="ctr"/>
        <c:lblOffset val="100"/>
        <c:noMultiLvlLbl val="0"/>
      </c:catAx>
      <c:valAx>
        <c:axId val="27714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708800"/>
        <c:crosses val="autoZero"/>
        <c:crossBetween val="between"/>
      </c:valAx>
      <c:serAx>
        <c:axId val="27685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27714688"/>
        <c:crosses val="autoZero"/>
      </c:serAx>
    </c:plotArea>
    <c:legend>
      <c:legendPos val="r"/>
      <c:layout>
        <c:manualLayout>
          <c:xMode val="edge"/>
          <c:yMode val="edge"/>
          <c:x val="0.74415840970814384"/>
          <c:y val="4.6830372658626988E-2"/>
          <c:w val="0.24539818695939628"/>
          <c:h val="0.73372761533816544"/>
        </c:manualLayout>
      </c:layout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Выпускника АСФ</c:v>
                </c:pt>
                <c:pt idx="1">
                  <c:v>Выпускника ФИ</c:v>
                </c:pt>
                <c:pt idx="2">
                  <c:v>Выпускника ФИТиБ</c:v>
                </c:pt>
                <c:pt idx="3">
                  <c:v>Выпускника ФНоЗ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8.3000000000000007</c:v>
                </c:pt>
                <c:pt idx="1">
                  <c:v>29.2</c:v>
                </c:pt>
                <c:pt idx="2">
                  <c:v>16.7</c:v>
                </c:pt>
                <c:pt idx="3">
                  <c:v>54.2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приходилось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2017г.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41.7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приходилось, неоднократно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2017г.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2017г.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12.5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Нет, не приходилось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2017г.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33.299999999999997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6140544"/>
        <c:axId val="76142080"/>
        <c:axId val="0"/>
      </c:bar3DChart>
      <c:catAx>
        <c:axId val="7614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6142080"/>
        <c:crosses val="autoZero"/>
        <c:auto val="1"/>
        <c:lblAlgn val="ctr"/>
        <c:lblOffset val="100"/>
        <c:noMultiLvlLbl val="0"/>
      </c:catAx>
      <c:valAx>
        <c:axId val="76142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140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769855156994261E-2"/>
          <c:y val="5.0473457250976198E-2"/>
          <c:w val="0.61197786040633806"/>
          <c:h val="0.843173265004596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отлично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18.5</c:v>
                </c:pt>
                <c:pt idx="1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хорошо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48.1</c:v>
                </c:pt>
                <c:pt idx="1">
                  <c:v>45.8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удовл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25.9</c:v>
                </c:pt>
                <c:pt idx="1">
                  <c:v>12.5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неудовл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7.4</c:v>
                </c:pt>
                <c:pt idx="1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0880000"/>
        <c:axId val="60933248"/>
        <c:axId val="0"/>
      </c:bar3DChart>
      <c:catAx>
        <c:axId val="60880000"/>
        <c:scaling>
          <c:orientation val="minMax"/>
        </c:scaling>
        <c:delete val="0"/>
        <c:axPos val="b"/>
        <c:majorTickMark val="out"/>
        <c:minorTickMark val="none"/>
        <c:tickLblPos val="nextTo"/>
        <c:crossAx val="60933248"/>
        <c:crosses val="autoZero"/>
        <c:auto val="1"/>
        <c:lblAlgn val="ctr"/>
        <c:lblOffset val="100"/>
        <c:noMultiLvlLbl val="0"/>
      </c:catAx>
      <c:valAx>
        <c:axId val="60933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8800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769855156994261E-2"/>
          <c:y val="5.0473457250976198E-2"/>
          <c:w val="0.61197786040633806"/>
          <c:h val="0.843173265004596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отлично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18.5</c:v>
                </c:pt>
                <c:pt idx="1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хорошо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48.1</c:v>
                </c:pt>
                <c:pt idx="1">
                  <c:v>45.8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удовл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25.9</c:v>
                </c:pt>
                <c:pt idx="1">
                  <c:v>12.5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неудовл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2016г.</c:v>
                </c:pt>
                <c:pt idx="1">
                  <c:v>2017г.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7.4</c:v>
                </c:pt>
                <c:pt idx="1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6949376"/>
        <c:axId val="76972032"/>
        <c:axId val="0"/>
      </c:bar3DChart>
      <c:catAx>
        <c:axId val="76949376"/>
        <c:scaling>
          <c:orientation val="minMax"/>
        </c:scaling>
        <c:delete val="0"/>
        <c:axPos val="b"/>
        <c:majorTickMark val="out"/>
        <c:minorTickMark val="none"/>
        <c:tickLblPos val="nextTo"/>
        <c:crossAx val="76972032"/>
        <c:crosses val="autoZero"/>
        <c:auto val="1"/>
        <c:lblAlgn val="ctr"/>
        <c:lblOffset val="100"/>
        <c:noMultiLvlLbl val="0"/>
      </c:catAx>
      <c:valAx>
        <c:axId val="76972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949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2017г.</c:v>
                </c:pt>
              </c:strCache>
            </c:strRef>
          </c:cat>
          <c:val>
            <c:numRef>
              <c:f>Лист1!$B$2</c:f>
              <c:numCache>
                <c:formatCode>0.00%</c:formatCode>
                <c:ptCount val="1"/>
                <c:pt idx="0">
                  <c:v>0.83299999999999996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2017г.</c:v>
                </c:pt>
              </c:strCache>
            </c:strRef>
          </c:cat>
          <c:val>
            <c:numRef>
              <c:f>Лист1!$C$2</c:f>
              <c:numCache>
                <c:formatCode>0.00%</c:formatCode>
                <c:ptCount val="1"/>
                <c:pt idx="0">
                  <c:v>0.16700000000000001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2017г.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0862464"/>
        <c:axId val="60932096"/>
        <c:axId val="0"/>
      </c:bar3DChart>
      <c:catAx>
        <c:axId val="60862464"/>
        <c:scaling>
          <c:orientation val="minMax"/>
        </c:scaling>
        <c:delete val="0"/>
        <c:axPos val="b"/>
        <c:majorTickMark val="out"/>
        <c:minorTickMark val="none"/>
        <c:tickLblPos val="nextTo"/>
        <c:crossAx val="60932096"/>
        <c:crosses val="autoZero"/>
        <c:auto val="1"/>
        <c:lblAlgn val="ctr"/>
        <c:lblOffset val="100"/>
        <c:noMultiLvlLbl val="0"/>
      </c:catAx>
      <c:valAx>
        <c:axId val="6093209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60862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dPt>
            <c:idx val="2"/>
            <c:bubble3D val="0"/>
            <c:explosion val="1"/>
          </c:dPt>
          <c:cat>
            <c:strRef>
              <c:f>Лист1!$A$2:$A$6</c:f>
              <c:strCache>
                <c:ptCount val="5"/>
                <c:pt idx="0">
                  <c:v>Знание гос.языка не обязательное</c:v>
                </c:pt>
                <c:pt idx="1">
                  <c:v>Знание гос.языка  обязательное</c:v>
                </c:pt>
                <c:pt idx="2">
                  <c:v>Знание ин.языка желательно</c:v>
                </c:pt>
                <c:pt idx="3">
                  <c:v>Знание ин.языка со словарем</c:v>
                </c:pt>
                <c:pt idx="4">
                  <c:v>Обязательное знание государственного и иностранного языка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20.8</c:v>
                </c:pt>
                <c:pt idx="1">
                  <c:v>29.2</c:v>
                </c:pt>
                <c:pt idx="2">
                  <c:v>33.299999999999997</c:v>
                </c:pt>
                <c:pt idx="3">
                  <c:v>0</c:v>
                </c:pt>
                <c:pt idx="4">
                  <c:v>16.7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529709827938178"/>
          <c:y val="4.8653292128106214E-2"/>
          <c:w val="0.31544364246135898"/>
          <c:h val="0.9513467078718937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0.37006</cdr:x>
      <cdr:y>0.23422</cdr:y>
    </cdr:from>
    <cdr:to>
      <cdr:x>0.67719</cdr:x>
      <cdr:y>0.37597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5912" y="951880"/>
          <a:ext cx="187220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Крупная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0.4822</cdr:x>
      <cdr:y>0.12791</cdr:y>
    </cdr:from>
    <cdr:to>
      <cdr:x>0.66537</cdr:x>
      <cdr:y>0.23422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39479" y="519832"/>
          <a:ext cx="1116633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12,5%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0.44094</cdr:x>
      <cdr:y>0.51772</cdr:y>
    </cdr:from>
    <cdr:to>
      <cdr:x>0.66537</cdr:x>
      <cdr:y>0.67719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87960" y="2104008"/>
          <a:ext cx="136815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Малая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0.46456</cdr:x>
      <cdr:y>0.65947</cdr:y>
    </cdr:from>
    <cdr:to>
      <cdr:x>0.60631</cdr:x>
      <cdr:y>0.76578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31976" y="2680072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33,3%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0.15744</cdr:x>
      <cdr:y>0.60631</cdr:y>
    </cdr:from>
    <cdr:to>
      <cdr:x>0.16925</cdr:x>
      <cdr:y>0.61756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959768" y="2464048"/>
          <a:ext cx="72008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0.09838</cdr:x>
      <cdr:y>0.49878</cdr:y>
    </cdr:from>
    <cdr:to>
      <cdr:x>0.33463</cdr:x>
      <cdr:y>0.6949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99728" y="2027046"/>
          <a:ext cx="1440160" cy="7970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Средняя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0.13382</cdr:x>
      <cdr:y>0.64175</cdr:y>
    </cdr:from>
    <cdr:to>
      <cdr:x>0.28738</cdr:x>
      <cdr:y>0.74806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15752" y="2608064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54,2%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0.3425</cdr:x>
      <cdr:y>0.59499</cdr:y>
    </cdr:from>
    <cdr:to>
      <cdr:x>0.465</cdr:x>
      <cdr:y>0.75409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8656" y="2692896"/>
          <a:ext cx="1008112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8,3%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0.50875</cdr:x>
      <cdr:y>0.14951</cdr:y>
    </cdr:from>
    <cdr:to>
      <cdr:x>0.64</cdr:x>
      <cdr:y>0.27679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86808" y="676672"/>
          <a:ext cx="108012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54,2%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0.4685</cdr:x>
      <cdr:y>0.33705</cdr:y>
    </cdr:from>
    <cdr:to>
      <cdr:x>0.57071</cdr:x>
      <cdr:y>0.43618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00537" y="1224136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25,9%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0.55027</cdr:x>
      <cdr:y>0.41635</cdr:y>
    </cdr:from>
    <cdr:to>
      <cdr:x>0.63204</cdr:x>
      <cdr:y>0.49566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76601" y="1512168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0%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0.64226</cdr:x>
      <cdr:y>0.41635</cdr:y>
    </cdr:from>
    <cdr:to>
      <cdr:x>0.72403</cdr:x>
      <cdr:y>0.53531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524673" y="1512168"/>
          <a:ext cx="57606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0%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0.70358</cdr:x>
      <cdr:y>0.39653</cdr:y>
    </cdr:from>
    <cdr:to>
      <cdr:x>0.8058</cdr:x>
      <cdr:y>0.49566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956721" y="1440160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8,3%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0.30496</cdr:x>
      <cdr:y>0.39653</cdr:y>
    </cdr:from>
    <cdr:to>
      <cdr:x>0.40717</cdr:x>
      <cdr:y>0.49566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148409" y="1440160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7,4%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0.38673</cdr:x>
      <cdr:y>0.39653</cdr:y>
    </cdr:from>
    <cdr:to>
      <cdr:x>0.47872</cdr:x>
      <cdr:y>0.47583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724473" y="1440160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8,3%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0.21297</cdr:x>
      <cdr:y>0.05948</cdr:y>
    </cdr:from>
    <cdr:to>
      <cdr:x>0.33562</cdr:x>
      <cdr:y>0.13878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500337" y="216024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83,3%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0.14142</cdr:x>
      <cdr:y>0.13878</cdr:y>
    </cdr:from>
    <cdr:to>
      <cdr:x>0.25385</cdr:x>
      <cdr:y>0.25774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996281" y="504056"/>
          <a:ext cx="79208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66,7%</a:t>
          </a:r>
          <a:endParaRPr lang="ru-RU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0.1579</cdr:x>
      <cdr:y>0.09121</cdr:y>
    </cdr:from>
    <cdr:to>
      <cdr:x>0.26646</cdr:x>
      <cdr:y>0.21355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52128" y="375816"/>
          <a:ext cx="79208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85,2%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0.25659</cdr:x>
      <cdr:y>0.03878</cdr:y>
    </cdr:from>
    <cdr:to>
      <cdr:x>0.36515</cdr:x>
      <cdr:y>0.10869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72208" y="159792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100%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0.12201</cdr:x>
      <cdr:y>0.39369</cdr:y>
    </cdr:from>
    <cdr:to>
      <cdr:x>0.29919</cdr:x>
      <cdr:y>0.57087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3744" y="1599952"/>
          <a:ext cx="1080120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54,2%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0.39369</cdr:x>
      <cdr:y>0.35825</cdr:y>
    </cdr:from>
    <cdr:to>
      <cdr:x>0.58269</cdr:x>
      <cdr:y>0.44684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99928" y="1455936"/>
          <a:ext cx="115212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29,2%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0.39369</cdr:x>
      <cdr:y>0.53544</cdr:y>
    </cdr:from>
    <cdr:to>
      <cdr:x>0.57087</cdr:x>
      <cdr:y>0.64175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99928" y="2176016"/>
          <a:ext cx="108012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16,7%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0.311</cdr:x>
      <cdr:y>0.26966</cdr:y>
    </cdr:from>
    <cdr:to>
      <cdr:x>0.42913</cdr:x>
      <cdr:y>0.39369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895872" y="1095896"/>
          <a:ext cx="72008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8,3%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0.185</cdr:x>
      <cdr:y>0.05405</cdr:y>
    </cdr:from>
    <cdr:to>
      <cdr:x>0.29875</cdr:x>
      <cdr:y>0.11769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2512" y="244624"/>
          <a:ext cx="9361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41,7 %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0.47375</cdr:x>
      <cdr:y>0.19724</cdr:y>
    </cdr:from>
    <cdr:to>
      <cdr:x>0.57875</cdr:x>
      <cdr:y>0.27679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98776" y="892696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33,3 %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0.2725</cdr:x>
      <cdr:y>0.53135</cdr:y>
    </cdr:from>
    <cdr:to>
      <cdr:x>0.38625</cdr:x>
      <cdr:y>0.6109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42592" y="2404864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12,5 %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</cdr:x>
      <cdr:y>0.53135</cdr:y>
    </cdr:from>
    <cdr:to>
      <cdr:x>0.48681</cdr:x>
      <cdr:y>0.62681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962673" y="2404864"/>
          <a:ext cx="104360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 12,5%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0.08876</cdr:x>
      <cdr:y>0.46771</cdr:y>
    </cdr:from>
    <cdr:to>
      <cdr:x>0.1675</cdr:x>
      <cdr:y>0.56317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0424" y="21168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0.15875</cdr:x>
      <cdr:y>0.02223</cdr:y>
    </cdr:from>
    <cdr:to>
      <cdr:x>0.26375</cdr:x>
      <cdr:y>0.08587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06488" y="100608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48,1%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0.43875</cdr:x>
      <cdr:y>0.03814</cdr:y>
    </cdr:from>
    <cdr:to>
      <cdr:x>0.535</cdr:x>
      <cdr:y>0.11769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10744" y="172616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45,8%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0.35125</cdr:x>
      <cdr:y>0.19724</cdr:y>
    </cdr:from>
    <cdr:to>
      <cdr:x>0.45625</cdr:x>
      <cdr:y>0.27679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90664" y="892696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37,5%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0.08876</cdr:x>
      <cdr:y>0.48362</cdr:y>
    </cdr:from>
    <cdr:to>
      <cdr:x>0.2025</cdr:x>
      <cdr:y>0.59499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30424" y="2188840"/>
          <a:ext cx="93610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18,5%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0.2025</cdr:x>
      <cdr:y>0.37225</cdr:y>
    </cdr:from>
    <cdr:to>
      <cdr:x>0.325</cdr:x>
      <cdr:y>0.46771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666528" y="1684784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25,9%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0.48681</cdr:x>
      <cdr:y>0.57908</cdr:y>
    </cdr:from>
    <cdr:to>
      <cdr:x>0.61375</cdr:x>
      <cdr:y>0.67454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006279" y="2620888"/>
          <a:ext cx="1044625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12,5%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0.29875</cdr:x>
      <cdr:y>0.67454</cdr:y>
    </cdr:from>
    <cdr:to>
      <cdr:x>0.38625</cdr:x>
      <cdr:y>0.73818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458616" y="3052936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7,4%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</cdr:x>
      <cdr:y>0.70636</cdr:y>
    </cdr:from>
    <cdr:to>
      <cdr:x>0.6575</cdr:x>
      <cdr:y>0.78591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690864" y="3196952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4,2%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0.08876</cdr:x>
      <cdr:y>0.46771</cdr:y>
    </cdr:from>
    <cdr:to>
      <cdr:x>0.1675</cdr:x>
      <cdr:y>0.56317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0424" y="21168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0.15875</cdr:x>
      <cdr:y>0.02223</cdr:y>
    </cdr:from>
    <cdr:to>
      <cdr:x>0.26375</cdr:x>
      <cdr:y>0.08587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06488" y="100608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48,1%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0.43875</cdr:x>
      <cdr:y>0.03814</cdr:y>
    </cdr:from>
    <cdr:to>
      <cdr:x>0.535</cdr:x>
      <cdr:y>0.11769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10744" y="172616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45,8%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0.35125</cdr:x>
      <cdr:y>0.19724</cdr:y>
    </cdr:from>
    <cdr:to>
      <cdr:x>0.45625</cdr:x>
      <cdr:y>0.27679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90664" y="892696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37,5%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0.08876</cdr:x>
      <cdr:y>0.48362</cdr:y>
    </cdr:from>
    <cdr:to>
      <cdr:x>0.2025</cdr:x>
      <cdr:y>0.59499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30424" y="2188840"/>
          <a:ext cx="93610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18,5%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0.2025</cdr:x>
      <cdr:y>0.37225</cdr:y>
    </cdr:from>
    <cdr:to>
      <cdr:x>0.325</cdr:x>
      <cdr:y>0.46771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666528" y="1684784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25,9%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0.48681</cdr:x>
      <cdr:y>0.57908</cdr:y>
    </cdr:from>
    <cdr:to>
      <cdr:x>0.61375</cdr:x>
      <cdr:y>0.67454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006279" y="2620888"/>
          <a:ext cx="1044625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12,5%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0.29875</cdr:x>
      <cdr:y>0.67454</cdr:y>
    </cdr:from>
    <cdr:to>
      <cdr:x>0.38625</cdr:x>
      <cdr:y>0.73818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458616" y="3052936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7,4%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</cdr:x>
      <cdr:y>0.70636</cdr:y>
    </cdr:from>
    <cdr:to>
      <cdr:x>0.6575</cdr:x>
      <cdr:y>0.78591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690864" y="3196952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4,2%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0.26375</cdr:x>
      <cdr:y>0.05405</cdr:y>
    </cdr:from>
    <cdr:to>
      <cdr:x>0.36875</cdr:x>
      <cdr:y>0.1336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0584" y="244624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83,3%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</cdr:x>
      <cdr:y>0.59499</cdr:y>
    </cdr:from>
    <cdr:to>
      <cdr:x>0.48681</cdr:x>
      <cdr:y>0.67454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62672" y="2692896"/>
          <a:ext cx="104360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16,7%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0.3775</cdr:x>
      <cdr:y>0.30861</cdr:y>
    </cdr:from>
    <cdr:to>
      <cdr:x>0.52625</cdr:x>
      <cdr:y>0.41998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06688" y="1396752"/>
          <a:ext cx="122413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20,8%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0.4125</cdr:x>
      <cdr:y>0.6364</cdr:y>
    </cdr:from>
    <cdr:to>
      <cdr:x>0.53374</cdr:x>
      <cdr:y>0.80182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94720" y="2880320"/>
          <a:ext cx="997768" cy="7486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29,2%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0.18375</cdr:x>
      <cdr:y>0.62049</cdr:y>
    </cdr:from>
    <cdr:to>
      <cdr:x>0.315</cdr:x>
      <cdr:y>0.81141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12168" y="2808312"/>
          <a:ext cx="1080120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33,3%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0.22875</cdr:x>
      <cdr:y>0.2927</cdr:y>
    </cdr:from>
    <cdr:to>
      <cdr:x>0.3425</cdr:x>
      <cdr:y>0.40297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882552" y="1324744"/>
          <a:ext cx="936104" cy="4991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0.2275</cdr:x>
      <cdr:y>0.30229</cdr:y>
    </cdr:from>
    <cdr:to>
      <cdr:x>0.34125</cdr:x>
      <cdr:y>0.42957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872208" y="1368152"/>
          <a:ext cx="93610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16,7%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D01C-6034-4051-A550-E912B67A3298}" type="datetimeFigureOut">
              <a:rPr lang="ru-RU" smtClean="0"/>
              <a:t>01.06.2017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59C1-3D7D-4D63-AC40-66A0E037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5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DE70-AC0E-4799-A1BE-6A222892B24A}" type="datetime1">
              <a:rPr lang="ru-RU" smtClean="0"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FA2CA-7A85-4802-8CD6-FBF9B9DBD7BE}" type="datetime1">
              <a:rPr lang="ru-RU" smtClean="0"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1520-B95A-45C0-9381-8B1446728C9A}" type="datetime1">
              <a:rPr lang="ru-RU" smtClean="0"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4CD3-E8DA-4335-95EA-6F37E6FDB30D}" type="datetime1">
              <a:rPr lang="ru-RU" smtClean="0"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CA729-D186-425F-9CBC-26482AB6E8CF}" type="datetime1">
              <a:rPr lang="ru-RU" smtClean="0"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348BD-CA9C-4965-BB05-CBA3086711F3}" type="datetime1">
              <a:rPr lang="ru-RU" smtClean="0"/>
              <a:t>01.06.2017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F5C5-7B87-4939-B868-118ABE0B2F4D}" type="datetime1">
              <a:rPr lang="ru-RU" smtClean="0"/>
              <a:t>01.06.2017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41B5-F257-4C57-BFD0-6DE9704C65C9}" type="datetime1">
              <a:rPr lang="ru-RU" smtClean="0"/>
              <a:t>01.06.2017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9F205-3E42-4D45-8F47-C6B03E47F8C8}" type="datetime1">
              <a:rPr lang="ru-RU" smtClean="0"/>
              <a:t>01.06.2017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A6000-EF76-4C0C-946E-7978B2945271}" type="datetime1">
              <a:rPr lang="ru-RU" smtClean="0"/>
              <a:t>01.06.2017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852-03C2-47FC-B1BE-DCEE77D78545}" type="datetime1">
              <a:rPr lang="ru-RU" smtClean="0"/>
              <a:t>01.06.2017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03CF7-91FE-491A-87A1-476812781E17}" type="datetime1">
              <a:rPr lang="ru-RU" smtClean="0"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Восточно- Казахстанский государственный 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технический университет  им. Д.Серикбаева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712968" cy="4680520"/>
          </a:xfrm>
        </p:spPr>
        <p:txBody>
          <a:bodyPr>
            <a:normAutofit fontScale="92500" lnSpcReduction="20000"/>
          </a:bodyPr>
          <a:lstStyle/>
          <a:p>
            <a:endParaRPr lang="ru-RU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    </a:t>
            </a:r>
          </a:p>
          <a:p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«Опрос работодателей»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 системы </a:t>
            </a: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менеджмента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</a:p>
        </p:txBody>
      </p:sp>
      <p:pic>
        <p:nvPicPr>
          <p:cNvPr id="1026" name="Picture 2" descr="C:\Users\TTyutyunkova\Desktop\Размещение на сайте 16-17\логотип ВКГТУ им. Д. Серикбае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5978"/>
            <a:ext cx="1017027" cy="86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5001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395033"/>
            <a:ext cx="8424936" cy="65770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3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Кого 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 оцениваете?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4034270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0851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395032"/>
            <a:ext cx="8424936" cy="94573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Оцените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общий уровень теоретической и практической 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подготовки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выпускников ВКГТУ	</a:t>
            </a:r>
            <a:r>
              <a:rPr lang="ru-RU" sz="31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ru-RU" dirty="0">
                <a:solidFill>
                  <a:schemeClr val="tx2"/>
                </a:solidFill>
              </a:rPr>
              <a:t>		</a:t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696088"/>
              </p:ext>
            </p:extLst>
          </p:nvPr>
        </p:nvGraphicFramePr>
        <p:xfrm>
          <a:off x="38852" y="1124744"/>
          <a:ext cx="8996627" cy="5372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20"/>
                <a:gridCol w="6727912"/>
                <a:gridCol w="936774"/>
                <a:gridCol w="784321"/>
              </a:tblGrid>
              <a:tr h="49606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2016г.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2017г.</a:t>
                      </a:r>
                      <a:endParaRPr lang="ru-RU" dirty="0"/>
                    </a:p>
                  </a:txBody>
                  <a:tcPr/>
                </a:tc>
              </a:tr>
              <a:tr h="38221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данный момент не могу оценить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_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04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Ваших выпускников  после приёма на работу приходится очень многому  учить заново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-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868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Владеет минимальным запасом теоретических знаний, но без помощи наставника не способен адаптироваться к условиям работы и на первых порах самостоятельно выполнять поставленные профессиональные задачи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29,6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868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Знаний и практических навыков достаточно для того, чтобы сразу влиться в профессиональную деятельность и достаточно успешно решать поставленные профессиональные задачи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20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Обладает достаточными знаниями и профессиональными навыками для того, чтобы самостоятельно разобраться с поставленными профессиональными задачами, затратив на адаптацию к условиям работы не слишком много времени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21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16632"/>
            <a:ext cx="7992887" cy="1368151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чем, по Вашему мнению, главный недостаток полученной в ВКГТУ профессиональной подготовки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				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725662"/>
              </p:ext>
            </p:extLst>
          </p:nvPr>
        </p:nvGraphicFramePr>
        <p:xfrm>
          <a:off x="0" y="1028505"/>
          <a:ext cx="8820473" cy="5881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528"/>
                <a:gridCol w="5806811"/>
                <a:gridCol w="1323071"/>
                <a:gridCol w="1176063"/>
              </a:tblGrid>
              <a:tr h="6404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 данный момент не могу определенно высказать свое мнение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Недостаточная общетехническая осведомленность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16,7%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Недостаточный уровень знаний и практических навыков по основной специальности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36,7%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63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Недостаточный уровень знаний по экономическим вопросам производственно-финансовой деятельности предприятия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_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Неспособность самостоятельно мыслить, инициативно действовать в решении профессиональных и иных задач и работать в команде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_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51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Низкая правовая осведомлённость, недостаточное знание трудового законодательства, хозяйственного права и т.д.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6,7%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182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Низкая социально - психологическая компетентность, недостаточно знаний и практических навыков в области психологии и социологии управления, общения и работы с людьми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_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28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Другое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Недостаточность практических навыков (индивидуально)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5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59" y="908720"/>
            <a:ext cx="8026425" cy="72007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Оцените в какой мере, перечисленные личностные качества и способности, необходимы, с Вашей точки зрения, молодым специалистам-выпускникам 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238179"/>
              </p:ext>
            </p:extLst>
          </p:nvPr>
        </p:nvGraphicFramePr>
        <p:xfrm>
          <a:off x="107504" y="1628775"/>
          <a:ext cx="8579296" cy="562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9854"/>
                <a:gridCol w="1393658"/>
                <a:gridCol w="1266962"/>
                <a:gridCol w="1339411"/>
                <a:gridCol w="1339411"/>
              </a:tblGrid>
              <a:tr h="81967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Личностные качества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способности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если есть, хорошо, нет - не беда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желательно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нужно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необходимо</a:t>
                      </a:r>
                    </a:p>
                  </a:txBody>
                  <a:tcPr marT="45670" marB="45670"/>
                </a:tc>
              </a:tr>
              <a:tr h="1548356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Быть коммуникабельным, контактным с представителями различных социальных групп, уметь работать сообща, предотвращать или решать конфликтные ситуации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  <a:tr h="3248622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Грамотно работать с информацией (собирать необходимые для решения определённой проблемы сведения, анализировать их, формулировать гипотезы их решения, делать необходимые обобщения  и сопоставления, устанавливать статистические закономерности, делать аргументированные выводы и уметь публично представлять и защищать их)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02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59" y="908720"/>
            <a:ext cx="8026425" cy="72007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Оцените в какой мере, перечисленные личностные качества и способности, необходимы, с Вашей точки зрения, молодым специалистам-выпускникам 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05531"/>
              </p:ext>
            </p:extLst>
          </p:nvPr>
        </p:nvGraphicFramePr>
        <p:xfrm>
          <a:off x="107504" y="1628775"/>
          <a:ext cx="8579296" cy="4248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9854"/>
                <a:gridCol w="1393658"/>
                <a:gridCol w="1266962"/>
                <a:gridCol w="1339411"/>
                <a:gridCol w="1339411"/>
              </a:tblGrid>
              <a:tr h="81967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Личностные качества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способности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если есть, хорошо, нет - не беда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желательно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нужно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необходимо</a:t>
                      </a:r>
                    </a:p>
                  </a:txBody>
                  <a:tcPr marT="45670" marB="45670"/>
                </a:tc>
              </a:tr>
              <a:tr h="1548356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Самостоятельно критически мыслить, уметь видеть профессиональные проблемы и решать их, используя современные технологи, самостоятельно искать пути их рационального решения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  <a:tr h="1871157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гибко адаптироваться в меняющихся жизненных и профессиональных условиях, самостоятельно решать возникающие профессиональные и жизненные сложности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3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59" y="188640"/>
            <a:ext cx="8026425" cy="100811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Какие критерии Вы обычно используете при принятии решения о приеме на работу выпускника ВКГТУ?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57829"/>
              </p:ext>
            </p:extLst>
          </p:nvPr>
        </p:nvGraphicFramePr>
        <p:xfrm>
          <a:off x="348679" y="1083294"/>
          <a:ext cx="8229600" cy="4001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921"/>
                <a:gridCol w="6589517"/>
                <a:gridCol w="1017162"/>
              </a:tblGrid>
              <a:tr h="5273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№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Критерии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</a:tr>
              <a:tr h="66796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Личное взаимодействие с выпускником в процессе сотрудничества с Вузом (организации практик, стажировок, др.)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34,2</a:t>
                      </a:r>
                      <a:endParaRPr lang="ru-RU" dirty="0"/>
                    </a:p>
                  </a:txBody>
                  <a:tcPr/>
                </a:tc>
              </a:tr>
              <a:tr h="42772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Наша организация сотрудничает с Вузом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18,4</a:t>
                      </a:r>
                      <a:endParaRPr lang="ru-RU" dirty="0"/>
                    </a:p>
                  </a:txBody>
                  <a:tcPr/>
                </a:tc>
              </a:tr>
              <a:tr h="66796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Необходимость работников по той специальности, которую имеет выпускник</a:t>
                      </a:r>
                      <a:endParaRPr lang="ru-RU" sz="1800" dirty="0" smtClean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31,6</a:t>
                      </a:r>
                      <a:endParaRPr lang="ru-RU" dirty="0"/>
                    </a:p>
                  </a:txBody>
                  <a:tcPr/>
                </a:tc>
              </a:tr>
              <a:tr h="42772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Окончил Вуз, который имеет хорошую репутацию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10,5</a:t>
                      </a:r>
                      <a:endParaRPr lang="ru-RU" dirty="0"/>
                    </a:p>
                  </a:txBody>
                  <a:tcPr/>
                </a:tc>
              </a:tr>
              <a:tr h="42772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Просьба родственников, друзей, знакомых</a:t>
                      </a:r>
                      <a:endParaRPr lang="ru-RU" sz="1800" dirty="0" smtClean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27723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Рекомендация вышестоящего начальника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27723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Удовлетворенность средним баллом по диплому выпускника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018891"/>
              </p:ext>
            </p:extLst>
          </p:nvPr>
        </p:nvGraphicFramePr>
        <p:xfrm>
          <a:off x="348679" y="620690"/>
          <a:ext cx="7822703" cy="5389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5541"/>
                <a:gridCol w="1017162"/>
              </a:tblGrid>
              <a:tr h="58830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Сотрудничали  ли Вы с нашим вузом?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2017г.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</a:tr>
              <a:tr h="74518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сотрудничали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принимали участие в ярмарках вакансий и встречах со студентами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28,9%</a:t>
                      </a:r>
                      <a:endParaRPr lang="ru-RU" dirty="0"/>
                    </a:p>
                  </a:txBody>
                  <a:tcPr/>
                </a:tc>
              </a:tr>
              <a:tr h="74518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в области направления выпускников на работу по заявкам организации (предприятия)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2,2%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в области организации материально-технической и финансовой поддержки программы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4,4%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в области преподавания и проведения мастер-классов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4,4%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в области проведения практики, стажировок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31,1%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с Вузом в области научных исследований и инноваций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8,9%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с кафедрами в области актуализации и разработки учебных курсов	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8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Сотрудничали с кафедрами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Архихектура</a:t>
            </a:r>
            <a:r>
              <a:rPr lang="ru-RU" dirty="0" smtClean="0"/>
              <a:t> </a:t>
            </a:r>
            <a:r>
              <a:rPr lang="ru-RU" dirty="0"/>
              <a:t>и дизайн													</a:t>
            </a:r>
          </a:p>
          <a:p>
            <a:r>
              <a:rPr lang="ru-RU" dirty="0"/>
              <a:t>Безопасность жизнедеятельности и охрана окружающей среды												</a:t>
            </a:r>
          </a:p>
          <a:p>
            <a:r>
              <a:rPr lang="ru-RU" dirty="0" smtClean="0"/>
              <a:t>Геология </a:t>
            </a:r>
            <a:r>
              <a:rPr lang="ru-RU" dirty="0"/>
              <a:t>и горное дело																			</a:t>
            </a:r>
          </a:p>
          <a:p>
            <a:r>
              <a:rPr lang="ru-RU" dirty="0" smtClean="0"/>
              <a:t>Информационные системы</a:t>
            </a:r>
            <a:r>
              <a:rPr lang="ru-RU" dirty="0"/>
              <a:t>																			</a:t>
            </a:r>
          </a:p>
          <a:p>
            <a:r>
              <a:rPr lang="ru-RU" dirty="0"/>
              <a:t>Металлургия, Горное дело, Геология  и разведка МПИ																			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294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Приходилось ли Вашей организации сталкиваться с проблемой «до обучения» выпускников?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4678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02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Цель анкетирования – оценка удовлетворенности работодателей качеством подготовки выпускников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ВКГТУ им.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Д.Серикбаева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Анкетирование  проводилось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 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 марта по 28  апреля 2017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режиме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on-line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опросе приняли участие работодатели из 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предприятий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организаций 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 Вы оцениваете, в общем, качество подготовки выпускников ВКГТУ?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9282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7253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 Вы оцениваете, в общем, качество подготовки выпускников ВКГТУ?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2706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522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Намерены ли Вы рекомендовать наших выпускников другим работодателям?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0212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60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 приеме на работу требуется ли знание языков? (государственный, иностранные языки)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905743"/>
              </p:ext>
            </p:extLst>
          </p:nvPr>
        </p:nvGraphicFramePr>
        <p:xfrm>
          <a:off x="550222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3650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какие должности принимаются выпускники-магистранты и выпускники-бакалавры?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6797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35696" y="29969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37,5%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9738" y="278968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Ваши предложения по улучшению подготовки выпускников нашего вуза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5040560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Следует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курс обучения студентов направить на применение знаний в области практики. проводить обучение специалистов на конкретных примерах с производства. рассматривать работу конкретных цехов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Больше практики</a:t>
            </a:r>
          </a:p>
          <a:p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Больше практических знаний, приобретенных  во время практик на профильных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предприятиях</a:t>
            </a:r>
          </a:p>
          <a:p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Подготовка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выпускников вашего вуза на достаточно высоком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уровне</a:t>
            </a:r>
          </a:p>
          <a:p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Увеличить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количество часов преподавания дисциплин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связанных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со взрывными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работами</a:t>
            </a:r>
          </a:p>
          <a:p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Увеличить количество часов в практики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Использование современного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програмного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обеспечения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Arc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Info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Geonics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Auto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Cad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64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9738" y="278968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Ваши предложения по улучшению подготовки выпускников нашего вуза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4896544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Развитие дуального образования, непосредственное обучение на предприятии студентов и выпускников. Совмещение теоретического и практического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обучения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Уделять внимание владению  инновационным методам исследования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Больше уделять внимание на качества прохождения производственной практики по специальности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включить в программу выездные практические занятия на предприятиях, изучение нормативно-технической документации (СНиП, СанПиН, методики, инструкции)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повышать коммуникабельность выпускников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 разработке учебных программ готовы оказывать консультационную поддержку для формирования наиболее востребованных на данный момент знаний у студентов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Качественно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организовывать производственные практики</a:t>
            </a:r>
          </a:p>
          <a:p>
            <a:endParaRPr lang="ru-RU" sz="1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8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221" y="9128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19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909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0311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Предприятия и организации, принявшие участие в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анкетировании 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«Опрос работодателей –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Kazpromavtomatika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Азиатская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эколого-аудиторская компания,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ТОО</a:t>
            </a:r>
          </a:p>
          <a:p>
            <a:pPr marL="0" indent="0"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АО «КЭМОНТ»</a:t>
            </a: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АО «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Орика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-Казахстан»</a:t>
            </a:r>
          </a:p>
          <a:p>
            <a:pPr marL="0" indent="0"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Восточно-Казахстанский филиал РГКП «Национальный центр гигиены труда и профессиональных заболеваний»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Департамент Земельного кадастра и технического обследования недвижимости 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Департамент комитета труда, социальной защиты и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миграции</a:t>
            </a:r>
          </a:p>
          <a:p>
            <a:pPr>
              <a:buFontTx/>
              <a:buChar char="-"/>
            </a:pP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экологии по ВКО Комитета экологического регулирования, контроля и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ГИ</a:t>
            </a:r>
          </a:p>
          <a:p>
            <a:pPr>
              <a:buFontTx/>
              <a:buChar char="-"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Казцинк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																</a:t>
            </a: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			</a:t>
            </a:r>
          </a:p>
          <a:p>
            <a:pPr marL="0" indent="0">
              <a:buNone/>
            </a:pPr>
            <a:r>
              <a:rPr lang="ru-RU" sz="6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																																			</a:t>
            </a:r>
          </a:p>
          <a:p>
            <a:pPr>
              <a:buFontTx/>
              <a:buChar char="-"/>
            </a:pPr>
            <a:r>
              <a:rPr lang="ru-RU" sz="6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			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													</a:t>
            </a:r>
          </a:p>
          <a:p>
            <a:pPr marL="0" indent="0">
              <a:buNone/>
            </a:pP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" y="187661"/>
            <a:ext cx="873571" cy="73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05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1"/>
            <a:ext cx="8219256" cy="1066055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Предприятия и организации, принявшие участие в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анкетировании 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«Опрос работодателей –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ТДО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ТПО 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Усть-КаменогорскАрхФонд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"1С-Рейтинг"									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Rating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			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"АЛТАЙ ГЕОСЕРВИС"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Востокцветмет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		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Востокцветмет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		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"Геологоразведочная компания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«Топаз»</a:t>
            </a:r>
          </a:p>
          <a:p>
            <a:pPr marL="0" indent="0"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ЖБК«</a:t>
            </a:r>
          </a:p>
          <a:p>
            <a:pPr>
              <a:buFontTx/>
              <a:buChar char="-"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Сатпаевское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 горно-обогатительное предприятие"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																							</a:t>
            </a:r>
          </a:p>
          <a:p>
            <a:pPr>
              <a:buFontTx/>
              <a:buChar char="-"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																						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					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" y="187661"/>
            <a:ext cx="873571" cy="73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15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1"/>
            <a:ext cx="8219256" cy="1066055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Предприятия и организации, принявшие участие в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анкетировании 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«Опрос работодателей –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ТДО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ТПО 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Усть-КаменогорскАрхФонд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"1С-Рейтинг"									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Rating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			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"АЛТАЙ ГЕОСЕРВИС"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Востокцветмет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		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Востокцветмет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																</a:t>
            </a: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"Геологоразведочная компания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«Топаз»</a:t>
            </a:r>
          </a:p>
          <a:p>
            <a:pPr marL="0" indent="0"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ЖБК«</a:t>
            </a:r>
          </a:p>
          <a:p>
            <a:pPr>
              <a:buFontTx/>
              <a:buChar char="-"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Сатпаевское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 горно-обогатительное предприятие"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																							</a:t>
            </a:r>
          </a:p>
          <a:p>
            <a:pPr>
              <a:buFontTx/>
              <a:buChar char="-"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																						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					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" y="187661"/>
            <a:ext cx="873571" cy="73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9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4954"/>
            <a:ext cx="9324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395033"/>
            <a:ext cx="8208912" cy="395033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</a:t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Сфера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деятельности организации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121692"/>
              </p:ext>
            </p:extLst>
          </p:nvPr>
        </p:nvGraphicFramePr>
        <p:xfrm>
          <a:off x="539552" y="1177733"/>
          <a:ext cx="7560840" cy="396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59"/>
                <a:gridCol w="4511301"/>
                <a:gridCol w="252028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Варианты ответа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IT,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Компьютеры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Бухгалтерский учет аудит,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Государственная служба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Металлургия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 и наука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Разведка месторождений ПИ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Строительство, архитектура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Строительство, архитектура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96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2525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395032"/>
            <a:ext cx="8424936" cy="782701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Размер организации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(предприятия)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86105062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2283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0"/>
            <a:ext cx="97565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7" y="395033"/>
            <a:ext cx="8208913" cy="7827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Выпускники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какого профиля Вас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интересуют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4913881"/>
              </p:ext>
            </p:extLst>
          </p:nvPr>
        </p:nvGraphicFramePr>
        <p:xfrm>
          <a:off x="911423" y="1988840"/>
          <a:ext cx="7044954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9572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27605"/>
            <a:ext cx="92525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24936" cy="1008113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Работают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на вашем предприятии выпускники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ВКГТУ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	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				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595364"/>
              </p:ext>
            </p:extLst>
          </p:nvPr>
        </p:nvGraphicFramePr>
        <p:xfrm>
          <a:off x="433217" y="1363930"/>
          <a:ext cx="7296472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658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9022</TotalTime>
  <Words>1112</Words>
  <Application>Microsoft Office PowerPoint</Application>
  <PresentationFormat>Экран (4:3)</PresentationFormat>
  <Paragraphs>394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Восточно- Казахстанский государственный  технический университет  им. Д.Серикбаева  </vt:lpstr>
      <vt:lpstr> Цель анкетирования</vt:lpstr>
      <vt:lpstr> Предприятия и организации, принявшие участие в  анкетировании  «Опрос работодателей – 2017 »</vt:lpstr>
      <vt:lpstr> Предприятия и организации, принявшие участие в  анкетировании  «Опрос работодателей – 2017 »</vt:lpstr>
      <vt:lpstr> Предприятия и организации, принявшие участие в  анкетировании  «Опрос работодателей – 2017 »</vt:lpstr>
      <vt:lpstr>           Сфера деятельности организации    </vt:lpstr>
      <vt:lpstr>            Размер организации (предприятия)       </vt:lpstr>
      <vt:lpstr>        Выпускники какого профиля Вас интересуют ?         </vt:lpstr>
      <vt:lpstr>     Работают ли на вашем предприятии выпускники    ВКГТУ ?       </vt:lpstr>
      <vt:lpstr>     Кого Вы оцениваете?      </vt:lpstr>
      <vt:lpstr>  Оцените общий уровень теоретической и практической   подготовки выпускников ВКГТУ        </vt:lpstr>
      <vt:lpstr>  В чем, по Вашему мнению, главный недостаток полученной в ВКГТУ профессиональной подготовки?       </vt:lpstr>
      <vt:lpstr>  Другое        </vt:lpstr>
      <vt:lpstr>  Оцените в какой мере, перечисленные личностные качества и способности, необходимы, с Вашей точки зрения, молодым специалистам-выпускникам         </vt:lpstr>
      <vt:lpstr>  Оцените в какой мере, перечисленные личностные качества и способности, необходимы, с Вашей точки зрения, молодым специалистам-выпускникам         </vt:lpstr>
      <vt:lpstr>  Какие критерии Вы обычно используете при принятии решения о приеме на работу выпускника ВКГТУ?       </vt:lpstr>
      <vt:lpstr>Презентация PowerPoint</vt:lpstr>
      <vt:lpstr>Сотрудничали с кафедрами</vt:lpstr>
      <vt:lpstr>Приходилось ли Вашей организации сталкиваться с проблемой «до обучения» выпускников?</vt:lpstr>
      <vt:lpstr>Как Вы оцениваете, в общем, качество подготовки выпускников ВКГТУ?</vt:lpstr>
      <vt:lpstr>Как Вы оцениваете, в общем, качество подготовки выпускников ВКГТУ?</vt:lpstr>
      <vt:lpstr>Намерены ли Вы рекомендовать наших выпускников другим работодателям?</vt:lpstr>
      <vt:lpstr>При приеме на работу требуется ли знание языков? (государственный, иностранные языки)</vt:lpstr>
      <vt:lpstr>На какие должности принимаются выпускники-магистранты и выпускники-бакалавры?</vt:lpstr>
      <vt:lpstr>Ваши предложения по улучшению подготовки выпускников нашего вуза</vt:lpstr>
      <vt:lpstr>Ваши предложения по улучшению подготовки выпускников нашего вуза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Тютюнькова</dc:creator>
  <cp:lastModifiedBy>Татьяна Тютюнькова</cp:lastModifiedBy>
  <cp:revision>230</cp:revision>
  <dcterms:modified xsi:type="dcterms:W3CDTF">2017-06-01T05:42:54Z</dcterms:modified>
</cp:coreProperties>
</file>