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drawings/drawing9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9" r:id="rId2"/>
    <p:sldId id="256" r:id="rId3"/>
    <p:sldId id="271" r:id="rId4"/>
    <p:sldId id="293" r:id="rId5"/>
    <p:sldId id="295" r:id="rId6"/>
    <p:sldId id="297" r:id="rId7"/>
    <p:sldId id="299" r:id="rId8"/>
    <p:sldId id="298" r:id="rId9"/>
    <p:sldId id="296" r:id="rId10"/>
    <p:sldId id="300" r:id="rId11"/>
    <p:sldId id="301" r:id="rId12"/>
    <p:sldId id="302" r:id="rId13"/>
    <p:sldId id="294" r:id="rId14"/>
    <p:sldId id="29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5892932800310328E-2"/>
          <c:y val="0.14268032718586823"/>
          <c:w val="0.92410709136916502"/>
          <c:h val="0.72817395950613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69.34</c:v>
                </c:pt>
                <c:pt idx="1">
                  <c:v>62.31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30.66</c:v>
                </c:pt>
                <c:pt idx="1">
                  <c:v>37.69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634176"/>
        <c:axId val="75635712"/>
      </c:barChart>
      <c:catAx>
        <c:axId val="756341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5635712"/>
        <c:crosses val="autoZero"/>
        <c:auto val="1"/>
        <c:lblAlgn val="ctr"/>
        <c:lblOffset val="100"/>
        <c:noMultiLvlLbl val="0"/>
      </c:catAx>
      <c:valAx>
        <c:axId val="75635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5634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6437457215396021"/>
          <c:y val="4.8084079155773819E-3"/>
          <c:w val="0.534225046225831"/>
          <c:h val="5.0016697517317715E-2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528358193627412"/>
          <c:y val="0.12368298034543256"/>
          <c:w val="0.87471639315148175"/>
          <c:h val="0.72817395950613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68.75</c:v>
                </c:pt>
                <c:pt idx="1">
                  <c:v>67.650000000000006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7.64</c:v>
                </c:pt>
                <c:pt idx="1">
                  <c:v>9.8000000000000007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23.61</c:v>
                </c:pt>
                <c:pt idx="1">
                  <c:v>22.55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89600"/>
        <c:axId val="20891136"/>
      </c:barChart>
      <c:catAx>
        <c:axId val="208896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0891136"/>
        <c:crosses val="autoZero"/>
        <c:auto val="1"/>
        <c:lblAlgn val="ctr"/>
        <c:lblOffset val="100"/>
        <c:noMultiLvlLbl val="0"/>
      </c:catAx>
      <c:valAx>
        <c:axId val="20891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0889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4435086687497745"/>
          <c:y val="1.8176440280136635E-2"/>
          <c:w val="0.60446721807259307"/>
          <c:h val="8.9461958284831042E-2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F79646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4469077684146581E-2"/>
          <c:y val="0.15700651680247313"/>
          <c:w val="0.87801701975655644"/>
          <c:h val="0.72817395950613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66.67</c:v>
                </c:pt>
                <c:pt idx="1">
                  <c:v>66.180000000000007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7.29</c:v>
                </c:pt>
                <c:pt idx="1">
                  <c:v>5.88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26.04</c:v>
                </c:pt>
                <c:pt idx="1">
                  <c:v>27.94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05504"/>
        <c:axId val="20807040"/>
      </c:barChart>
      <c:catAx>
        <c:axId val="208055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20807040"/>
        <c:crosses val="autoZero"/>
        <c:auto val="1"/>
        <c:lblAlgn val="ctr"/>
        <c:lblOffset val="100"/>
        <c:noMultiLvlLbl val="0"/>
      </c:catAx>
      <c:valAx>
        <c:axId val="20807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0805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338394608284729"/>
          <c:y val="1.1218584813846549E-2"/>
          <c:w val="0.8332830895032971"/>
          <c:h val="5.9167891151269983E-2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C0504D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0598074240326154E-2"/>
          <c:y val="0.15700651680247313"/>
          <c:w val="0.85101595512376016"/>
          <c:h val="0.72817395950613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82.99</c:v>
                </c:pt>
                <c:pt idx="1">
                  <c:v>80.39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5.9</c:v>
                </c:pt>
                <c:pt idx="1">
                  <c:v>5.39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11.11</c:v>
                </c:pt>
                <c:pt idx="1">
                  <c:v>14.22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314368"/>
        <c:axId val="22320256"/>
      </c:barChart>
      <c:catAx>
        <c:axId val="22314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22320256"/>
        <c:crosses val="autoZero"/>
        <c:auto val="1"/>
        <c:lblAlgn val="ctr"/>
        <c:lblOffset val="100"/>
        <c:noMultiLvlLbl val="0"/>
      </c:catAx>
      <c:valAx>
        <c:axId val="22320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31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138571049576867"/>
          <c:y val="2.1303646737782186E-3"/>
          <c:w val="0.63191781372950895"/>
          <c:h val="9.1926902563111243E-2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4BACC6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2903871336700293E-2"/>
          <c:y val="0.16779135021894284"/>
          <c:w val="0.90941523346222009"/>
          <c:h val="0.72817395950613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полностью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51.39</c:v>
                </c:pt>
                <c:pt idx="1">
                  <c:v>42.16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Частично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32.29</c:v>
                </c:pt>
                <c:pt idx="1">
                  <c:v>34.31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Нет, не реализуются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7.64</c:v>
                </c:pt>
                <c:pt idx="1">
                  <c:v>8.82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8.68</c:v>
                </c:pt>
                <c:pt idx="1">
                  <c:v>14.71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199552"/>
        <c:axId val="28201344"/>
      </c:barChart>
      <c:catAx>
        <c:axId val="28199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8201344"/>
        <c:crosses val="autoZero"/>
        <c:auto val="1"/>
        <c:lblAlgn val="ctr"/>
        <c:lblOffset val="100"/>
        <c:noMultiLvlLbl val="0"/>
      </c:catAx>
      <c:valAx>
        <c:axId val="28201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81995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3338845774877467E-2"/>
          <c:y val="2.8719729786462608E-3"/>
          <c:w val="0.92666115422512252"/>
          <c:h val="0.13472234193465385"/>
        </c:manualLayout>
      </c:layout>
      <c:overlay val="0"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4F81BD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6159641216447901E-2"/>
          <c:y val="0.23395372871240766"/>
          <c:w val="0.91321086893091186"/>
          <c:h val="0.651226891512747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эффективно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62.15</c:v>
                </c:pt>
                <c:pt idx="1">
                  <c:v>51.96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всегда и не в полной мере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23.96</c:v>
                </c:pt>
                <c:pt idx="1">
                  <c:v>32.35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Нет, не эффективно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8.68</c:v>
                </c:pt>
                <c:pt idx="1">
                  <c:v>5.88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Затрудняюсь с ответом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5.21</c:v>
                </c:pt>
                <c:pt idx="1">
                  <c:v>9.8000000000000007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158208"/>
        <c:axId val="28164096"/>
      </c:barChart>
      <c:catAx>
        <c:axId val="281582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28164096"/>
        <c:crosses val="autoZero"/>
        <c:auto val="1"/>
        <c:lblAlgn val="ctr"/>
        <c:lblOffset val="100"/>
        <c:noMultiLvlLbl val="0"/>
      </c:catAx>
      <c:valAx>
        <c:axId val="28164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81582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4645435511873848E-2"/>
          <c:y val="1.0559026640244405E-2"/>
          <c:w val="0.94535456448812605"/>
          <c:h val="0.14576420676710766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8064A2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7707057680962496E-2"/>
          <c:y val="0.15700645241071073"/>
          <c:w val="0.92096828176887924"/>
          <c:h val="0.72817395950613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согласен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53.82</c:v>
                </c:pt>
                <c:pt idx="1">
                  <c:v>44.61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всегда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21.53</c:v>
                </c:pt>
                <c:pt idx="1">
                  <c:v>21.57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Нет, не согласен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9.3800000000000008</c:v>
                </c:pt>
                <c:pt idx="1">
                  <c:v>5.2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Затрудняюсь с ответом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15.28</c:v>
                </c:pt>
                <c:pt idx="1">
                  <c:v>18.63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633728"/>
        <c:axId val="68635264"/>
      </c:barChart>
      <c:catAx>
        <c:axId val="686337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8635264"/>
        <c:crosses val="autoZero"/>
        <c:auto val="1"/>
        <c:lblAlgn val="ctr"/>
        <c:lblOffset val="100"/>
        <c:noMultiLvlLbl val="0"/>
      </c:catAx>
      <c:valAx>
        <c:axId val="68635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8633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160343061788655"/>
          <c:y val="0"/>
          <c:w val="0.73836987300197265"/>
          <c:h val="0.11483291624794181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9BBB59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7707057680962496E-2"/>
          <c:y val="0.15700645241071073"/>
          <c:w val="0.88177922360478467"/>
          <c:h val="0.72817395950613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полностью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58.33</c:v>
                </c:pt>
                <c:pt idx="1">
                  <c:v>58.33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в полной мере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20.14</c:v>
                </c:pt>
                <c:pt idx="1">
                  <c:v>20.100000000000001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Нет, не достаточно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9.0299999999999994</c:v>
                </c:pt>
                <c:pt idx="1">
                  <c:v>7.35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12.5</c:v>
                </c:pt>
                <c:pt idx="1">
                  <c:v>14.22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723456"/>
        <c:axId val="68724992"/>
      </c:barChart>
      <c:catAx>
        <c:axId val="68723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8724992"/>
        <c:crosses val="autoZero"/>
        <c:auto val="1"/>
        <c:lblAlgn val="ctr"/>
        <c:lblOffset val="100"/>
        <c:noMultiLvlLbl val="0"/>
      </c:catAx>
      <c:valAx>
        <c:axId val="68724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8723456"/>
        <c:crosses val="autoZero"/>
        <c:crossBetween val="between"/>
      </c:valAx>
      <c:spPr>
        <a:solidFill>
          <a:sysClr val="window" lastClr="FFFFFF"/>
        </a:solidFill>
        <a:ln w="25400" cap="flat" cmpd="sng" algn="ctr">
          <a:solidFill>
            <a:srgbClr val="8064A2"/>
          </a:solidFill>
          <a:prstDash val="solid"/>
        </a:ln>
        <a:effectLst/>
      </c:spPr>
    </c:plotArea>
    <c:legend>
      <c:legendPos val="r"/>
      <c:layout>
        <c:manualLayout>
          <c:xMode val="edge"/>
          <c:yMode val="edge"/>
          <c:x val="0.18026418915896927"/>
          <c:y val="0"/>
          <c:w val="0.78592547669908908"/>
          <c:h val="0.10203248327676953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C0504D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558446886927816"/>
          <c:y val="0.15980609738247778"/>
          <c:w val="0.84664860594011127"/>
          <c:h val="0.72817395950613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2017г.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86.27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2017г.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13.73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2017г.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225984"/>
        <c:axId val="77227520"/>
      </c:barChart>
      <c:catAx>
        <c:axId val="77225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227520"/>
        <c:crosses val="autoZero"/>
        <c:auto val="1"/>
        <c:lblAlgn val="ctr"/>
        <c:lblOffset val="100"/>
        <c:noMultiLvlLbl val="0"/>
      </c:catAx>
      <c:valAx>
        <c:axId val="77227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225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0311566847350863"/>
          <c:y val="5.1597713871343372E-3"/>
          <c:w val="0.64489662079418775"/>
          <c:h val="8.8690762754755639E-2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4BACC6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0.64407</cdr:x>
      <cdr:y>0.20313</cdr:y>
    </cdr:from>
    <cdr:to>
      <cdr:x>0.79465</cdr:x>
      <cdr:y>0.289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472608" y="936104"/>
          <a:ext cx="1279469" cy="3957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62,31%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0.81356</cdr:x>
      <cdr:y>0.4375</cdr:y>
    </cdr:from>
    <cdr:to>
      <cdr:x>0.96414</cdr:x>
      <cdr:y>0.54056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912768" y="2016224"/>
          <a:ext cx="1279470" cy="4749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37,69%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0.19492</cdr:x>
      <cdr:y>0.15625</cdr:y>
    </cdr:from>
    <cdr:to>
      <cdr:x>0.36868</cdr:x>
      <cdr:y>0.22496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656184" y="720080"/>
          <a:ext cx="1476429" cy="3166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69,34</a:t>
          </a:r>
          <a:r>
            <a:rPr lang="ru-RU" sz="1600" dirty="0" smtClean="0">
              <a:latin typeface="Arial" pitchFamily="34" charset="0"/>
              <a:cs typeface="Arial" pitchFamily="34" charset="0"/>
            </a:rPr>
            <a:t>%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0.34746</cdr:x>
      <cdr:y>0.51563</cdr:y>
    </cdr:from>
    <cdr:to>
      <cdr:x>0.50963</cdr:x>
      <cdr:y>0.58433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952328" y="2376264"/>
          <a:ext cx="1377950" cy="3166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30,66</a:t>
          </a:r>
          <a:r>
            <a:rPr lang="ru-RU" sz="1600" dirty="0" smtClean="0">
              <a:latin typeface="Arial" pitchFamily="34" charset="0"/>
              <a:cs typeface="Arial" pitchFamily="34" charset="0"/>
            </a:rPr>
            <a:t>%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0.32434</cdr:x>
      <cdr:y>0.56989</cdr:y>
    </cdr:from>
    <cdr:to>
      <cdr:x>0.44018</cdr:x>
      <cdr:y>0.6386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16224" y="2389106"/>
          <a:ext cx="720102" cy="288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0.55601</cdr:x>
      <cdr:y>0.24353</cdr:y>
    </cdr:from>
    <cdr:to>
      <cdr:x>0.67185</cdr:x>
      <cdr:y>0.31224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456384" y="102095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0.73913</cdr:x>
      <cdr:y>0.65577</cdr:y>
    </cdr:from>
    <cdr:to>
      <cdr:x>0.86655</cdr:x>
      <cdr:y>0.75883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120680" y="2749146"/>
          <a:ext cx="1055155" cy="4320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9,8</a:t>
          </a:r>
          <a:r>
            <a:rPr lang="ru-RU" sz="1600" dirty="0" smtClean="0">
              <a:latin typeface="Arial" pitchFamily="34" charset="0"/>
              <a:cs typeface="Arial" pitchFamily="34" charset="0"/>
            </a:rPr>
            <a:t>%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0.83478</cdr:x>
      <cdr:y>0.56989</cdr:y>
    </cdr:from>
    <cdr:to>
      <cdr:x>0.99695</cdr:x>
      <cdr:y>0.67295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6912768" y="2389106"/>
          <a:ext cx="1342917" cy="432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22,55</a:t>
          </a:r>
          <a:r>
            <a:rPr lang="ru-RU" sz="1600" dirty="0" smtClean="0">
              <a:latin typeface="Arial" pitchFamily="34" charset="0"/>
              <a:cs typeface="Arial" pitchFamily="34" charset="0"/>
            </a:rPr>
            <a:t>%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0.16522</cdr:x>
      <cdr:y>0.13949</cdr:y>
    </cdr:from>
    <cdr:to>
      <cdr:x>0.32739</cdr:x>
      <cdr:y>0.22759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368152" y="584793"/>
          <a:ext cx="1342917" cy="3693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68,75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0.30435</cdr:x>
      <cdr:y>0.67295</cdr:y>
    </cdr:from>
    <cdr:to>
      <cdr:x>0.44335</cdr:x>
      <cdr:y>0.79319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520280" y="2821154"/>
          <a:ext cx="1151048" cy="504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7,64</a:t>
          </a:r>
          <a:r>
            <a:rPr lang="ru-RU" sz="1600" dirty="0" smtClean="0">
              <a:latin typeface="Arial" pitchFamily="34" charset="0"/>
              <a:cs typeface="Arial" pitchFamily="34" charset="0"/>
            </a:rPr>
            <a:t>%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0.3913</cdr:x>
      <cdr:y>0.55271</cdr:y>
    </cdr:from>
    <cdr:to>
      <cdr:x>0.54188</cdr:x>
      <cdr:y>0.6386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240360" y="2317098"/>
          <a:ext cx="1246941" cy="360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23,61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0.55601</cdr:x>
      <cdr:y>0.24353</cdr:y>
    </cdr:from>
    <cdr:to>
      <cdr:x>0.67185</cdr:x>
      <cdr:y>0.31224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456384" y="102095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0.5716</cdr:x>
      <cdr:y>0.16142</cdr:y>
    </cdr:from>
    <cdr:to>
      <cdr:x>0.72219</cdr:x>
      <cdr:y>0.26448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752528" y="757619"/>
          <a:ext cx="1252074" cy="4836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66,18%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0.68419</cdr:x>
      <cdr:y>0.72383</cdr:y>
    </cdr:from>
    <cdr:to>
      <cdr:x>0.83478</cdr:x>
      <cdr:y>0.82689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5688632" y="3397218"/>
          <a:ext cx="1252074" cy="4836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5,88%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0.57918</cdr:x>
      <cdr:y>0.58706</cdr:y>
    </cdr:from>
    <cdr:to>
      <cdr:x>0.72628</cdr:x>
      <cdr:y>0.80518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3600400" y="246111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0.77196</cdr:x>
      <cdr:y>0.51598</cdr:y>
    </cdr:from>
    <cdr:to>
      <cdr:x>0.92255</cdr:x>
      <cdr:y>0.61904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6418454" y="2421675"/>
          <a:ext cx="1252073" cy="4836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27,94%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0.2425</cdr:x>
      <cdr:y>0.72383</cdr:y>
    </cdr:from>
    <cdr:to>
      <cdr:x>0.34262</cdr:x>
      <cdr:y>0.80474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2016224" y="3397218"/>
          <a:ext cx="832441" cy="3797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26,04%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0.55601</cdr:x>
      <cdr:y>0.24353</cdr:y>
    </cdr:from>
    <cdr:to>
      <cdr:x>0.67185</cdr:x>
      <cdr:y>0.31224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456384" y="102095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0.42859</cdr:x>
      <cdr:y>0.22636</cdr:y>
    </cdr:from>
    <cdr:to>
      <cdr:x>0.57569</cdr:x>
      <cdr:y>0.44448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664296" y="94894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0.57759</cdr:x>
      <cdr:y>0.14236</cdr:y>
    </cdr:from>
    <cdr:to>
      <cdr:x>0.73976</cdr:x>
      <cdr:y>0.22824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824536" y="648072"/>
          <a:ext cx="1354594" cy="390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80,39</a:t>
          </a:r>
          <a:r>
            <a:rPr lang="ru-RU" sz="1600" dirty="0" smtClean="0">
              <a:latin typeface="Arial" pitchFamily="34" charset="0"/>
              <a:cs typeface="Arial" pitchFamily="34" charset="0"/>
            </a:rPr>
            <a:t>%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0.66379</cdr:x>
      <cdr:y>0.72763</cdr:y>
    </cdr:from>
    <cdr:to>
      <cdr:x>0.80279</cdr:x>
      <cdr:y>0.83069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5544616" y="3312368"/>
          <a:ext cx="1161057" cy="469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5,39</a:t>
          </a:r>
          <a:r>
            <a:rPr lang="ru-RU" sz="1600" dirty="0" smtClean="0">
              <a:latin typeface="Arial" pitchFamily="34" charset="0"/>
              <a:cs typeface="Arial" pitchFamily="34" charset="0"/>
            </a:rPr>
            <a:t>%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0.78448</cdr:x>
      <cdr:y>0.68017</cdr:y>
    </cdr:from>
    <cdr:to>
      <cdr:x>0.94665</cdr:x>
      <cdr:y>0.76605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6552728" y="3096344"/>
          <a:ext cx="1354594" cy="3909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14,22</a:t>
          </a:r>
          <a:r>
            <a:rPr lang="ru-RU" sz="1600" dirty="0" smtClean="0">
              <a:latin typeface="Arial" pitchFamily="34" charset="0"/>
              <a:cs typeface="Arial" pitchFamily="34" charset="0"/>
            </a:rPr>
            <a:t>%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0.15517</cdr:x>
      <cdr:y>0.11073</cdr:y>
    </cdr:from>
    <cdr:to>
      <cdr:x>0.31734</cdr:x>
      <cdr:y>0.21378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1296144" y="504056"/>
          <a:ext cx="1354594" cy="4691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82,99</a:t>
          </a:r>
          <a:r>
            <a:rPr lang="ru-RU" sz="1600" dirty="0" smtClean="0">
              <a:latin typeface="Arial" pitchFamily="34" charset="0"/>
              <a:cs typeface="Arial" pitchFamily="34" charset="0"/>
            </a:rPr>
            <a:t>%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0.25</cdr:x>
      <cdr:y>0.72763</cdr:y>
    </cdr:from>
    <cdr:to>
      <cdr:x>0.36584</cdr:x>
      <cdr:y>0.81352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2088232" y="3312368"/>
          <a:ext cx="967603" cy="3909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5,9</a:t>
          </a:r>
          <a:r>
            <a:rPr lang="ru-RU" sz="1600" dirty="0" smtClean="0">
              <a:latin typeface="Arial" pitchFamily="34" charset="0"/>
              <a:cs typeface="Arial" pitchFamily="34" charset="0"/>
            </a:rPr>
            <a:t>%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0.34483</cdr:x>
      <cdr:y>0.68017</cdr:y>
    </cdr:from>
    <cdr:to>
      <cdr:x>0.51859</cdr:x>
      <cdr:y>0.8004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2880320" y="3096344"/>
          <a:ext cx="1451405" cy="547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11,11</a:t>
          </a:r>
          <a:r>
            <a:rPr lang="ru-RU" sz="1600" dirty="0" smtClean="0">
              <a:latin typeface="Arial" pitchFamily="34" charset="0"/>
              <a:cs typeface="Arial" pitchFamily="34" charset="0"/>
            </a:rPr>
            <a:t>%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0.55601</cdr:x>
      <cdr:y>0.24353</cdr:y>
    </cdr:from>
    <cdr:to>
      <cdr:x>0.67185</cdr:x>
      <cdr:y>0.31224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456384" y="102095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0.13115</cdr:x>
      <cdr:y>0.16816</cdr:y>
    </cdr:from>
    <cdr:to>
      <cdr:x>0.3049</cdr:x>
      <cdr:y>0.27122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152128" y="792088"/>
          <a:ext cx="1526389" cy="4854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51,39%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0.20492</cdr:x>
      <cdr:y>0.42804</cdr:y>
    </cdr:from>
    <cdr:to>
      <cdr:x>0.37868</cdr:x>
      <cdr:y>0.51959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800200" y="2016224"/>
          <a:ext cx="1526477" cy="431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32,29%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0.29508</cdr:x>
      <cdr:y>0.73378</cdr:y>
    </cdr:from>
    <cdr:to>
      <cdr:x>0.4225</cdr:x>
      <cdr:y>0.80248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592288" y="3456384"/>
          <a:ext cx="1119382" cy="3236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7,64%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0.37705</cdr:x>
      <cdr:y>0.7185</cdr:y>
    </cdr:from>
    <cdr:to>
      <cdr:x>0.51605</cdr:x>
      <cdr:y>0.79476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3312368" y="3384376"/>
          <a:ext cx="1221112" cy="3592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8,68%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0.58197</cdr:x>
      <cdr:y>0.32103</cdr:y>
    </cdr:from>
    <cdr:to>
      <cdr:x>0.73256</cdr:x>
      <cdr:y>0.38973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5112568" y="1512168"/>
          <a:ext cx="1322929" cy="3236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42,16%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0.66393</cdr:x>
      <cdr:y>0.38218</cdr:y>
    </cdr:from>
    <cdr:to>
      <cdr:x>0.84927</cdr:x>
      <cdr:y>0.48406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5832648" y="1800200"/>
          <a:ext cx="1628207" cy="4798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34,31%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0.7459</cdr:x>
      <cdr:y>0.70321</cdr:y>
    </cdr:from>
    <cdr:to>
      <cdr:x>0.91965</cdr:x>
      <cdr:y>0.78909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6552728" y="3312368"/>
          <a:ext cx="1526390" cy="404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8,82%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0.84426</cdr:x>
      <cdr:y>0.61149</cdr:y>
    </cdr:from>
    <cdr:to>
      <cdr:x>0.99485</cdr:x>
      <cdr:y>0.69737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7416824" y="2880320"/>
          <a:ext cx="1322930" cy="404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14,71%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0.55601</cdr:x>
      <cdr:y>0.24353</cdr:y>
    </cdr:from>
    <cdr:to>
      <cdr:x>0.67185</cdr:x>
      <cdr:y>0.31224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456384" y="102095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0.12499</cdr:x>
      <cdr:y>0.21814</cdr:y>
    </cdr:from>
    <cdr:to>
      <cdr:x>0.25918</cdr:x>
      <cdr:y>0.32721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038872" y="1008112"/>
          <a:ext cx="1115345" cy="5040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62,15%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0.22046</cdr:x>
      <cdr:y>0.56094</cdr:y>
    </cdr:from>
    <cdr:to>
      <cdr:x>0.35465</cdr:x>
      <cdr:y>0.63884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656184" y="2592288"/>
          <a:ext cx="1008102" cy="3600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23,96%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0.30672</cdr:x>
      <cdr:y>0.70117</cdr:y>
    </cdr:from>
    <cdr:to>
      <cdr:x>0.42174</cdr:x>
      <cdr:y>0.77908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304256" y="3240360"/>
          <a:ext cx="864087" cy="36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8,68%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0.39299</cdr:x>
      <cdr:y>0.7635</cdr:y>
    </cdr:from>
    <cdr:to>
      <cdr:x>0.53677</cdr:x>
      <cdr:y>0.84141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952328" y="3528392"/>
          <a:ext cx="1080147" cy="36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5,21%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0.58415</cdr:x>
      <cdr:y>0.31163</cdr:y>
    </cdr:from>
    <cdr:to>
      <cdr:x>0.70876</cdr:x>
      <cdr:y>0.4207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4855296" y="1440160"/>
          <a:ext cx="1035718" cy="5040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51,96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0.68054</cdr:x>
      <cdr:y>0.48303</cdr:y>
    </cdr:from>
    <cdr:to>
      <cdr:x>0.80515</cdr:x>
      <cdr:y>0.56094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5112568" y="2232248"/>
          <a:ext cx="936132" cy="36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32,35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%</a:t>
          </a:r>
          <a:endParaRPr lang="ru-RU" sz="16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0.76681</cdr:x>
      <cdr:y>0.71675</cdr:y>
    </cdr:from>
    <cdr:to>
      <cdr:x>0.87225</cdr:x>
      <cdr:y>0.82582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5760640" y="3312368"/>
          <a:ext cx="792117" cy="5040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5,88%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0.85307</cdr:x>
      <cdr:y>0.70117</cdr:y>
    </cdr:from>
    <cdr:to>
      <cdr:x>0.95851</cdr:x>
      <cdr:y>0.79466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6408712" y="3240360"/>
          <a:ext cx="792117" cy="432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9,8%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0.55601</cdr:x>
      <cdr:y>0.24353</cdr:y>
    </cdr:from>
    <cdr:to>
      <cdr:x>0.67185</cdr:x>
      <cdr:y>0.31224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456384" y="102095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0.10544</cdr:x>
      <cdr:y>0.17346</cdr:y>
    </cdr:from>
    <cdr:to>
      <cdr:x>0.23963</cdr:x>
      <cdr:y>0.2602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792088" y="864096"/>
          <a:ext cx="100811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53,82%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0.21849</cdr:x>
      <cdr:y>0.5493</cdr:y>
    </cdr:from>
    <cdr:to>
      <cdr:x>0.34309</cdr:x>
      <cdr:y>0.62159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872208" y="2736304"/>
          <a:ext cx="1067691" cy="3600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21,53%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0.30252</cdr:x>
      <cdr:y>0.66495</cdr:y>
    </cdr:from>
    <cdr:to>
      <cdr:x>0.40796</cdr:x>
      <cdr:y>0.76614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592288" y="3312368"/>
          <a:ext cx="903510" cy="5040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9,38%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0.38655</cdr:x>
      <cdr:y>0.63604</cdr:y>
    </cdr:from>
    <cdr:to>
      <cdr:x>0.51116</cdr:x>
      <cdr:y>0.69386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3312368" y="3168352"/>
          <a:ext cx="1067777" cy="288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15,38%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0.58824</cdr:x>
      <cdr:y>0.24574</cdr:y>
    </cdr:from>
    <cdr:to>
      <cdr:x>0.73202</cdr:x>
      <cdr:y>0.33148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5040560" y="1224136"/>
          <a:ext cx="1232044" cy="4271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44,71%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0.68067</cdr:x>
      <cdr:y>0.53485</cdr:y>
    </cdr:from>
    <cdr:to>
      <cdr:x>0.81486</cdr:x>
      <cdr:y>0.62158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5832648" y="2664296"/>
          <a:ext cx="1149867" cy="432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21,57%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0.7563</cdr:x>
      <cdr:y>0.73722</cdr:y>
    </cdr:from>
    <cdr:to>
      <cdr:x>0.89049</cdr:x>
      <cdr:y>0.82396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6480720" y="3672408"/>
          <a:ext cx="1149867" cy="4320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15,20%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0.8444</cdr:x>
      <cdr:y>0.5493</cdr:y>
    </cdr:from>
    <cdr:to>
      <cdr:x>0.98817</cdr:x>
      <cdr:y>0.66494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7235602" y="2736304"/>
          <a:ext cx="1231958" cy="576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18,63%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0.55601</cdr:x>
      <cdr:y>0.24353</cdr:y>
    </cdr:from>
    <cdr:to>
      <cdr:x>0.67185</cdr:x>
      <cdr:y>0.31224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456384" y="102095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0.09585</cdr:x>
      <cdr:y>0.18792</cdr:y>
    </cdr:from>
    <cdr:to>
      <cdr:x>0.23004</cdr:x>
      <cdr:y>0.28911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720080" y="936104"/>
          <a:ext cx="1008112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58,33%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0.20833</cdr:x>
      <cdr:y>0.57822</cdr:y>
    </cdr:from>
    <cdr:to>
      <cdr:x>0.33293</cdr:x>
      <cdr:y>0.66495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800200" y="2880320"/>
          <a:ext cx="1076664" cy="432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20,14%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0.275</cdr:x>
      <cdr:y>0.70831</cdr:y>
    </cdr:from>
    <cdr:to>
      <cdr:x>0.39961</cdr:x>
      <cdr:y>0.79505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376264" y="3528392"/>
          <a:ext cx="1076750" cy="4320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9,03%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0.36288</cdr:x>
      <cdr:y>0.6794</cdr:y>
    </cdr:from>
    <cdr:to>
      <cdr:x>0.48749</cdr:x>
      <cdr:y>0.75168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3135597" y="3384376"/>
          <a:ext cx="1076750" cy="3600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12,5%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0.56667</cdr:x>
      <cdr:y>0.18792</cdr:y>
    </cdr:from>
    <cdr:to>
      <cdr:x>0.71045</cdr:x>
      <cdr:y>0.27465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4896544" y="936104"/>
          <a:ext cx="1242397" cy="432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58,33%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0.65</cdr:x>
      <cdr:y>0.60713</cdr:y>
    </cdr:from>
    <cdr:to>
      <cdr:x>0.81295</cdr:x>
      <cdr:y>0.6794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5616624" y="3024336"/>
          <a:ext cx="1408044" cy="3600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20,1%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0.725</cdr:x>
      <cdr:y>0.72277</cdr:y>
    </cdr:from>
    <cdr:to>
      <cdr:x>0.84002</cdr:x>
      <cdr:y>0.8095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6264696" y="3600400"/>
          <a:ext cx="993884" cy="4320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7,35%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0.81667</cdr:x>
      <cdr:y>0.66495</cdr:y>
    </cdr:from>
    <cdr:to>
      <cdr:x>0.96045</cdr:x>
      <cdr:y>0.73722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7056784" y="3312368"/>
          <a:ext cx="1242397" cy="3600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14,22%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D01C-6034-4051-A550-E912B67A3298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359C1-3D7D-4D63-AC40-66A0E0371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05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60672-3118-403A-B64B-95E6293AFCE5}" type="datetime1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5F16-3470-41A0-9943-42874EF3CCDC}" type="datetime1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EE37-C03F-4F34-8776-81766E9C05B2}" type="datetime1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D336-98C0-40DB-954F-059C8599D6E9}" type="datetime1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7EFF5-BEF4-4276-BAB0-A1B24A8E49E4}" type="datetime1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DC144-AE61-4B64-9085-9FA08016D533}" type="datetime1">
              <a:rPr lang="ru-RU" smtClean="0"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A4B-987E-4DF3-ACCE-778C16AC8969}" type="datetime1">
              <a:rPr lang="ru-RU" smtClean="0"/>
              <a:t>03.03.2017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DB22-F4A7-448E-914C-99D19995A32B}" type="datetime1">
              <a:rPr lang="ru-RU" smtClean="0"/>
              <a:t>03.03.2017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85C2-060E-4232-973F-32DC70F825E6}" type="datetime1">
              <a:rPr lang="ru-RU" smtClean="0"/>
              <a:t>03.03.2017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DE7A-030F-49D5-A7A1-E587F77039BD}" type="datetime1">
              <a:rPr lang="ru-RU" smtClean="0"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F1B0-493F-4D69-96FE-C9E77135119C}" type="datetime1">
              <a:rPr lang="ru-RU" smtClean="0"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7F520-A465-4AA6-9BE2-9EE92FF88531}" type="datetime1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936103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Восточно- Казахстанский государственный </a:t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технический университет  им. Д.Серикбаева</a:t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712968" cy="4680520"/>
          </a:xfrm>
        </p:spPr>
        <p:txBody>
          <a:bodyPr>
            <a:normAutofit fontScale="92500" lnSpcReduction="20000"/>
          </a:bodyPr>
          <a:lstStyle/>
          <a:p>
            <a:endParaRPr lang="ru-RU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анкетирования    </a:t>
            </a:r>
          </a:p>
          <a:p>
            <a:r>
              <a:rPr lang="ru-RU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«Оценка СМК ВКГТУ»</a:t>
            </a:r>
            <a:endParaRPr lang="ru-RU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2017 год</a:t>
            </a:r>
            <a:endParaRPr lang="ru-RU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000" b="1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 системы </a:t>
            </a:r>
          </a:p>
          <a:p>
            <a:pPr algn="r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менеджмента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качества</a:t>
            </a:r>
          </a:p>
        </p:txBody>
      </p:sp>
      <p:pic>
        <p:nvPicPr>
          <p:cNvPr id="1026" name="Picture 2" descr="C:\Users\TTyutyunkova\Desktop\Размещение на сайте 16-17\логотип ВКГТУ им. Д. Серикбаев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5978"/>
            <a:ext cx="1017027" cy="864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504" y="-4954"/>
            <a:ext cx="8712968" cy="1633754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Эффективно ли, по вашему мнению, </a:t>
            </a:r>
            <a:b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организованы основные процедуры образовательного 			процесса в университете</a:t>
            </a:r>
            <a:r>
              <a:rPr lang="ru-RU" sz="31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31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/>
              <a:t>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57482600"/>
              </p:ext>
            </p:extLst>
          </p:nvPr>
        </p:nvGraphicFramePr>
        <p:xfrm>
          <a:off x="508792" y="1628800"/>
          <a:ext cx="8311680" cy="4621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3013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2926" y="45579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5309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504" y="-4954"/>
            <a:ext cx="8712968" cy="156174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7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Согласны ли вы, что решения высшего руководства всегда принимаются на основе объективной информации и ее анализа</a:t>
            </a: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ru-RU" sz="2700" dirty="0">
                <a:latin typeface="Arial" pitchFamily="34" charset="0"/>
                <a:cs typeface="Arial" pitchFamily="34" charset="0"/>
              </a:rPr>
              <a:t>		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564797896"/>
              </p:ext>
            </p:extLst>
          </p:nvPr>
        </p:nvGraphicFramePr>
        <p:xfrm>
          <a:off x="323528" y="1628800"/>
          <a:ext cx="8568952" cy="4981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" y="0"/>
            <a:ext cx="770027" cy="649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488" y="-91123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0553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504" y="0"/>
            <a:ext cx="8712968" cy="134076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9.Считаете ли вы достаточной поступающую в ваше </a:t>
            </a:r>
            <a:b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подразделение информацию об удовлетворенности  внешних и внутренних потребителей?</a:t>
            </a:r>
            <a:b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				</a:t>
            </a:r>
            <a:r>
              <a:rPr lang="ru-RU" dirty="0"/>
              <a:t>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148662632"/>
              </p:ext>
            </p:extLst>
          </p:nvPr>
        </p:nvGraphicFramePr>
        <p:xfrm>
          <a:off x="395536" y="1196752"/>
          <a:ext cx="8640960" cy="4981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7494"/>
            <a:ext cx="896937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0423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504" y="332656"/>
            <a:ext cx="8579296" cy="86409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10.   Внесла ли СМК положительные изменения</a:t>
            </a:r>
            <a:b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в работе Вуза в целом?</a:t>
            </a:r>
            <a:r>
              <a:rPr lang="ru-RU" dirty="0" smtClean="0"/>
              <a:t>	</a:t>
            </a:r>
            <a:r>
              <a:rPr lang="ru-RU" dirty="0"/>
              <a:t>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3170350"/>
              </p:ext>
            </p:extLst>
          </p:nvPr>
        </p:nvGraphicFramePr>
        <p:xfrm>
          <a:off x="323528" y="1412776"/>
          <a:ext cx="853048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99792" y="214107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86,27%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3968" y="422108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13,73%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2" y="97421"/>
            <a:ext cx="897286" cy="757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-115271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6354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221" y="9128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endParaRPr lang="ru-RU" sz="2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ru-RU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19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0959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анкетирования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Cбор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данных для анализа системы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менеджмента 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качества (СМК)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университета</a:t>
            </a:r>
          </a:p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Анкетирование проходило с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16.01.17 по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28.01.17</a:t>
            </a:r>
          </a:p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Респондент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штатный преподаватель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кафедры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Общее количество респондентов   -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204 чел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54%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штатного ППС)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92135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330026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роходили ли вы обучение по СМК</a:t>
            </a:r>
            <a:r>
              <a:rPr lang="ru-RU" sz="31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dirty="0">
                <a:latin typeface="Arial" pitchFamily="34" charset="0"/>
                <a:cs typeface="Arial" pitchFamily="34" charset="0"/>
              </a:rPr>
              <a:t>						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440846209"/>
              </p:ext>
            </p:extLst>
          </p:nvPr>
        </p:nvGraphicFramePr>
        <p:xfrm>
          <a:off x="323528" y="1340768"/>
          <a:ext cx="849694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6632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520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5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88640"/>
            <a:ext cx="8435280" cy="1008112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Внесла ли СМК   положительные изменения </a:t>
            </a:r>
            <a:b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работе вашего подразделения и его сотрудников?</a:t>
            </a:r>
            <a:b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					</a:t>
            </a:r>
            <a:r>
              <a:rPr lang="ru-RU" dirty="0"/>
              <a:t>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75029938"/>
              </p:ext>
            </p:extLst>
          </p:nvPr>
        </p:nvGraphicFramePr>
        <p:xfrm>
          <a:off x="323528" y="1327926"/>
          <a:ext cx="8568952" cy="4693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24128" y="194251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67,65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953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-38651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03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   Поддерживает ли, по вашему мнению,</a:t>
            </a:r>
            <a:b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руководство университета СМК на должном уровне?</a:t>
            </a:r>
            <a:r>
              <a:rPr lang="ru-RU" dirty="0" smtClean="0"/>
              <a:t>					</a:t>
            </a:r>
            <a:r>
              <a:rPr lang="ru-RU" dirty="0"/>
              <a:t>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946910677"/>
              </p:ext>
            </p:extLst>
          </p:nvPr>
        </p:nvGraphicFramePr>
        <p:xfrm>
          <a:off x="402725" y="1268760"/>
          <a:ext cx="8314455" cy="4693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47664" y="2158117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66,67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%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46833" y="3991450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7,29%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187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558893"/>
              </p:ext>
            </p:extLst>
          </p:nvPr>
        </p:nvGraphicFramePr>
        <p:xfrm>
          <a:off x="107504" y="188638"/>
          <a:ext cx="8856984" cy="6428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900100"/>
                <a:gridCol w="1044116"/>
                <a:gridCol w="1044116"/>
                <a:gridCol w="1044116"/>
                <a:gridCol w="972108"/>
                <a:gridCol w="972108"/>
              </a:tblGrid>
              <a:tr h="6192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По Вашему мнению, СМК:</a:t>
                      </a:r>
                    </a:p>
                  </a:txBody>
                  <a:tcPr marL="91434" marR="91434" marT="45717" marB="45717" anchor="b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2016г.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2017г.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2016г.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2017г.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2016г.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2017г.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 (%)</a:t>
                      </a:r>
                    </a:p>
                  </a:txBody>
                  <a:tcPr marL="91434" marR="91434"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 (%)</a:t>
                      </a:r>
                    </a:p>
                  </a:txBody>
                  <a:tcPr marL="91434" marR="91434"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Затрудняюсь с ответом (%)</a:t>
                      </a:r>
                    </a:p>
                  </a:txBody>
                  <a:tcPr marL="91434" marR="91434"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00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4.1 Упорядочила документооборот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73,57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66,16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8,93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10,10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17,50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23,74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238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4.2 Улучшила осознание должностных обязанностей и прав работников университета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63,44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53,03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12,90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16,67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23,66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30,30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238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4.3 Позволила четко определять цели стоящие перед коллективом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69,06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63,78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8,99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11,73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21,94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24,49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238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4.4 Позволила оперативно устранять имеющиеся недостатки в работе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56,12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53,57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14,03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12,76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29,86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33,67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44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768302"/>
              </p:ext>
            </p:extLst>
          </p:nvPr>
        </p:nvGraphicFramePr>
        <p:xfrm>
          <a:off x="107504" y="188638"/>
          <a:ext cx="8856984" cy="6339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900100"/>
                <a:gridCol w="1044116"/>
                <a:gridCol w="1044116"/>
                <a:gridCol w="1044116"/>
                <a:gridCol w="972108"/>
                <a:gridCol w="972108"/>
              </a:tblGrid>
              <a:tr h="6192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По Вашему мнению, СМК: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2016г.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2017г.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2016г.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2017г.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2016г.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2017г.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69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 (%)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 (%)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Затрудняюсь с ответом (%)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00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4.5 Помогла быстрее оформлять необходимую документацию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64,49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61,03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15,58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14,87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19,93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24,10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238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4.6 Позволила повысить основные показатели деятельности подразделений и университета в целом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60,29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55,61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10,71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29,60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33,67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608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4.7 Повысила методический уровень ППС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67,51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58,38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12,69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19,49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28,93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825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4.8 Повлияла на качество знаний студентов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50,54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44,04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21,30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15,54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28,16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40,41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60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24936" cy="136815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2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ru-RU" sz="2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Исполняет ли ваш непосредственный</a:t>
            </a:r>
            <a:b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руководитель  свои лидерские функции в полном объеме</a:t>
            </a: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		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209915654"/>
              </p:ext>
            </p:extLst>
          </p:nvPr>
        </p:nvGraphicFramePr>
        <p:xfrm>
          <a:off x="395536" y="1628800"/>
          <a:ext cx="8352928" cy="4552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1" y="0"/>
            <a:ext cx="788733" cy="79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30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507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504" y="188640"/>
            <a:ext cx="8875239" cy="108012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 В какой степени реализуются  в университете  ваши </a:t>
            </a:r>
            <a:b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ожидания и требования, как внутреннего потребителя</a:t>
            </a:r>
            <a:r>
              <a:rPr lang="ru-RU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					</a:t>
            </a:r>
            <a:r>
              <a:rPr lang="ru-RU" dirty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/>
              <a:t>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102892850"/>
              </p:ext>
            </p:extLst>
          </p:nvPr>
        </p:nvGraphicFramePr>
        <p:xfrm>
          <a:off x="179512" y="1484784"/>
          <a:ext cx="8784976" cy="471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990"/>
            <a:ext cx="827583" cy="6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-1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44044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4986</TotalTime>
  <Words>388</Words>
  <Application>Microsoft Office PowerPoint</Application>
  <PresentationFormat>Экран (4:3)</PresentationFormat>
  <Paragraphs>204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Восточно- Казахстанский государственный  технический университет  им. Д.Серикбаева  </vt:lpstr>
      <vt:lpstr> Цель анкетирования</vt:lpstr>
      <vt:lpstr>     1. Проходили ли вы обучение по СМК?             </vt:lpstr>
      <vt:lpstr>     2. Внесла ли СМК   положительные изменения  в работе вашего подразделения и его сотрудников?              </vt:lpstr>
      <vt:lpstr>     3   Поддерживает ли, по вашему мнению,  руководство университета СМК на должном уровне?             </vt:lpstr>
      <vt:lpstr>Презентация PowerPoint</vt:lpstr>
      <vt:lpstr>Презентация PowerPoint</vt:lpstr>
      <vt:lpstr>          5. Исполняет ли ваш непосредственный  руководитель  свои лидерские функции в полном объеме?            </vt:lpstr>
      <vt:lpstr>     6 В какой степени реализуются  в университете  ваши  ожидания и требования, как внутреннего потребителя?             </vt:lpstr>
      <vt:lpstr>       7. Эффективно ли, по вашему мнению,  организованы основные процедуры образовательного    процесса в университете?             </vt:lpstr>
      <vt:lpstr>        8. Согласны ли вы, что решения высшего руководства всегда принимаются на основе объективной информации и ее анализа?             </vt:lpstr>
      <vt:lpstr>         9.Считаете ли вы достаточной поступающую в ваше  подразделение информацию об удовлетворенности  внешних и внутренних потребителей?             </vt:lpstr>
      <vt:lpstr>         10.   Внесла ли СМК положительные изменения    в работе Вуза в целом?             </vt:lpstr>
      <vt:lpstr>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Татьяна Тютюнькова</cp:lastModifiedBy>
  <cp:revision>145</cp:revision>
  <dcterms:modified xsi:type="dcterms:W3CDTF">2017-03-03T10:53:32Z</dcterms:modified>
</cp:coreProperties>
</file>