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56" r:id="rId3"/>
    <p:sldId id="258" r:id="rId4"/>
    <p:sldId id="264" r:id="rId5"/>
    <p:sldId id="265" r:id="rId6"/>
    <p:sldId id="266" r:id="rId7"/>
    <p:sldId id="277" r:id="rId8"/>
    <p:sldId id="279" r:id="rId9"/>
    <p:sldId id="282" r:id="rId10"/>
    <p:sldId id="272" r:id="rId11"/>
    <p:sldId id="283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65698417543686E-2"/>
          <c:y val="6.4517392760592346E-2"/>
          <c:w val="0.53130558309055198"/>
          <c:h val="0.787736548721261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Бакалавры (1-4 курсы)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2532</c:v>
                </c:pt>
                <c:pt idx="1">
                  <c:v>2320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Магистранты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227</c:v>
                </c:pt>
                <c:pt idx="1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647040"/>
        <c:axId val="98661120"/>
      </c:barChart>
      <c:catAx>
        <c:axId val="9864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661120"/>
        <c:crosses val="autoZero"/>
        <c:auto val="1"/>
        <c:lblAlgn val="ctr"/>
        <c:lblOffset val="100"/>
        <c:noMultiLvlLbl val="0"/>
      </c:catAx>
      <c:valAx>
        <c:axId val="98661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647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86804926957115E-2"/>
          <c:y val="5.652962039857206E-2"/>
          <c:w val="0.64486391311712177"/>
          <c:h val="0.81401647196433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Получены данные в отношении преподавателей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415</c:v>
                </c:pt>
                <c:pt idx="1">
                  <c:v>321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Менее 10 анкет в отношении преподавателей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34</c:v>
                </c:pt>
                <c:pt idx="1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530496"/>
        <c:axId val="41532032"/>
      </c:barChart>
      <c:catAx>
        <c:axId val="4153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532032"/>
        <c:crosses val="autoZero"/>
        <c:auto val="1"/>
        <c:lblAlgn val="ctr"/>
        <c:lblOffset val="100"/>
        <c:noMultiLvlLbl val="0"/>
      </c:catAx>
      <c:valAx>
        <c:axId val="4153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530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77241690813955"/>
          <c:y val="0.1131003787839087"/>
          <c:w val="0.25455368347050694"/>
          <c:h val="0.773799242432182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78805774278229E-2"/>
          <c:y val="5.6210875984251958E-2"/>
          <c:w val="0.76749278215223093"/>
          <c:h val="0.8253464566929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ФИ</c:v>
                </c:pt>
                <c:pt idx="1">
                  <c:v>ФИТиБ</c:v>
                </c:pt>
                <c:pt idx="2">
                  <c:v>ФНоЗ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4.78</c:v>
                </c:pt>
                <c:pt idx="1">
                  <c:v>4.79</c:v>
                </c:pt>
                <c:pt idx="2">
                  <c:v>4.8499999999999996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09856"/>
        <c:axId val="41611648"/>
      </c:barChart>
      <c:catAx>
        <c:axId val="41609856"/>
        <c:scaling>
          <c:orientation val="minMax"/>
        </c:scaling>
        <c:delete val="0"/>
        <c:axPos val="b"/>
        <c:majorTickMark val="out"/>
        <c:minorTickMark val="none"/>
        <c:tickLblPos val="nextTo"/>
        <c:crossAx val="41611648"/>
        <c:crosses val="autoZero"/>
        <c:auto val="1"/>
        <c:lblAlgn val="ctr"/>
        <c:lblOffset val="100"/>
        <c:noMultiLvlLbl val="0"/>
      </c:catAx>
      <c:valAx>
        <c:axId val="41611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609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8763973947701E-2"/>
          <c:y val="5.3279489911870696E-2"/>
          <c:w val="0.79960872946437256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 до 4,99</c:v>
                </c:pt>
                <c:pt idx="2">
                  <c:v>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358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 3,99</c:v>
                </c:pt>
                <c:pt idx="1">
                  <c:v>от 4,00  до 4,99</c:v>
                </c:pt>
                <c:pt idx="2">
                  <c:v>5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301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29536"/>
        <c:axId val="81470976"/>
      </c:barChart>
      <c:catAx>
        <c:axId val="8132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81470976"/>
        <c:crosses val="autoZero"/>
        <c:auto val="1"/>
        <c:lblAlgn val="ctr"/>
        <c:lblOffset val="100"/>
        <c:noMultiLvlLbl val="0"/>
      </c:catAx>
      <c:valAx>
        <c:axId val="81470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329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0.2233</cdr:x>
      <cdr:y>0.71062</cdr:y>
    </cdr:from>
    <cdr:to>
      <cdr:x>0.32039</cdr:x>
      <cdr:y>0.79676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227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0.40777</cdr:x>
      <cdr:y>0.0646</cdr:y>
    </cdr:from>
    <cdr:to>
      <cdr:x>0.53398</cdr:x>
      <cdr:y>0.23687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24336" y="216024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2320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0.48544</cdr:x>
      <cdr:y>0.71062</cdr:y>
    </cdr:from>
    <cdr:to>
      <cdr:x>0.58252</cdr:x>
      <cdr:y>0.81829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0400" y="2376264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173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0.14754</cdr:x>
      <cdr:y>0</cdr:y>
    </cdr:from>
    <cdr:to>
      <cdr:x>0.2377</cdr:x>
      <cdr:y>0.11321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0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415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0.2377</cdr:x>
      <cdr:y>0.67925</cdr:y>
    </cdr:from>
    <cdr:to>
      <cdr:x>0.31967</cdr:x>
      <cdr:y>0.77358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8232" y="259228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34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0.46721</cdr:x>
      <cdr:y>0.15094</cdr:y>
    </cdr:from>
    <cdr:to>
      <cdr:x>0.56557</cdr:x>
      <cdr:y>0.28302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04456" y="576064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321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0.55738</cdr:x>
      <cdr:y>0.66038</cdr:y>
    </cdr:from>
    <cdr:to>
      <cdr:x>0.63115</cdr:x>
      <cdr:y>0.77358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96544" y="2520280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56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0.18107</cdr:x>
      <cdr:y>0.51772</cdr:y>
    </cdr:from>
    <cdr:to>
      <cdr:x>0.29919</cdr:x>
      <cdr:y>0.64175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03784" y="2104008"/>
          <a:ext cx="7200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4,78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0.42913</cdr:x>
      <cdr:y>0.44684</cdr:y>
    </cdr:from>
    <cdr:to>
      <cdr:x>0.5945</cdr:x>
      <cdr:y>0.55316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15952" y="1815976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4,79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0.70081</cdr:x>
      <cdr:y>0.03932</cdr:y>
    </cdr:from>
    <cdr:to>
      <cdr:x>0.80712</cdr:x>
      <cdr:y>0.14563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272136" y="15979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4,85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0.13251</cdr:x>
      <cdr:y>0.80182</cdr:y>
    </cdr:from>
    <cdr:to>
      <cdr:x>0.22</cdr:x>
      <cdr:y>0.88137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0464" y="362900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10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0.22</cdr:x>
      <cdr:y>0.79797</cdr:y>
    </cdr:from>
    <cdr:to>
      <cdr:x>0.33111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10544" y="39170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4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0.395</cdr:x>
      <cdr:y>0.05405</cdr:y>
    </cdr:from>
    <cdr:to>
      <cdr:x>0.4825</cdr:x>
      <cdr:y>0.1336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50704" y="244624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358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0.4825</cdr:x>
      <cdr:y>0.18133</cdr:y>
    </cdr:from>
    <cdr:to>
      <cdr:x>0.57</cdr:x>
      <cdr:y>0.24497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970784" y="8206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301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0.6575</cdr:x>
      <cdr:y>0.78591</cdr:y>
    </cdr:from>
    <cdr:to>
      <cdr:x>0.73625</cdr:x>
      <cdr:y>0.86546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410944" y="3556992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13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0.745</cdr:x>
      <cdr:y>0.77</cdr:y>
    </cdr:from>
    <cdr:to>
      <cdr:x>0.82375</cdr:x>
      <cdr:y>0.84955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31024" y="348498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16</a:t>
          </a:r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4C190-DD8D-47CC-A5A1-1AF5F603CA9F}" type="datetimeFigureOut">
              <a:rPr lang="ru-RU" smtClean="0"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5BD34-F77A-4678-8CEA-0088E9C53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127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4D999-E01D-497A-9708-9AFF9BC5EE21}" type="datetimeFigureOut">
              <a:rPr lang="ru-RU" smtClean="0"/>
              <a:t>02.06.2016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C90D2-99F5-47EB-A466-6FAB2247F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8894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59D4-5087-44AB-8C6A-BED8F3174AB2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EE35-D6B1-4336-9500-8AAC1F1C8A1E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27C0-F096-4642-9CD2-554623AA9D35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E496-B7B0-4A92-8582-FE8C3896DA58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7D3E2-EFDE-42CD-9F72-C53840C2D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59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1BE3-111B-4204-BF3F-7FD6163BF3C4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0077-D287-491D-88C1-3CBD1DF99615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CD04-1A45-49D8-A6B5-AD698E9786C3}" type="datetime1">
              <a:rPr lang="ru-RU" smtClean="0"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D6EA-02BD-4D49-AE0F-2C1480200CE7}" type="datetime1">
              <a:rPr lang="ru-RU" smtClean="0"/>
              <a:t>02.06.2016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04F-1273-4016-B6CD-F5F1029C8E4F}" type="datetime1">
              <a:rPr lang="ru-RU" smtClean="0"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E950-7070-4E8B-8433-7D86CD3418EB}" type="datetime1">
              <a:rPr lang="ru-RU" smtClean="0"/>
              <a:t>02.06.2016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D810-5B1C-4E3F-B03C-910A92DC35A7}" type="datetime1">
              <a:rPr lang="ru-RU" smtClean="0"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7076-B412-4AB3-A853-074B8433BBB9}" type="datetime1">
              <a:rPr lang="ru-RU" smtClean="0"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B062-3AA2-442E-9FA8-BECA61D1D41D}" type="datetime1">
              <a:rPr lang="ru-RU" smtClean="0"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_____Microsoft_Excel_97-20034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22312" y="1196752"/>
            <a:ext cx="8170167" cy="5040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1A12BE"/>
                </a:solidFill>
              </a:rPr>
              <a:t>Результаты анкетирования </a:t>
            </a:r>
            <a:r>
              <a:rPr lang="ru-RU" sz="2700" dirty="0">
                <a:solidFill>
                  <a:srgbClr val="1A12BE"/>
                </a:solidFill>
              </a:rPr>
              <a:t/>
            </a:r>
            <a:br>
              <a:rPr lang="ru-RU" sz="2700" dirty="0">
                <a:solidFill>
                  <a:srgbClr val="1A12BE"/>
                </a:solidFill>
              </a:rPr>
            </a:br>
            <a:r>
              <a:rPr lang="ru-RU" sz="2700" dirty="0">
                <a:solidFill>
                  <a:srgbClr val="1A12BE"/>
                </a:solidFill>
              </a:rPr>
              <a:t>«Преподаватель глазами обучающихся»-2016»</a:t>
            </a:r>
            <a:br>
              <a:rPr lang="ru-RU" sz="2700" dirty="0">
                <a:solidFill>
                  <a:srgbClr val="1A12BE"/>
                </a:solidFill>
              </a:rPr>
            </a:br>
            <a:r>
              <a:rPr lang="ru-RU" sz="2700" dirty="0">
                <a:solidFill>
                  <a:srgbClr val="1A12BE"/>
                </a:solidFill>
              </a:rPr>
              <a:t/>
            </a:r>
            <a:br>
              <a:rPr lang="ru-RU" sz="2700" dirty="0">
                <a:solidFill>
                  <a:srgbClr val="1A12BE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1800" b="0" dirty="0"/>
              <a:t>Отдел стратегического планирования и менеджмента качества</a:t>
            </a:r>
            <a:br>
              <a:rPr lang="ru-RU" sz="1800" b="0" dirty="0"/>
            </a:b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2" y="404664"/>
            <a:ext cx="8314183" cy="64807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Восточно-Казахстанский государственный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технический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университет 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Д. </a:t>
            </a:r>
            <a:r>
              <a:rPr lang="ru-RU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Серикбаева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Средние показатели по вопросам  анкеты  в разрезе </a:t>
            </a:r>
            <a:r>
              <a:rPr lang="ru-RU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невыпускающих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кафедр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бакалавриат+магистратура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749597"/>
              </p:ext>
            </p:extLst>
          </p:nvPr>
        </p:nvGraphicFramePr>
        <p:xfrm>
          <a:off x="309563" y="1296988"/>
          <a:ext cx="8859837" cy="418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Диаграмма" r:id="rId4" imgW="8753400" imgH="4143375" progId="Excel.Chart.8">
                  <p:embed/>
                </p:oleObj>
              </mc:Choice>
              <mc:Fallback>
                <p:oleObj name="Диаграмма" r:id="rId4" imgW="8753400" imgH="41433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296988"/>
                        <a:ext cx="8859837" cy="418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7D3E2-EFDE-42CD-9F72-C53840C2DD4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1A12BE"/>
                </a:solidFill>
              </a:rPr>
              <a:t>Распределение средних оценок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6445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84582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Данные в целом по университету за два года 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бакалавриат+магистратура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474687"/>
              </p:ext>
            </p:extLst>
          </p:nvPr>
        </p:nvGraphicFramePr>
        <p:xfrm>
          <a:off x="550863" y="1268413"/>
          <a:ext cx="8042275" cy="451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Диаграмма" r:id="rId3" imgW="7734420" imgH="3971925" progId="Excel.Chart.8">
                  <p:embed/>
                </p:oleObj>
              </mc:Choice>
              <mc:Fallback>
                <p:oleObj name="Диаграмма" r:id="rId3" imgW="7734420" imgH="397192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268413"/>
                        <a:ext cx="8042275" cy="451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5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397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/>
            </a:r>
            <a:br>
              <a:rPr lang="ru-RU" sz="3600" dirty="0" smtClean="0">
                <a:solidFill>
                  <a:srgbClr val="7030A0"/>
                </a:solidFill>
              </a:rPr>
            </a:br>
            <a:r>
              <a:rPr lang="ru-RU" sz="3600" dirty="0" smtClean="0">
                <a:solidFill>
                  <a:srgbClr val="1A12BE"/>
                </a:solidFill>
              </a:rPr>
              <a:t>Общее </a:t>
            </a:r>
            <a:r>
              <a:rPr lang="ru-RU" sz="3600" dirty="0">
                <a:solidFill>
                  <a:srgbClr val="1A12BE"/>
                </a:solidFill>
              </a:rPr>
              <a:t>количество респондентов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31067"/>
              </p:ext>
            </p:extLst>
          </p:nvPr>
        </p:nvGraphicFramePr>
        <p:xfrm>
          <a:off x="611561" y="1340768"/>
          <a:ext cx="8208912" cy="190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43707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Респонденты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2015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2016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40" marB="45740"/>
                </a:tc>
              </a:tr>
              <a:tr h="43707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Бакалавры (1-4 курсы)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2532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2320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</a:tr>
              <a:tr h="43707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Магистранты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227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173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</a:tr>
              <a:tr h="58959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Всего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2759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mtClean="0">
                          <a:solidFill>
                            <a:srgbClr val="C00000"/>
                          </a:solidFill>
                        </a:rPr>
                        <a:t>2493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40" marB="45740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4942902"/>
              </p:ext>
            </p:extLst>
          </p:nvPr>
        </p:nvGraphicFramePr>
        <p:xfrm>
          <a:off x="1187624" y="3284984"/>
          <a:ext cx="7416824" cy="334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35010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2532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1A12BE"/>
                </a:solidFill>
              </a:rPr>
              <a:t>Данные о численности оцениваемых  ППС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775767"/>
              </p:ext>
            </p:extLst>
          </p:nvPr>
        </p:nvGraphicFramePr>
        <p:xfrm>
          <a:off x="457200" y="1268760"/>
          <a:ext cx="8363271" cy="144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/>
                <a:gridCol w="2787757"/>
                <a:gridCol w="2787757"/>
              </a:tblGrid>
              <a:tr h="4813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Получены данные в отношении </a:t>
                      </a:r>
                      <a:endParaRPr lang="ru-RU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13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 415 </a:t>
                      </a:r>
                      <a:r>
                        <a:rPr lang="ru-RU" sz="1800" b="1" dirty="0" smtClean="0"/>
                        <a:t>преподавателей</a:t>
                      </a:r>
                      <a:endParaRPr lang="ru-RU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321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преподаватель</a:t>
                      </a:r>
                      <a:endParaRPr lang="ru-RU" b="1" dirty="0"/>
                    </a:p>
                  </a:txBody>
                  <a:tcPr/>
                </a:tc>
              </a:tr>
              <a:tr h="4813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Меньше 10 анкет </a:t>
                      </a:r>
                      <a:endParaRPr lang="ru-RU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34</a:t>
                      </a:r>
                      <a:r>
                        <a:rPr lang="ru-RU" sz="1800" b="1" dirty="0" smtClean="0"/>
                        <a:t> преподавателей</a:t>
                      </a:r>
                      <a:endParaRPr lang="ru-RU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53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преподавателей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26323261"/>
              </p:ext>
            </p:extLst>
          </p:nvPr>
        </p:nvGraphicFramePr>
        <p:xfrm>
          <a:off x="107504" y="2852936"/>
          <a:ext cx="878497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6ADEF2-90E0-405D-AF28-C8F9CA3A7F7F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4875213"/>
          </a:xfrm>
        </p:spPr>
        <p:txBody>
          <a:bodyPr>
            <a:normAutofit/>
          </a:bodyPr>
          <a:lstStyle/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Профессионально-педагогические качества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умеет заинтересовать обучающихся своим предметом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стимулирует активность, творчество и самостоятельную работу обучающихся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Преподаватель раскрывает значимость предмета для предстоящей профессиональной деятельности</a:t>
            </a:r>
          </a:p>
          <a:p>
            <a:pPr marL="552450" indent="-552450" algn="ctr" eaLnBrk="1" hangingPunct="1">
              <a:lnSpc>
                <a:spcPct val="80000"/>
              </a:lnSpc>
              <a:buFontTx/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52450" indent="-552450" algn="ctr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Дидактическое мастерство</a:t>
            </a: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умеет доступно изложить материал</a:t>
            </a:r>
          </a:p>
          <a:p>
            <a:pPr marL="552450" indent="-552450" eaLnBrk="1" hangingPunct="1">
              <a:lnSpc>
                <a:spcPct val="80000"/>
              </a:lnSpc>
              <a:buFontTx/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Преподаватель использует в объяснении учебного материала информацию из различных отраслей знания и собственного жизненного и профессионального опыта</a:t>
            </a:r>
          </a:p>
          <a:p>
            <a:pPr marL="552450" indent="-552450" eaLnBrk="1" hangingPunct="1">
              <a:lnSpc>
                <a:spcPct val="80000"/>
              </a:lnSpc>
              <a:buFontTx/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Преподаватель использует при проведении практических и семинарских занятий наглядные пособия и раздаточный материал (тесты, карточки для самостоятельной работы и т.д.) </a:t>
            </a:r>
          </a:p>
          <a:p>
            <a:pPr marL="552450" indent="-552450" eaLnBrk="1" hangingPunct="1">
              <a:lnSpc>
                <a:spcPct val="80000"/>
              </a:lnSpc>
              <a:buFontTx/>
              <a:buAutoNum type="arabicPeriod" startAt="4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Преподаватель использует при проведении практических и семинарских занятий разнообразные формы (индивидуальные задания,  творческие задания, дискуссии, работа по группам, игры и т.д.)</a:t>
            </a:r>
            <a:r>
              <a:rPr lang="ru-RU" sz="2300" dirty="0" smtClean="0">
                <a:latin typeface="Times New Roman" pitchFamily="18" charset="0"/>
              </a:rPr>
              <a:t> </a:t>
            </a:r>
          </a:p>
          <a:p>
            <a:pPr marL="552450" indent="-552450" eaLnBrk="1" hangingPunct="1">
              <a:lnSpc>
                <a:spcPct val="80000"/>
              </a:lnSpc>
              <a:buFontTx/>
              <a:buNone/>
            </a:pPr>
            <a:endParaRPr lang="ru-RU" sz="2300" dirty="0" smtClean="0">
              <a:latin typeface="Times New Roman" pitchFamily="18" charset="0"/>
            </a:endParaRP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300" dirty="0" smtClean="0">
              <a:latin typeface="Times New Roman" pitchFamily="18" charset="0"/>
            </a:endParaRPr>
          </a:p>
          <a:p>
            <a:pPr marL="552450" indent="-55245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300" dirty="0" smtClean="0">
              <a:latin typeface="Times New Roman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Вопросы анкеты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«Преподаватель глазами обучающихся»</a:t>
            </a:r>
          </a:p>
        </p:txBody>
      </p:sp>
    </p:spTree>
    <p:extLst>
      <p:ext uri="{BB962C8B-B14F-4D97-AF65-F5344CB8AC3E}">
        <p14:creationId xmlns:p14="http://schemas.microsoft.com/office/powerpoint/2010/main" val="17243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9F2985-134A-433A-A0D5-558A1EE9666F}" type="slidenum">
              <a:rPr lang="ru-RU" smtClean="0"/>
              <a:pPr eaLnBrk="1" hangingPunct="1"/>
              <a:t>5</a:t>
            </a:fld>
            <a:endParaRPr lang="ru-RU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3820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Вопросы анкеты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«Преподаватель глазами обучающихся»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12088" cy="516632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latin typeface="Times New Roman" pitchFamily="18" charset="0"/>
              </a:rPr>
              <a:t>III.</a:t>
            </a:r>
            <a:r>
              <a:rPr lang="ru-RU" sz="1800" b="1" dirty="0" smtClean="0">
                <a:latin typeface="Times New Roman" pitchFamily="18" charset="0"/>
              </a:rPr>
              <a:t>Организаторские качества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8. Преподаватель выдвигает четкие и непротиворечивые требования к обучающихся во время занятий и контролирует их выполнение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9. Преподаватель старается быть объективным в оценке учебных достижений (аттестационные и экзаменационные оценки, оценки контрольных работ и курсовых проектов)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</a:rPr>
              <a:t>10. Преподаватель эффективно использует время на своих занятиях</a:t>
            </a:r>
            <a:r>
              <a:rPr lang="ru-RU" sz="1800" b="1" dirty="0" smtClean="0">
                <a:latin typeface="Times New Roman" pitchFamily="18" charset="0"/>
              </a:rPr>
              <a:t> </a:t>
            </a:r>
            <a:endParaRPr lang="en-US" sz="18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18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Times New Roman" pitchFamily="18" charset="0"/>
              </a:rPr>
              <a:t>IV.</a:t>
            </a:r>
            <a:r>
              <a:rPr lang="ru-RU" sz="1800" b="1" dirty="0" smtClean="0">
                <a:latin typeface="Times New Roman" pitchFamily="18" charset="0"/>
              </a:rPr>
              <a:t>Владение современными образовательными технологиями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</a:rPr>
              <a:t>11.Преподаватель эффективно использует аудиовизуальные средства (такие как </a:t>
            </a:r>
            <a:r>
              <a:rPr lang="en-US" sz="1800" dirty="0" smtClean="0">
                <a:latin typeface="Times New Roman" pitchFamily="18" charset="0"/>
              </a:rPr>
              <a:t>Power Point</a:t>
            </a:r>
            <a:r>
              <a:rPr lang="ru-RU" sz="1800" dirty="0" smtClean="0">
                <a:latin typeface="Times New Roman" pitchFamily="18" charset="0"/>
              </a:rPr>
              <a:t> слайды, слайды для проектора и др.)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Times New Roman" pitchFamily="18" charset="0"/>
              </a:rPr>
              <a:t>V.</a:t>
            </a:r>
            <a:r>
              <a:rPr lang="ru-RU" sz="1800" b="1" dirty="0" smtClean="0">
                <a:latin typeface="Times New Roman" pitchFamily="18" charset="0"/>
              </a:rPr>
              <a:t>Личностные качества</a:t>
            </a: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12.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</a:rPr>
              <a:t>Преподаватель уважает обучающегося, тактичен с ним в общении</a:t>
            </a: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13. Преподаватель соблюдает нормы преподавательской этики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33039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686800" cy="7159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Средние показатели по вопросам анкеты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 разрезе факультетов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+ магистратура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7D3E2-EFDE-42CD-9F72-C53840C2DD4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0544440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71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Средние показатели по вопросам  анкеты  в разрезе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Факультет </a:t>
            </a: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инженерии 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бакалавриат+магистратура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192989"/>
              </p:ext>
            </p:extLst>
          </p:nvPr>
        </p:nvGraphicFramePr>
        <p:xfrm>
          <a:off x="284163" y="1124744"/>
          <a:ext cx="8859837" cy="418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Диаграмма" r:id="rId3" imgW="8753400" imgH="4143375" progId="Excel.Chart.8">
                  <p:embed/>
                </p:oleObj>
              </mc:Choice>
              <mc:Fallback>
                <p:oleObj name="Диаграмма" r:id="rId3" imgW="8753400" imgH="41433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124744"/>
                        <a:ext cx="8859837" cy="418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7D3E2-EFDE-42CD-9F72-C53840C2DD4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0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Средние показатели по вопросам  анкеты  в разрезе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Факультет информационных технологий и </a:t>
            </a: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бизнеса 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бакалавриат+магистратура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977565"/>
              </p:ext>
            </p:extLst>
          </p:nvPr>
        </p:nvGraphicFramePr>
        <p:xfrm>
          <a:off x="284163" y="1340768"/>
          <a:ext cx="8532097" cy="3602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Диаграмма" r:id="rId3" imgW="8715330" imgH="3676740" progId="Excel.Chart.8">
                  <p:embed/>
                </p:oleObj>
              </mc:Choice>
              <mc:Fallback>
                <p:oleObj name="Диаграмма" r:id="rId3" imgW="8715330" imgH="367674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40768"/>
                        <a:ext cx="8532097" cy="3602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7D3E2-EFDE-42CD-9F72-C53840C2DD4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Средние показатели по вопросам  анкеты  в разрезе </a:t>
            </a:r>
            <a:b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Факультет </a:t>
            </a:r>
            <a:r>
              <a:rPr 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наук о земле 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бакалавриат+магистратура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222481"/>
              </p:ext>
            </p:extLst>
          </p:nvPr>
        </p:nvGraphicFramePr>
        <p:xfrm>
          <a:off x="309563" y="1296988"/>
          <a:ext cx="8859837" cy="418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Диаграмма" r:id="rId3" imgW="8753400" imgH="4143375" progId="Excel.Chart.8">
                  <p:embed/>
                </p:oleObj>
              </mc:Choice>
              <mc:Fallback>
                <p:oleObj name="Диаграмма" r:id="rId3" imgW="8753400" imgH="41433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296988"/>
                        <a:ext cx="8859837" cy="418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7D3E2-EFDE-42CD-9F72-C53840C2DD4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5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335</Words>
  <Application>Microsoft Office PowerPoint</Application>
  <PresentationFormat>Экран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Диаграмма</vt:lpstr>
      <vt:lpstr>    Результаты анкетирования  «Преподаватель глазами обучающихся»-2016»      Отдел стратегического планирования и менеджмента качества   </vt:lpstr>
      <vt:lpstr> Общее количество респондентов  </vt:lpstr>
      <vt:lpstr>Данные о численности оцениваемых  ППС</vt:lpstr>
      <vt:lpstr>Вопросы анкеты  «Преподаватель глазами обучающихся»</vt:lpstr>
      <vt:lpstr>Вопросы анкеты  «Преподаватель глазами обучающихся»</vt:lpstr>
      <vt:lpstr>Средние показатели по вопросам анкеты  в разрезе факультетов (бакалавриат + магистратура)</vt:lpstr>
      <vt:lpstr>Средние показатели по вопросам  анкеты  в разрезе  Факультет инженерии (бакалавриат+магистратура) </vt:lpstr>
      <vt:lpstr>Средние показатели по вопросам  анкеты  в разрезе  Факультет информационных технологий и бизнеса (бакалавриат+магистратура) </vt:lpstr>
      <vt:lpstr>Средние показатели по вопросам  анкеты  в разрезе  Факультет наук о земле (бакалавриат+магистратура) </vt:lpstr>
      <vt:lpstr>Средние показатели по вопросам  анкеты  в разрезе невыпускающих кафедр (бакалавриат+магистратура) </vt:lpstr>
      <vt:lpstr>Распределение средних оценок</vt:lpstr>
      <vt:lpstr>Данные в целом по университету за два года (бакалавриат+магистратура)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Тютюнькова</cp:lastModifiedBy>
  <cp:revision>20</cp:revision>
  <dcterms:modified xsi:type="dcterms:W3CDTF">2016-06-02T04:00:47Z</dcterms:modified>
</cp:coreProperties>
</file>