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0" r:id="rId5"/>
    <p:sldId id="261" r:id="rId6"/>
    <p:sldId id="265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4F9D"/>
    <a:srgbClr val="354AA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gif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ktu.kz/" TargetMode="Externa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420888"/>
            <a:ext cx="8229600" cy="309634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334F9D"/>
                </a:solidFill>
              </a:rPr>
              <a:t>Социальные сети как инструмент продвижения бренда и формирования имиджа вуза.</a:t>
            </a:r>
            <a:endParaRPr lang="ru-RU" b="1" dirty="0">
              <a:solidFill>
                <a:srgbClr val="334F9D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4988" y="476672"/>
            <a:ext cx="5263907" cy="113995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09600" y="1412776"/>
            <a:ext cx="8229600" cy="8248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557645" y="1628800"/>
            <a:ext cx="8229600" cy="39604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845840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</a:rPr>
              <a:t>Почему </a:t>
            </a:r>
            <a:r>
              <a:rPr lang="ru-RU" sz="4000" b="1" dirty="0">
                <a:solidFill>
                  <a:schemeClr val="tx2"/>
                </a:solidFill>
              </a:rPr>
              <a:t>мы </a:t>
            </a:r>
            <a:r>
              <a:rPr lang="ru-RU" sz="4000" b="1" dirty="0" smtClean="0">
                <a:solidFill>
                  <a:schemeClr val="tx2"/>
                </a:solidFill>
              </a:rPr>
              <a:t>обращаемся к социальным сетям:</a:t>
            </a:r>
            <a:r>
              <a:rPr lang="ru-RU" sz="4000" b="1" dirty="0">
                <a:solidFill>
                  <a:schemeClr val="tx2"/>
                </a:solidFill>
              </a:rPr>
              <a:t/>
            </a:r>
            <a:br>
              <a:rPr lang="ru-RU" sz="4000" b="1" dirty="0">
                <a:solidFill>
                  <a:schemeClr val="tx2"/>
                </a:solidFill>
              </a:rPr>
            </a:b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76464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/>
              <a:t>Широкий охват аудитории</a:t>
            </a:r>
          </a:p>
          <a:p>
            <a:r>
              <a:rPr lang="ru-RU" dirty="0" smtClean="0"/>
              <a:t> </a:t>
            </a:r>
            <a:r>
              <a:rPr lang="ru-RU" dirty="0"/>
              <a:t>Широкое распространение информации</a:t>
            </a:r>
          </a:p>
          <a:p>
            <a:r>
              <a:rPr lang="ru-RU" dirty="0" smtClean="0"/>
              <a:t> </a:t>
            </a:r>
            <a:r>
              <a:rPr lang="ru-RU" dirty="0"/>
              <a:t>Возможность прямого общения </a:t>
            </a:r>
          </a:p>
          <a:p>
            <a:r>
              <a:rPr lang="ru-RU" dirty="0" smtClean="0"/>
              <a:t> </a:t>
            </a:r>
            <a:r>
              <a:rPr lang="ru-RU" dirty="0"/>
              <a:t>Получение своевременной обратной связи</a:t>
            </a:r>
          </a:p>
          <a:p>
            <a:r>
              <a:rPr lang="ru-RU" dirty="0" smtClean="0"/>
              <a:t> </a:t>
            </a:r>
            <a:r>
              <a:rPr lang="ru-RU" dirty="0" err="1"/>
              <a:t>Малозатратность</a:t>
            </a:r>
            <a:r>
              <a:rPr lang="ru-RU" dirty="0"/>
              <a:t> и </a:t>
            </a:r>
            <a:r>
              <a:rPr lang="ru-RU" dirty="0" smtClean="0"/>
              <a:t>эффективность</a:t>
            </a:r>
          </a:p>
          <a:p>
            <a:r>
              <a:rPr lang="ru-RU" dirty="0" smtClean="0"/>
              <a:t> Учет социальной активности в рейтингах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09600" y="1412776"/>
            <a:ext cx="8229600" cy="8248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557645" y="1628800"/>
            <a:ext cx="8229600" cy="39604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1133872"/>
            <a:ext cx="8229600" cy="1143000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chemeClr val="tx2"/>
                </a:solidFill>
              </a:rPr>
              <a:t>Результат </a:t>
            </a:r>
            <a:r>
              <a:rPr lang="ru-RU" b="1" dirty="0" smtClean="0">
                <a:solidFill>
                  <a:schemeClr val="tx2"/>
                </a:solidFill>
              </a:rPr>
              <a:t>использования </a:t>
            </a:r>
            <a:r>
              <a:rPr lang="ru-RU" b="1" dirty="0" err="1">
                <a:solidFill>
                  <a:schemeClr val="tx2"/>
                </a:solidFill>
              </a:rPr>
              <a:t>соцсетей</a:t>
            </a:r>
            <a:r>
              <a:rPr lang="ru-RU" b="1" dirty="0">
                <a:solidFill>
                  <a:schemeClr val="tx2"/>
                </a:solidFill>
              </a:rPr>
              <a:t> для университета:</a:t>
            </a:r>
            <a:br>
              <a:rPr lang="ru-RU" b="1" dirty="0">
                <a:solidFill>
                  <a:schemeClr val="tx2"/>
                </a:solidFill>
              </a:rPr>
            </a:b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65131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 </a:t>
            </a:r>
            <a:r>
              <a:rPr lang="ru-RU" sz="3500" dirty="0"/>
              <a:t>Лояльность у целевой аудитории</a:t>
            </a:r>
          </a:p>
          <a:p>
            <a:r>
              <a:rPr lang="ru-RU" sz="3500" dirty="0" smtClean="0"/>
              <a:t> </a:t>
            </a:r>
            <a:r>
              <a:rPr lang="ru-RU" sz="3500" dirty="0"/>
              <a:t>Узнаваемость бренда </a:t>
            </a:r>
          </a:p>
          <a:p>
            <a:r>
              <a:rPr lang="ru-RU" sz="3500" dirty="0" smtClean="0"/>
              <a:t> </a:t>
            </a:r>
            <a:r>
              <a:rPr lang="ru-RU" sz="3500" dirty="0"/>
              <a:t>Повышение рейтинга</a:t>
            </a:r>
          </a:p>
          <a:p>
            <a:r>
              <a:rPr lang="ru-RU" sz="3500" dirty="0" smtClean="0"/>
              <a:t> </a:t>
            </a:r>
            <a:r>
              <a:rPr lang="ru-RU" sz="3500" dirty="0"/>
              <a:t>Новые контакты и партнеры</a:t>
            </a:r>
          </a:p>
          <a:p>
            <a:r>
              <a:rPr lang="ru-RU" sz="3500" dirty="0" smtClean="0"/>
              <a:t> </a:t>
            </a:r>
            <a:r>
              <a:rPr lang="ru-RU" sz="3500" dirty="0"/>
              <a:t>Информированность социальной среды </a:t>
            </a:r>
            <a:endParaRPr lang="ru-RU" sz="3500" dirty="0" smtClean="0"/>
          </a:p>
          <a:p>
            <a:pPr>
              <a:buNone/>
            </a:pPr>
            <a:r>
              <a:rPr lang="ru-RU" sz="3500" dirty="0" smtClean="0"/>
              <a:t> </a:t>
            </a:r>
            <a:r>
              <a:rPr lang="ru-RU" sz="3500" dirty="0" smtClean="0"/>
              <a:t>    </a:t>
            </a:r>
            <a:r>
              <a:rPr lang="ru-RU" sz="3500" dirty="0" smtClean="0"/>
              <a:t>о </a:t>
            </a:r>
            <a:r>
              <a:rPr lang="ru-RU" sz="3500" dirty="0"/>
              <a:t>деятельности </a:t>
            </a:r>
            <a:r>
              <a:rPr lang="ru-RU" sz="3500" dirty="0" smtClean="0"/>
              <a:t>вуза</a:t>
            </a:r>
          </a:p>
          <a:p>
            <a:r>
              <a:rPr lang="ru-RU" sz="3500" dirty="0" smtClean="0"/>
              <a:t>Дополнительная </a:t>
            </a:r>
            <a:r>
              <a:rPr lang="ru-RU" sz="3500" dirty="0" err="1" smtClean="0"/>
              <a:t>профориентационная</a:t>
            </a:r>
            <a:r>
              <a:rPr lang="ru-RU" sz="3500" dirty="0" smtClean="0"/>
              <a:t> работа</a:t>
            </a:r>
            <a:endParaRPr lang="ru-RU" sz="3500" dirty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46651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457200" y="1556792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Популярные </a:t>
            </a:r>
            <a:r>
              <a:rPr lang="ru-RU" b="1" dirty="0" err="1">
                <a:solidFill>
                  <a:schemeClr val="tx2"/>
                </a:solidFill>
              </a:rPr>
              <a:t>соцсети</a:t>
            </a:r>
            <a:r>
              <a:rPr lang="ru-RU" b="1" dirty="0">
                <a:solidFill>
                  <a:schemeClr val="tx2"/>
                </a:solidFill>
              </a:rPr>
              <a:t> в Казахстане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</a:t>
            </a:r>
            <a:r>
              <a:rPr lang="ru-RU" b="1" dirty="0" smtClean="0">
                <a:solidFill>
                  <a:schemeClr val="accent2"/>
                </a:solidFill>
              </a:rPr>
              <a:t>Русскоязычные:    </a:t>
            </a:r>
            <a:r>
              <a:rPr lang="ru-RU" b="1" dirty="0" smtClean="0">
                <a:solidFill>
                  <a:schemeClr val="accent2"/>
                </a:solidFill>
              </a:rPr>
              <a:t>       Международные:</a:t>
            </a:r>
            <a:endParaRPr lang="ru-RU" b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tx2"/>
                </a:solidFill>
              </a:rPr>
              <a:t>                   </a:t>
            </a:r>
            <a:r>
              <a:rPr lang="ru-RU" b="1" dirty="0" err="1" smtClean="0">
                <a:solidFill>
                  <a:schemeClr val="tx2"/>
                </a:solidFill>
              </a:rPr>
              <a:t>Вконтакте</a:t>
            </a:r>
            <a:r>
              <a:rPr lang="ru-RU" b="1" dirty="0" smtClean="0">
                <a:solidFill>
                  <a:schemeClr val="tx2"/>
                </a:solidFill>
              </a:rPr>
              <a:t>                               </a:t>
            </a:r>
            <a:r>
              <a:rPr lang="en-US" b="1" dirty="0">
                <a:solidFill>
                  <a:schemeClr val="tx2"/>
                </a:solidFill>
              </a:rPr>
              <a:t>YouTube</a:t>
            </a:r>
            <a:endParaRPr lang="ru-RU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tx2"/>
                </a:solidFill>
              </a:rPr>
              <a:t>                   </a:t>
            </a:r>
            <a:r>
              <a:rPr lang="ru-RU" sz="2400" i="1" dirty="0" smtClean="0">
                <a:solidFill>
                  <a:schemeClr val="tx2"/>
                </a:solidFill>
              </a:rPr>
              <a:t>фото и видео                                            </a:t>
            </a:r>
            <a:r>
              <a:rPr lang="ru-RU" sz="2400" i="1" dirty="0" err="1" smtClean="0">
                <a:solidFill>
                  <a:schemeClr val="tx2"/>
                </a:solidFill>
              </a:rPr>
              <a:t>видео</a:t>
            </a:r>
            <a:endParaRPr lang="ru-RU" sz="2400" i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ru-RU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smtClean="0">
                <a:solidFill>
                  <a:schemeClr val="tx2"/>
                </a:solidFill>
              </a:rPr>
              <a:t>                  </a:t>
            </a:r>
            <a:r>
              <a:rPr lang="en-US" b="1" dirty="0" err="1" smtClean="0">
                <a:solidFill>
                  <a:schemeClr val="tx2"/>
                </a:solidFill>
              </a:rPr>
              <a:t>Instagram</a:t>
            </a:r>
            <a:r>
              <a:rPr lang="ru-RU" b="1" dirty="0" smtClean="0">
                <a:solidFill>
                  <a:schemeClr val="tx2"/>
                </a:solidFill>
              </a:rPr>
              <a:t>                                </a:t>
            </a:r>
            <a:r>
              <a:rPr lang="en-US" b="1" dirty="0">
                <a:solidFill>
                  <a:schemeClr val="tx2"/>
                </a:solidFill>
              </a:rPr>
              <a:t>Facebook</a:t>
            </a:r>
            <a:r>
              <a:rPr lang="en-US" dirty="0"/>
              <a:t> </a:t>
            </a:r>
            <a:endParaRPr lang="ru-RU" dirty="0"/>
          </a:p>
          <a:p>
            <a:pPr marL="0" indent="0">
              <a:buNone/>
            </a:pPr>
            <a:r>
              <a:rPr lang="ru-RU" b="1" dirty="0" smtClean="0">
                <a:solidFill>
                  <a:schemeClr val="tx2"/>
                </a:solidFill>
              </a:rPr>
              <a:t>                       </a:t>
            </a:r>
            <a:r>
              <a:rPr lang="ru-RU" sz="2400" i="1" dirty="0" smtClean="0">
                <a:solidFill>
                  <a:schemeClr val="tx2"/>
                </a:solidFill>
              </a:rPr>
              <a:t>фото                                                </a:t>
            </a:r>
            <a:r>
              <a:rPr lang="ru-RU" sz="2400" i="1" dirty="0" err="1" smtClean="0">
                <a:solidFill>
                  <a:schemeClr val="tx2"/>
                </a:solidFill>
              </a:rPr>
              <a:t>фото</a:t>
            </a:r>
            <a:r>
              <a:rPr lang="ru-RU" sz="2400" i="1" dirty="0" smtClean="0">
                <a:solidFill>
                  <a:schemeClr val="tx2"/>
                </a:solidFill>
              </a:rPr>
              <a:t> и видео</a:t>
            </a:r>
            <a:endParaRPr lang="ru-RU" sz="2400" i="1" dirty="0">
              <a:solidFill>
                <a:schemeClr val="tx2"/>
              </a:solidFill>
            </a:endParaRPr>
          </a:p>
        </p:txBody>
      </p:sp>
      <p:pic>
        <p:nvPicPr>
          <p:cNvPr id="1026" name="Picture 2" descr="http://kazanconservatoire.ru/images/stories/new_pictures/vk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5920" y="2433197"/>
            <a:ext cx="1512168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4.bp.blogspot.com/-SCfqWuQcdfk/WAfQGYUQZZI/AAAAAAAABmg/qbWxlkzJ0Ecyrqgd-hjXk5vFdsko1Iq3ACLcB/s400/Logo-Instagram-Terbaru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1998" y="4292709"/>
            <a:ext cx="2062572" cy="2047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softvi.info/wp-content/uploads/2013/08/youtube-logo-nuev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66378" y="2475158"/>
            <a:ext cx="2139100" cy="1470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freeiconspng.com/uploads/facebook-announces-clickable-hashtags--resolution-media-17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43372" y="4429132"/>
            <a:ext cx="2759904" cy="1562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10" name="Picture 14" descr="http://instaforexural.ru/sites/default/files/istock_000004506581mediu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3500438"/>
            <a:ext cx="1714512" cy="2248541"/>
          </a:xfrm>
          <a:prstGeom prst="rect">
            <a:avLst/>
          </a:prstGeom>
          <a:noFill/>
        </p:spPr>
      </p:pic>
      <p:pic>
        <p:nvPicPr>
          <p:cNvPr id="4108" name="Picture 12" descr="http://demiart.ru/forum/uploads8/post-1687242-131435512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3643314"/>
            <a:ext cx="2786082" cy="2279944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714348" y="928670"/>
            <a:ext cx="7572428" cy="50006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16000" b="1" dirty="0" err="1" smtClean="0">
                <a:solidFill>
                  <a:schemeClr val="accent2"/>
                </a:solidFill>
              </a:rPr>
              <a:t>ЦМиР</a:t>
            </a:r>
            <a:r>
              <a:rPr lang="en-US" sz="16000" b="1" dirty="0" smtClean="0">
                <a:solidFill>
                  <a:schemeClr val="accent2"/>
                </a:solidFill>
              </a:rPr>
              <a:t>R                                  </a:t>
            </a:r>
            <a:r>
              <a:rPr lang="ru-RU" sz="16000" b="1" dirty="0" smtClean="0">
                <a:solidFill>
                  <a:schemeClr val="accent2"/>
                </a:solidFill>
              </a:rPr>
              <a:t>БЛОГЕР</a:t>
            </a:r>
            <a:endParaRPr lang="ru-RU" sz="16000" b="1" dirty="0" smtClean="0">
              <a:solidFill>
                <a:schemeClr val="accent2"/>
              </a:solidFill>
            </a:endParaRP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          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098" name="Picture 2" descr="http://adc.ippro.com.ua/moodle/pluginfile.php/6996/block_html/content/140_stickman_custom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14744" y="428604"/>
            <a:ext cx="2071702" cy="2071702"/>
          </a:xfrm>
          <a:prstGeom prst="rect">
            <a:avLst/>
          </a:prstGeom>
          <a:noFill/>
        </p:spPr>
      </p:pic>
      <p:pic>
        <p:nvPicPr>
          <p:cNvPr id="4100" name="Picture 4" descr="http://moodle.uti.tpu.ru:8080/pluginfile.php/10150/course/section/2291/images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58" y="3929066"/>
            <a:ext cx="2469099" cy="1643074"/>
          </a:xfrm>
          <a:prstGeom prst="rect">
            <a:avLst/>
          </a:prstGeom>
          <a:noFill/>
        </p:spPr>
      </p:pic>
      <p:sp>
        <p:nvSpPr>
          <p:cNvPr id="11" name="Объект 3"/>
          <p:cNvSpPr txBox="1">
            <a:spLocks/>
          </p:cNvSpPr>
          <p:nvPr/>
        </p:nvSpPr>
        <p:spPr>
          <a:xfrm>
            <a:off x="500034" y="5643578"/>
            <a:ext cx="8143932" cy="500066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ru-RU" sz="1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ТУДЕНТЫ         ППС      СОТРУДНИКИ</a:t>
            </a:r>
            <a:endParaRPr kumimoji="0" lang="ru-RU" sz="160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Рисунок 11" descr="27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28926" y="928670"/>
            <a:ext cx="653396" cy="642942"/>
          </a:xfrm>
          <a:prstGeom prst="rect">
            <a:avLst/>
          </a:prstGeom>
        </p:spPr>
      </p:pic>
      <p:sp>
        <p:nvSpPr>
          <p:cNvPr id="4102" name="AutoShape 6" descr="data:image/jpeg;base64,/9j/4AAQSkZJRgABAQAAAQABAAD/2wCEAAkGBxITEhUQExIVFhUVFRgWEBUVEhUVFxUZGBUWGRUVGBUYHSghGBolHRgVITEhJSkrLi4uFx8zOzMuNygtLisBCgoKBQUFDgUFDisZExkrKysrKysrKysrKysrKysrKysrKysrKysrKysrKysrKysrKysrKysrKysrKysrKysrK//AABEIAMsA+AMBIgACEQEDEQH/xAAbAAEAAwEBAQEAAAAAAAAAAAAAAwQFBgIBB//EAEUQAAIBAgQCBwQHBgQEBwAAAAECAAMRBBIhMQVBEyJRYXGBkTJSocEGQmJykrHRFCMzguHwFVOisiSD0+I0Q1Rjc7PC/8QAFAEBAAAAAAAAAAAAAAAAAAAAAP/EABQRAQAAAAAAAAAAAAAAAAAAAAD/2gAMAwEAAhEDEQA/AP3GIiAnyQ4rFpTF3YC+g7SexQNWPcJTfiTn+HRNu2q/Rg+AAZh4FRA0omU1XEH69Je7oXa383SC/pPnSYj/ADaXnQb/AKsDWiZYxddd0pv2lWamfJCGB/EJNR4ohIV81NjsKgtc9iuCVY9wN4F6IiB9EQIgIiICIiAiIgIiICIiAiJ5qOACSQANyTYDzgeolA8YpfVLVO+mjOv4wMvxnn/E2/8AT1fxUf8AqQNGJnDiZ50Ko86R/Kpf4T2nF6JNixQ7AVFanc9gLgBvK8C9EAxAREQEo8RxhUimgBqNqL3yoo3drcuQG5OmguRemLhDmapU5tUZfAUmNMDwurHxYwPVDDBTmJLORZnbVj3Dkq/ZFhJ4iAiIgJ5qIGBUgEEWIIuCOwg7z1ECslU0NblqI9oEkmkPeUnUoOanYbaC02QZnz7wM2pmn/luyL90aoPJWUeUDQiIgIiICIiAiIgIiICIkGNxHR03qWvlUtbtsL2gV8bjiD0VMBnsCSfZQHYtbc9ijU9w1lQYMEhqhNRgbgvayn7Ceyvja/aTPeEoZFsTdic1Rvec+036DkAByk0BERAQRyiIFZMMU1otk+xvSPdk+r4rbXe+0v4DGipdSMrrbOhN7XvZgfrKbGx7jexBAhlXHnIBXG9K7HvTTpV77qL+Kr2QNuIiAmNTGSo9I6XJq0/tBjep4kOTfude2bMrY7BrUFiSCDdGFsyHtF/MWOhBIMCvErPWanpWFh/mqD0Z7zzpn72n2jLCm4uNQdiNj5wPsREBETyKguVuMwsWFxcXvYkcr2PoYHytVCqWY2AFye4SfhFFlp3YWZyzsOYzEkKe9Vyr/LKdBA9crUOiAPRTk1rAu3vMrcthmU6kjLswESHE4pKYu7BQTYXO57AOZ7hKZ4rf2KNRhyYhaY9HIb/TA0omb+3Vv8pLf/Mb/wD1/OP8UI9qhUA5suRx6K2Y+SwNKJXwuNp1L5GBI9obMvZmU6r5yxAREQErYrH06ZAZusRcKoLOR2hFBJHfaVuI4li3Q0zZrZqj2B6NTcCwOhdrNa+gyknkDHh8OqA5RvqxJJZj2sx1Y95gSNxJz7NBv+Y6oD+HMfUCVOI4jEPSdRRp3Km1q7E33FgaQvr3y5EDxRqh1DqbhgGU9oIuJ7lBr0W01pu4GXmjud1HNCSSRuNTqPZvwEREBERASrxTWk6Ddx0afefqjy1ue4GS4jEKguxtc2UWJLHsVRqx7hPeBwrMwrVBa1+ip3ByXFizEaFyNNNACQCbkwNJRpE+xAhxeJWmpZr25WFySTYADmSZms1apqzGmvuIRmt9qp2/dtbtO8l4jrWpA7BKjKOWYdGoPiFZx/MZ6gVf8Ppc1zd7lqh9XJMo4jhtJMtKggos5Y3pXphVFs7lVIDG5UAEEXa9iAZsSo5tWW+zoVU/aU5sviQWP/LMB+yvyr1P5lpH8kB+Mfs1X/Pbyp0/mDLcQKn7Bf26lV/F8g8xSCg+c81MAFANEKjLfLYWVgbZla3I2Gu4IB12N2IFHpBV0BNOtT6wDC7IbWvb66HUXBsRcXBGkx4wSBTChcQd0OqqBvVvpnp6i1rXJCnKb29YjCq9sw1HssCVZT2qw1HlMematRmU5XVCGw7kmlVtdkZg6jKesjaWAKkXuDqGvQwoU5ySzkWZ21Y9w91fsiwk8y8NjaoYU6lGoQTZagVSP5whIUfaB8lmpAREQIcRhlexNww9h1NnXwb5bHmDI6XEa4boSiFguYOzlc63tmCBTqDYMLi2ZT9YCWpUxf8AEo23zPf7vRtfyzdH8IFjp6/vUvwP+eefRj6w9qkrD/26nW/C4UD8U9RAp4KuHeu1mH70aMpU/wAKlbQ8t9dt5clTFUmDdLTF2tlqJcDpFBJFidA63Nr6G5BtcES4bFLUvlOo9pSLMp7GU6qfGBNPNRwoLMQABckmwAG5J5CVsdxKlS9thmtcKCMx9SAB3kgd8pLWNUhipqWIKIg/dL7rPVay1CN+rfL2EgGBaoA1G6ZhZVB6FW0IBGtVgfZJFwBuBe+rEDyrNWOZWZKY9hlsDUPvC4I6Mcrjrb7AFosZRqHLUqkMgP7yigJUDk5Nr1Sp5GwsSctwJqKwIBBBBFwQbgg7EHnAq5a67NTfsDBqZ82XMPRRHT1udEfy1Qf9yrLcQKZrVuVFf5q1v9qNPppVm3qKg7KaXYfzvcf6ZbkdesqKWY2A899AABqSToANSYHngWHUGpcZnVyhqMczspVaii52ADgWFh1b2mvKPCaDKrMws1Rs7Lvl0VVXTS4VVBtpe8vQERECrj8J0igXyspzU2tfK1iNuYIJBHME7bzObFFNKy5LfX3pHvz/AFfBree824gZlNwwupBB2IIIPmJFjVQoRUIVd8xYLlI1DBjsQbG8tYrA4f2no0yT201JPwkFKnRU5koU1I2IRQfgIFHDcQOoN6ijTpKak8rgtTGuot1kBU6nTaWsLjqVQXp1EfS/VYHQ7acp7xQVyGB6OoNFe2ZSPdcaZlv4EciLzCGIK1Gc0KpFJmCU6dNnU1TcPURyg6NbEjUgEs5t9Zg6KV6mOpg5c4Le4t3f8C3PwkfC6VGunTuUq6kWZepStugVxvtdiLnTYWA06VakoyrZR2BbD4CBRXD1KuhBpU+ev7xx2C38MHtvm39k6yxjMKvUKWU09BYdXIbZktyFgLW2Kry0NqpVFtDe+1pXvA+WkbNPbGQVGgSK4M9TNq1SDcby5hcG1RQ7V2sdxTRUHeCTmYeRECSq+VSxvYAk2FzoL6DmZVwSFj07Wuy2pqCCEQ2O40LNoSRpooF7XMS4Kth3JUtVoNcsCzNWpntF79IttwLHQWBNyflGstIZgQ1BiSrA3FI31B7Kd76/V1BsLWDSifCwte4t230kK4ymTlFRC3uhgT6CBOTKdXBIzmoygsUVAdVZcpc9V1IYXz8jyEtTwxgUTgQHNQOc1gLslNjYbDPlznzaW6FKq/8A51PvHQMG+NUiR1GlSrWKm4NiNoGuOFX9utVYe6CtMeRpgN/qmXW4Y2GJaiStEkkplLpTJ1Y5L3yHU3UjKTqCPZ0KHFCyggDv33kqcR94eY/SBnU+IPnpoaYIqhilSk4dLKt7texAOliMw1Gss1MR1siI1RgLsEydUHa5dlAv2XvIE4M7VKlVaqU+kuFalTGZV5EZrqHJ1ZipvYdgtJw/h1XDt/GQ0SSXVkbPmOuYVC5JJO9791oEq067bIid7tmI/kTQ/jljDcNCsHdjUceyTYBLixyKNF3Ivq1ja5nx+Idi+v6QvEe1fT9IF+J4p1AwuDcT3AREQE+Ez7I8QLqwHum3pAyjWzksfLuHKSSlhqmgljPA+VpPwjF3DIx9nUE+7/SUq9SUsOxPTleVCp66W/KBoftfSnNy+qO79ZKZg8Gxd1E2ekgWcNtJSZVw1TSSloB2lTHVwi31JYhUUbsSZNUphiGuer2d8ocQ11BsQCAd8oO5UHTNbS5/W4Q161767aG00eC45VRgx+tdRuTcf0nOppoNu7X4n2j3y7gzA6QcUTmGHfYfKZOOYPW/cpVBA670kyiqxAsCzjo2Cg6ltb6DZhPDPKLcVen+7BsGN+8dtuy/ygaGF4FXVkZjQYA9akyvkQE6mmCSA9tLgKN9BczaxYAsoAA3sBaYCNcX59vOWcJi2YlWN8o6pO9vHnAukyF2npmleq8COq8z8TVkuIqTLxFWBp8Ire0PAy9UeZHCTbMfAS1VrwNbguK6xp8jqPEb/wB90+4zE5nIvopt58zMzgL5q47gxPoR8xIMLXIeop3FRwfxGBplpGzyB6shevA0OGYzLUC8n08+R+XnOhnEYapmrUwPfX/cJ28BERAREQOe4hhjSYsB1Cb390nke7slf9onT1GABJ2AJPhznLrhxULMBlubqo0CjkIFWvXJOUXJOwGpPlOi4Lw/okOb2m1buHJf77Y4Jhqa0wVAzbO3O/MX7JpQOExnDGwtQ2B6In923IfZPYR8ZYXF6To+N8Sp0KZZxe+ipp1z2a8u0zk8FS6UFyoTMSQqnRR2C8C9wypUdzlUlQOseQ7Ne3ul41uQ3mjw2utgmULp1cosD5cjPGJyhiwAB5mBTq1Mia7nlMLE1S3hLHEa5Y3tpyn3hmBNYnLYAe0x/IDmYFXDUCzBVFyTpPOdqbtTfRlNiPyI7iLHznTV6SYWi9RRdgAMx7SQB5XO04fjQYOlUszByFdhqQToD3+HdA16mLFt5gcXquGpsVIV7lGOzWNjb1+M7D6O8DRlNSqM3WOQE6ZRbdeeubebXFOFUq9Poqi6DVSNCpGxU8oHH4HFdUSbAOz11ROd83cADv529ZaH0QddFrjL3obj0Npl/R/Hik7Orhr3W5GhAJsRzAO/pA6Fn5HQjeV6rzUQJiFzDquN/l4jQzHxSFbk8t4FHEtKDC5mzw/APXGdbBLkZjztobDf8pt0OHUaCFmGYkWJYA37gOUDmkOVbesq1652E0sXhVYkp1AfZG9ps8AwFFFBsGqgddiNQeeXsHhA+fRrhppqXcWd+Xujs8f6Sl9IeHMlQ4hBdW/igciPreBnUT4YHCNidJVrYiaPF3oVKlqK2sTnYWCt4D56eck4HQpo5aoofbKSL5PLn4wLX0W4W1/2ioLafuwd9d29NvGdPPKOCLg3B2M9QEREBERAixS3RgOakD0nPYGp6HadNOYoU9XXkGIHrpAv8GutSoh2brr+R+XpNic3RqOGKamwJ77aX8ZdwnEKQOt8x00ub3PZA5r6cUanTq59jKBT7Br1x975W7JfwKWQeE1fpX/4ZtvaTy6w2mZgdVECXDVrH7pDfHaScWLdYd9/I6yuSFWpqLn1Ghtf4zZ4ol7HugcgXPsmesBjKlBsynT6ynZv698uYjDc5TrLA6TiuISthGddjl8iHXQ985fE08oBDMBz1Fr+Y0kVDEtkamD1WIzD7rAg/CSY5rqAOf6QO24MriigqCzAWI7gdL99rS7EgxdfKpN1B5Zj/ZgYXHamJeo1GkHUMhXYZWB3bNbq723vMbH8DGGFJc+YuDnvoMwtsOyxt5TpMLxu/tpbvU/IyLibJVZGP1M1gba3tv6QIeE0Ci22uNu65I/OWnQHlI8LUBuR22kjNAUrobrp2jkfESHjGJzBDtvcdh0/vznpa4vlvrIsfhiwuu45dsCoH0nhcdkYEGxG399k9OmU5e7U8vKeuG4ZXrgMoIytoR4QNnDcbpst2NiNxvfvEyfpJx1SmSm2hHXYcx7o+c98Y+jpFnw4ta+ZLk37CpJ8dJa4PwFFAqVUBqbgHUJ2C2xPO8DnuH07KCdyLn9JOtSzSOg9xft/WelXW/ICB0n0fqXRh2Pp5gH9ZqyhwWhlpDtbrHz2+FpfgIiICIiAnNUDZmHMH+nynSzmx7beJv6mBPw0/wDEfyH81m0Ka3vYX7bC/rMfg6Xqu3YtvU/0m3Ay/pKP+GfxQ/61mFwk6N4/Kb/0jF8NV8AfRgflOW4M5u3Zp84GngOGdJUbkoKlz729lHYN7+M3OIDbz+Ur8C2c/bt6KP1ljH8vP5QMfErpMfECbWJExsUYGtxHhFMUunXqkIGcDZtLnTkZkCmNDYHmJ0dTAtVohc1gyL38gZSo8BqAWLqe/KR8LwJeE40nV6jAg7XuCOW8rcTw7dJ0iDMG8TY+Z+Uupwdr8vG+s0KWAAEDGFA21IX4n0Eo46tTIyU87MGF2J6tr9YTq/2NeyQVeE0jclR32uL+NoGdgKeWmB26+s9VDPegFuXKQ1DAzXW9VB2uo9WE6TE4YKCwOnO/LznP1eqyv7rKfQgzpuJH90/3TA53G4u7FF2U9ZtN+wSTgrfv171b8pQ5mXPo/riPBGP5D5wOrniqeqfA/lPc+MLi0D8+w7WFu7SSftNwFO50t57flK4NjlPeD4iMDTtWTT669/1hA/RQJ9iICIiAiIgfCZz+JF6rEbf0F/jebzreZtXhfWLKxBO9xcel9IFbBYk0ywyHU3uBcWtt+ckbjY5CSDhz++Pwf90locLUb6nmSBA5bEYrFVbhwbE+wCMoHIabybh1FhcmwGmmu4v+s6sYNeyehhV7BAyODVmIaym2YkHkdBsecv4u+l+yXQglPiB28DAy8QZg1TdjNrGPYGc7TqXZ+7SB3vCj+5pfcX/aJblbhqWpUx2Iv+0SzAREQE8Vz1W8D+U9yOuOq33T+UDBrvYTzmuLyPGtpIuGqTSLk6GoVHdZV/rAgxjaTp8P16C3+tTF/NZyuNM3uHqzYZQDupHxIgc2z627ps/RSnrUqHuUfmf/AMyjV4dWXVkzDYZLt8LT5SZ10FOoPBH/AEgdlmEir4umntuq32uQLzmKCYhtQXA5ZgQfjIcXwas5zF9bW1F7fGBl8YYftDMhupckEd+p+JMu8DpZsRTB2BLfhBI+Np8ocGrJe6ZzyPV+AJmhgOHYjpFcqEA7SLnTsF4HVxI6YPOSQEREBERAREQEREBERASjxIbHxEu3lXHsCtud4HNcVqWH5zC4YudgvN2A9TNj6RU2VGfLcZSPC4tfy3mL9Gs2YOu4Nx5QP05RbSfZivxVlFyvoZ8pccB5GBtxM1OIX5SUYuBdnwyp+1SOpjLQMPiZsp7tJpcHwl8Iq82BceJJI+FplcZYMp1tc3MsYHjqrSRTuFAt4C3ygUMeuk6jgiWoUx9m/qSfnMbF0Q6ltr628Zp8N4imRF2IUAjwFoGpPmUTytQGe4Hy0Wn2IHy0+xEBERAREQEREBERAREQEREDyVlLF0G3XXul+fCIGOzm3ssD90zMw3DWNUuFZARqbAAnwIvedVkgJAyKnCswsWPkAPlJ8NwpEAAHrqfWaUQKwwg7J8OEEtRAoPgZC2Ca1gfUTVny0DmsT9HjUPXqsB2IMt/Fjc+lp7ocAp0x1F1HNiSfU6zorRaBh18PUsbKD5yLhXCWW7VAMxN7AkgedhOhyz7aBFTpWksRAREQEREBERAREQEREBERAREQEREBERAREQEREBERAREQEREBERAREQEREBERAREQERE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4" name="AutoShape 8" descr="data:image/jpeg;base64,/9j/4AAQSkZJRgABAQAAAQABAAD/2wCEAAkGBxITEhUQExIVFhUVFRgWEBUVEhUVFxUZGBUWGRUVGBUYHSghGBolHRgVITEhJSkrLi4uFx8zOzMuNygtLisBCgoKBQUFDgUFDisZExkrKysrKysrKysrKysrKysrKysrKysrKysrKysrKysrKysrKysrKysrKysrKysrKysrK//AABEIAMsA+AMBIgACEQEDEQH/xAAbAAEAAwEBAQEAAAAAAAAAAAAAAwQFBgIBB//EAEUQAAIBAgQCBwQHBgQEBwAAAAECAAMRBBIhMQVBEyJRYXGBkTJSocEGQmJykrHRFCMzguHwFVOisiSD0+I0Q1Rjc7PC/8QAFAEBAAAAAAAAAAAAAAAAAAAAAP/EABQRAQAAAAAAAAAAAAAAAAAAAAD/2gAMAwEAAhEDEQA/AP3GIiAnyQ4rFpTF3YC+g7SexQNWPcJTfiTn+HRNu2q/Rg+AAZh4FRA0omU1XEH69Je7oXa383SC/pPnSYj/ADaXnQb/AKsDWiZYxddd0pv2lWamfJCGB/EJNR4ohIV81NjsKgtc9iuCVY9wN4F6IiB9EQIgIiICIiAiIgIiICIiAiJ5qOACSQANyTYDzgeolA8YpfVLVO+mjOv4wMvxnn/E2/8AT1fxUf8AqQNGJnDiZ50Ko86R/Kpf4T2nF6JNixQ7AVFanc9gLgBvK8C9EAxAREQEo8RxhUimgBqNqL3yoo3drcuQG5OmguRemLhDmapU5tUZfAUmNMDwurHxYwPVDDBTmJLORZnbVj3Dkq/ZFhJ4iAiIgJ5qIGBUgEEWIIuCOwg7z1ECslU0NblqI9oEkmkPeUnUoOanYbaC02QZnz7wM2pmn/luyL90aoPJWUeUDQiIgIiICIiAiIgIiICIkGNxHR03qWvlUtbtsL2gV8bjiD0VMBnsCSfZQHYtbc9ijU9w1lQYMEhqhNRgbgvayn7Ceyvja/aTPeEoZFsTdic1Rvec+036DkAByk0BERAQRyiIFZMMU1otk+xvSPdk+r4rbXe+0v4DGipdSMrrbOhN7XvZgfrKbGx7jexBAhlXHnIBXG9K7HvTTpV77qL+Kr2QNuIiAmNTGSo9I6XJq0/tBjep4kOTfude2bMrY7BrUFiSCDdGFsyHtF/MWOhBIMCvErPWanpWFh/mqD0Z7zzpn72n2jLCm4uNQdiNj5wPsREBETyKguVuMwsWFxcXvYkcr2PoYHytVCqWY2AFye4SfhFFlp3YWZyzsOYzEkKe9Vyr/LKdBA9crUOiAPRTk1rAu3vMrcthmU6kjLswESHE4pKYu7BQTYXO57AOZ7hKZ4rf2KNRhyYhaY9HIb/TA0omb+3Vv8pLf/Mb/wD1/OP8UI9qhUA5suRx6K2Y+SwNKJXwuNp1L5GBI9obMvZmU6r5yxAREQErYrH06ZAZusRcKoLOR2hFBJHfaVuI4li3Q0zZrZqj2B6NTcCwOhdrNa+gyknkDHh8OqA5RvqxJJZj2sx1Y95gSNxJz7NBv+Y6oD+HMfUCVOI4jEPSdRRp3Km1q7E33FgaQvr3y5EDxRqh1DqbhgGU9oIuJ7lBr0W01pu4GXmjud1HNCSSRuNTqPZvwEREBERASrxTWk6Ddx0afefqjy1ue4GS4jEKguxtc2UWJLHsVRqx7hPeBwrMwrVBa1+ip3ByXFizEaFyNNNACQCbkwNJRpE+xAhxeJWmpZr25WFySTYADmSZms1apqzGmvuIRmt9qp2/dtbtO8l4jrWpA7BKjKOWYdGoPiFZx/MZ6gVf8Ppc1zd7lqh9XJMo4jhtJMtKggos5Y3pXphVFs7lVIDG5UAEEXa9iAZsSo5tWW+zoVU/aU5sviQWP/LMB+yvyr1P5lpH8kB+Mfs1X/Pbyp0/mDLcQKn7Bf26lV/F8g8xSCg+c81MAFANEKjLfLYWVgbZla3I2Gu4IB12N2IFHpBV0BNOtT6wDC7IbWvb66HUXBsRcXBGkx4wSBTChcQd0OqqBvVvpnp6i1rXJCnKb29YjCq9sw1HssCVZT2qw1HlMematRmU5XVCGw7kmlVtdkZg6jKesjaWAKkXuDqGvQwoU5ySzkWZ21Y9w91fsiwk8y8NjaoYU6lGoQTZagVSP5whIUfaB8lmpAREQIcRhlexNww9h1NnXwb5bHmDI6XEa4boSiFguYOzlc63tmCBTqDYMLi2ZT9YCWpUxf8AEo23zPf7vRtfyzdH8IFjp6/vUvwP+eefRj6w9qkrD/26nW/C4UD8U9RAp4KuHeu1mH70aMpU/wAKlbQ8t9dt5clTFUmDdLTF2tlqJcDpFBJFidA63Nr6G5BtcES4bFLUvlOo9pSLMp7GU6qfGBNPNRwoLMQABckmwAG5J5CVsdxKlS9thmtcKCMx9SAB3kgd8pLWNUhipqWIKIg/dL7rPVay1CN+rfL2EgGBaoA1G6ZhZVB6FW0IBGtVgfZJFwBuBe+rEDyrNWOZWZKY9hlsDUPvC4I6Mcrjrb7AFosZRqHLUqkMgP7yigJUDk5Nr1Sp5GwsSctwJqKwIBBBBFwQbgg7EHnAq5a67NTfsDBqZ82XMPRRHT1udEfy1Qf9yrLcQKZrVuVFf5q1v9qNPppVm3qKg7KaXYfzvcf6ZbkdesqKWY2A899AABqSToANSYHngWHUGpcZnVyhqMczspVaii52ADgWFh1b2mvKPCaDKrMws1Rs7Lvl0VVXTS4VVBtpe8vQERECrj8J0igXyspzU2tfK1iNuYIJBHME7bzObFFNKy5LfX3pHvz/AFfBree824gZlNwwupBB2IIIPmJFjVQoRUIVd8xYLlI1DBjsQbG8tYrA4f2no0yT201JPwkFKnRU5koU1I2IRQfgIFHDcQOoN6ijTpKak8rgtTGuot1kBU6nTaWsLjqVQXp1EfS/VYHQ7acp7xQVyGB6OoNFe2ZSPdcaZlv4EciLzCGIK1Gc0KpFJmCU6dNnU1TcPURyg6NbEjUgEs5t9Zg6KV6mOpg5c4Le4t3f8C3PwkfC6VGunTuUq6kWZepStugVxvtdiLnTYWA06VakoyrZR2BbD4CBRXD1KuhBpU+ev7xx2C38MHtvm39k6yxjMKvUKWU09BYdXIbZktyFgLW2Kry0NqpVFtDe+1pXvA+WkbNPbGQVGgSK4M9TNq1SDcby5hcG1RQ7V2sdxTRUHeCTmYeRECSq+VSxvYAk2FzoL6DmZVwSFj07Wuy2pqCCEQ2O40LNoSRpooF7XMS4Kth3JUtVoNcsCzNWpntF79IttwLHQWBNyflGstIZgQ1BiSrA3FI31B7Kd76/V1BsLWDSifCwte4t230kK4ymTlFRC3uhgT6CBOTKdXBIzmoygsUVAdVZcpc9V1IYXz8jyEtTwxgUTgQHNQOc1gLslNjYbDPlznzaW6FKq/8A51PvHQMG+NUiR1GlSrWKm4NiNoGuOFX9utVYe6CtMeRpgN/qmXW4Y2GJaiStEkkplLpTJ1Y5L3yHU3UjKTqCPZ0KHFCyggDv33kqcR94eY/SBnU+IPnpoaYIqhilSk4dLKt7texAOliMw1Gss1MR1siI1RgLsEydUHa5dlAv2XvIE4M7VKlVaqU+kuFalTGZV5EZrqHJ1ZipvYdgtJw/h1XDt/GQ0SSXVkbPmOuYVC5JJO9791oEq067bIid7tmI/kTQ/jljDcNCsHdjUceyTYBLixyKNF3Ivq1ja5nx+Idi+v6QvEe1fT9IF+J4p1AwuDcT3AREQE+Ez7I8QLqwHum3pAyjWzksfLuHKSSlhqmgljPA+VpPwjF3DIx9nUE+7/SUq9SUsOxPTleVCp66W/KBoftfSnNy+qO79ZKZg8Gxd1E2ekgWcNtJSZVw1TSSloB2lTHVwi31JYhUUbsSZNUphiGuer2d8ocQ11BsQCAd8oO5UHTNbS5/W4Q161767aG00eC45VRgx+tdRuTcf0nOppoNu7X4n2j3y7gzA6QcUTmGHfYfKZOOYPW/cpVBA670kyiqxAsCzjo2Cg6ltb6DZhPDPKLcVen+7BsGN+8dtuy/ygaGF4FXVkZjQYA9akyvkQE6mmCSA9tLgKN9BczaxYAsoAA3sBaYCNcX59vOWcJi2YlWN8o6pO9vHnAukyF2npmleq8COq8z8TVkuIqTLxFWBp8Ire0PAy9UeZHCTbMfAS1VrwNbguK6xp8jqPEb/wB90+4zE5nIvopt58zMzgL5q47gxPoR8xIMLXIeop3FRwfxGBplpGzyB6shevA0OGYzLUC8n08+R+XnOhnEYapmrUwPfX/cJ28BERAREQOe4hhjSYsB1Cb390nke7slf9onT1GABJ2AJPhznLrhxULMBlubqo0CjkIFWvXJOUXJOwGpPlOi4Lw/okOb2m1buHJf77Y4Jhqa0wVAzbO3O/MX7JpQOExnDGwtQ2B6In923IfZPYR8ZYXF6To+N8Sp0KZZxe+ipp1z2a8u0zk8FS6UFyoTMSQqnRR2C8C9wypUdzlUlQOseQ7Ne3ul41uQ3mjw2utgmULp1cosD5cjPGJyhiwAB5mBTq1Mia7nlMLE1S3hLHEa5Y3tpyn3hmBNYnLYAe0x/IDmYFXDUCzBVFyTpPOdqbtTfRlNiPyI7iLHznTV6SYWi9RRdgAMx7SQB5XO04fjQYOlUszByFdhqQToD3+HdA16mLFt5gcXquGpsVIV7lGOzWNjb1+M7D6O8DRlNSqM3WOQE6ZRbdeeubebXFOFUq9Poqi6DVSNCpGxU8oHH4HFdUSbAOz11ROd83cADv529ZaH0QddFrjL3obj0Npl/R/Hik7Orhr3W5GhAJsRzAO/pA6Fn5HQjeV6rzUQJiFzDquN/l4jQzHxSFbk8t4FHEtKDC5mzw/APXGdbBLkZjztobDf8pt0OHUaCFmGYkWJYA37gOUDmkOVbesq1652E0sXhVYkp1AfZG9ps8AwFFFBsGqgddiNQeeXsHhA+fRrhppqXcWd+Xujs8f6Sl9IeHMlQ4hBdW/igciPreBnUT4YHCNidJVrYiaPF3oVKlqK2sTnYWCt4D56eck4HQpo5aoofbKSL5PLn4wLX0W4W1/2ioLafuwd9d29NvGdPPKOCLg3B2M9QEREBERAixS3RgOakD0nPYGp6HadNOYoU9XXkGIHrpAv8GutSoh2brr+R+XpNic3RqOGKamwJ77aX8ZdwnEKQOt8x00ub3PZA5r6cUanTq59jKBT7Br1x975W7JfwKWQeE1fpX/4ZtvaTy6w2mZgdVECXDVrH7pDfHaScWLdYd9/I6yuSFWpqLn1Ghtf4zZ4ol7HugcgXPsmesBjKlBsynT6ynZv698uYjDc5TrLA6TiuISthGddjl8iHXQ985fE08oBDMBz1Fr+Y0kVDEtkamD1WIzD7rAg/CSY5rqAOf6QO24MriigqCzAWI7gdL99rS7EgxdfKpN1B5Zj/ZgYXHamJeo1GkHUMhXYZWB3bNbq723vMbH8DGGFJc+YuDnvoMwtsOyxt5TpMLxu/tpbvU/IyLibJVZGP1M1gba3tv6QIeE0Ci22uNu65I/OWnQHlI8LUBuR22kjNAUrobrp2jkfESHjGJzBDtvcdh0/vznpa4vlvrIsfhiwuu45dsCoH0nhcdkYEGxG399k9OmU5e7U8vKeuG4ZXrgMoIytoR4QNnDcbpst2NiNxvfvEyfpJx1SmSm2hHXYcx7o+c98Y+jpFnw4ta+ZLk37CpJ8dJa4PwFFAqVUBqbgHUJ2C2xPO8DnuH07KCdyLn9JOtSzSOg9xft/WelXW/ICB0n0fqXRh2Pp5gH9ZqyhwWhlpDtbrHz2+FpfgIiICIiAnNUDZmHMH+nynSzmx7beJv6mBPw0/wDEfyH81m0Ka3vYX7bC/rMfg6Xqu3YtvU/0m3Ay/pKP+GfxQ/61mFwk6N4/Kb/0jF8NV8AfRgflOW4M5u3Zp84GngOGdJUbkoKlz729lHYN7+M3OIDbz+Ur8C2c/bt6KP1ljH8vP5QMfErpMfECbWJExsUYGtxHhFMUunXqkIGcDZtLnTkZkCmNDYHmJ0dTAtVohc1gyL38gZSo8BqAWLqe/KR8LwJeE40nV6jAg7XuCOW8rcTw7dJ0iDMG8TY+Z+Uupwdr8vG+s0KWAAEDGFA21IX4n0Eo46tTIyU87MGF2J6tr9YTq/2NeyQVeE0jclR32uL+NoGdgKeWmB26+s9VDPegFuXKQ1DAzXW9VB2uo9WE6TE4YKCwOnO/LznP1eqyv7rKfQgzpuJH90/3TA53G4u7FF2U9ZtN+wSTgrfv171b8pQ5mXPo/riPBGP5D5wOrniqeqfA/lPc+MLi0D8+w7WFu7SSftNwFO50t57flK4NjlPeD4iMDTtWTT669/1hA/RQJ9iICIiAiIgfCZz+JF6rEbf0F/jebzreZtXhfWLKxBO9xcel9IFbBYk0ywyHU3uBcWtt+ckbjY5CSDhz++Pwf90locLUb6nmSBA5bEYrFVbhwbE+wCMoHIabybh1FhcmwGmmu4v+s6sYNeyehhV7BAyODVmIaym2YkHkdBsecv4u+l+yXQglPiB28DAy8QZg1TdjNrGPYGc7TqXZ+7SB3vCj+5pfcX/aJblbhqWpUx2Iv+0SzAREQE8Vz1W8D+U9yOuOq33T+UDBrvYTzmuLyPGtpIuGqTSLk6GoVHdZV/rAgxjaTp8P16C3+tTF/NZyuNM3uHqzYZQDupHxIgc2z627ps/RSnrUqHuUfmf/AMyjV4dWXVkzDYZLt8LT5SZ10FOoPBH/AEgdlmEir4umntuq32uQLzmKCYhtQXA5ZgQfjIcXwas5zF9bW1F7fGBl8YYftDMhupckEd+p+JMu8DpZsRTB2BLfhBI+Np8ocGrJe6ZzyPV+AJmhgOHYjpFcqEA7SLnTsF4HVxI6YPOSQEREBERAREQEREBERASjxIbHxEu3lXHsCtud4HNcVqWH5zC4YudgvN2A9TNj6RU2VGfLcZSPC4tfy3mL9Gs2YOu4Nx5QP05RbSfZivxVlFyvoZ8pccB5GBtxM1OIX5SUYuBdnwyp+1SOpjLQMPiZsp7tJpcHwl8Iq82BceJJI+FplcZYMp1tc3MsYHjqrSRTuFAt4C3ygUMeuk6jgiWoUx9m/qSfnMbF0Q6ltr628Zp8N4imRF2IUAjwFoGpPmUTytQGe4Hy0Wn2IHy0+xEBERAREQEREBERAREQEREDyVlLF0G3XXul+fCIGOzm3ssD90zMw3DWNUuFZARqbAAnwIvedVkgJAyKnCswsWPkAPlJ8NwpEAAHrqfWaUQKwwg7J8OEEtRAoPgZC2Ca1gfUTVny0DmsT9HjUPXqsB2IMt/Fjc+lp7ocAp0x1F1HNiSfU6zorRaBh18PUsbKD5yLhXCWW7VAMxN7AkgedhOhyz7aBFTpWksRAREQEREBERAREQEREBERAREQEREBERAREQEREBERAREQEREBERAREQEREBERAREQERE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6" name="AutoShape 10" descr="data:image/jpeg;base64,/9j/4AAQSkZJRgABAQAAAQABAAD/2wCEAAkGBxITEhUQExIVFhUVFRgWEBUVEhUVFxUZGBUWGRUVGBUYHSghGBolHRgVITEhJSkrLi4uFx8zOzMuNygtLisBCgoKBQUFDgUFDisZExkrKysrKysrKysrKysrKysrKysrKysrKysrKysrKysrKysrKysrKysrKysrKysrKysrK//AABEIAMsA+AMBIgACEQEDEQH/xAAbAAEAAwEBAQEAAAAAAAAAAAAAAwQFBgIBB//EAEUQAAIBAgQCBwQHBgQEBwAAAAECAAMRBBIhMQVBEyJRYXGBkTJSocEGQmJykrHRFCMzguHwFVOisiSD0+I0Q1Rjc7PC/8QAFAEBAAAAAAAAAAAAAAAAAAAAAP/EABQRAQAAAAAAAAAAAAAAAAAAAAD/2gAMAwEAAhEDEQA/AP3GIiAnyQ4rFpTF3YC+g7SexQNWPcJTfiTn+HRNu2q/Rg+AAZh4FRA0omU1XEH69Je7oXa383SC/pPnSYj/ADaXnQb/AKsDWiZYxddd0pv2lWamfJCGB/EJNR4ohIV81NjsKgtc9iuCVY9wN4F6IiB9EQIgIiICIiAiIgIiICIiAiJ5qOACSQANyTYDzgeolA8YpfVLVO+mjOv4wMvxnn/E2/8AT1fxUf8AqQNGJnDiZ50Ko86R/Kpf4T2nF6JNixQ7AVFanc9gLgBvK8C9EAxAREQEo8RxhUimgBqNqL3yoo3drcuQG5OmguRemLhDmapU5tUZfAUmNMDwurHxYwPVDDBTmJLORZnbVj3Dkq/ZFhJ4iAiIgJ5qIGBUgEEWIIuCOwg7z1ECslU0NblqI9oEkmkPeUnUoOanYbaC02QZnz7wM2pmn/luyL90aoPJWUeUDQiIgIiICIiAiIgIiICIkGNxHR03qWvlUtbtsL2gV8bjiD0VMBnsCSfZQHYtbc9ijU9w1lQYMEhqhNRgbgvayn7Ceyvja/aTPeEoZFsTdic1Rvec+036DkAByk0BERAQRyiIFZMMU1otk+xvSPdk+r4rbXe+0v4DGipdSMrrbOhN7XvZgfrKbGx7jexBAhlXHnIBXG9K7HvTTpV77qL+Kr2QNuIiAmNTGSo9I6XJq0/tBjep4kOTfude2bMrY7BrUFiSCDdGFsyHtF/MWOhBIMCvErPWanpWFh/mqD0Z7zzpn72n2jLCm4uNQdiNj5wPsREBETyKguVuMwsWFxcXvYkcr2PoYHytVCqWY2AFye4SfhFFlp3YWZyzsOYzEkKe9Vyr/LKdBA9crUOiAPRTk1rAu3vMrcthmU6kjLswESHE4pKYu7BQTYXO57AOZ7hKZ4rf2KNRhyYhaY9HIb/TA0omb+3Vv8pLf/Mb/wD1/OP8UI9qhUA5suRx6K2Y+SwNKJXwuNp1L5GBI9obMvZmU6r5yxAREQErYrH06ZAZusRcKoLOR2hFBJHfaVuI4li3Q0zZrZqj2B6NTcCwOhdrNa+gyknkDHh8OqA5RvqxJJZj2sx1Y95gSNxJz7NBv+Y6oD+HMfUCVOI4jEPSdRRp3Km1q7E33FgaQvr3y5EDxRqh1DqbhgGU9oIuJ7lBr0W01pu4GXmjud1HNCSSRuNTqPZvwEREBERASrxTWk6Ddx0afefqjy1ue4GS4jEKguxtc2UWJLHsVRqx7hPeBwrMwrVBa1+ip3ByXFizEaFyNNNACQCbkwNJRpE+xAhxeJWmpZr25WFySTYADmSZms1apqzGmvuIRmt9qp2/dtbtO8l4jrWpA7BKjKOWYdGoPiFZx/MZ6gVf8Ppc1zd7lqh9XJMo4jhtJMtKggos5Y3pXphVFs7lVIDG5UAEEXa9iAZsSo5tWW+zoVU/aU5sviQWP/LMB+yvyr1P5lpH8kB+Mfs1X/Pbyp0/mDLcQKn7Bf26lV/F8g8xSCg+c81MAFANEKjLfLYWVgbZla3I2Gu4IB12N2IFHpBV0BNOtT6wDC7IbWvb66HUXBsRcXBGkx4wSBTChcQd0OqqBvVvpnp6i1rXJCnKb29YjCq9sw1HssCVZT2qw1HlMematRmU5XVCGw7kmlVtdkZg6jKesjaWAKkXuDqGvQwoU5ySzkWZ21Y9w91fsiwk8y8NjaoYU6lGoQTZagVSP5whIUfaB8lmpAREQIcRhlexNww9h1NnXwb5bHmDI6XEa4boSiFguYOzlc63tmCBTqDYMLi2ZT9YCWpUxf8AEo23zPf7vRtfyzdH8IFjp6/vUvwP+eefRj6w9qkrD/26nW/C4UD8U9RAp4KuHeu1mH70aMpU/wAKlbQ8t9dt5clTFUmDdLTF2tlqJcDpFBJFidA63Nr6G5BtcES4bFLUvlOo9pSLMp7GU6qfGBNPNRwoLMQABckmwAG5J5CVsdxKlS9thmtcKCMx9SAB3kgd8pLWNUhipqWIKIg/dL7rPVay1CN+rfL2EgGBaoA1G6ZhZVB6FW0IBGtVgfZJFwBuBe+rEDyrNWOZWZKY9hlsDUPvC4I6Mcrjrb7AFosZRqHLUqkMgP7yigJUDk5Nr1Sp5GwsSctwJqKwIBBBBFwQbgg7EHnAq5a67NTfsDBqZ82XMPRRHT1udEfy1Qf9yrLcQKZrVuVFf5q1v9qNPppVm3qKg7KaXYfzvcf6ZbkdesqKWY2A899AABqSToANSYHngWHUGpcZnVyhqMczspVaii52ADgWFh1b2mvKPCaDKrMws1Rs7Lvl0VVXTS4VVBtpe8vQERECrj8J0igXyspzU2tfK1iNuYIJBHME7bzObFFNKy5LfX3pHvz/AFfBree824gZlNwwupBB2IIIPmJFjVQoRUIVd8xYLlI1DBjsQbG8tYrA4f2no0yT201JPwkFKnRU5koU1I2IRQfgIFHDcQOoN6ijTpKak8rgtTGuot1kBU6nTaWsLjqVQXp1EfS/VYHQ7acp7xQVyGB6OoNFe2ZSPdcaZlv4EciLzCGIK1Gc0KpFJmCU6dNnU1TcPURyg6NbEjUgEs5t9Zg6KV6mOpg5c4Le4t3f8C3PwkfC6VGunTuUq6kWZepStugVxvtdiLnTYWA06VakoyrZR2BbD4CBRXD1KuhBpU+ev7xx2C38MHtvm39k6yxjMKvUKWU09BYdXIbZktyFgLW2Kry0NqpVFtDe+1pXvA+WkbNPbGQVGgSK4M9TNq1SDcby5hcG1RQ7V2sdxTRUHeCTmYeRECSq+VSxvYAk2FzoL6DmZVwSFj07Wuy2pqCCEQ2O40LNoSRpooF7XMS4Kth3JUtVoNcsCzNWpntF79IttwLHQWBNyflGstIZgQ1BiSrA3FI31B7Kd76/V1BsLWDSifCwte4t230kK4ymTlFRC3uhgT6CBOTKdXBIzmoygsUVAdVZcpc9V1IYXz8jyEtTwxgUTgQHNQOc1gLslNjYbDPlznzaW6FKq/8A51PvHQMG+NUiR1GlSrWKm4NiNoGuOFX9utVYe6CtMeRpgN/qmXW4Y2GJaiStEkkplLpTJ1Y5L3yHU3UjKTqCPZ0KHFCyggDv33kqcR94eY/SBnU+IPnpoaYIqhilSk4dLKt7texAOliMw1Gss1MR1siI1RgLsEydUHa5dlAv2XvIE4M7VKlVaqU+kuFalTGZV5EZrqHJ1ZipvYdgtJw/h1XDt/GQ0SSXVkbPmOuYVC5JJO9791oEq067bIid7tmI/kTQ/jljDcNCsHdjUceyTYBLixyKNF3Ivq1ja5nx+Idi+v6QvEe1fT9IF+J4p1AwuDcT3AREQE+Ez7I8QLqwHum3pAyjWzksfLuHKSSlhqmgljPA+VpPwjF3DIx9nUE+7/SUq9SUsOxPTleVCp66W/KBoftfSnNy+qO79ZKZg8Gxd1E2ekgWcNtJSZVw1TSSloB2lTHVwi31JYhUUbsSZNUphiGuer2d8ocQ11BsQCAd8oO5UHTNbS5/W4Q161767aG00eC45VRgx+tdRuTcf0nOppoNu7X4n2j3y7gzA6QcUTmGHfYfKZOOYPW/cpVBA670kyiqxAsCzjo2Cg6ltb6DZhPDPKLcVen+7BsGN+8dtuy/ygaGF4FXVkZjQYA9akyvkQE6mmCSA9tLgKN9BczaxYAsoAA3sBaYCNcX59vOWcJi2YlWN8o6pO9vHnAukyF2npmleq8COq8z8TVkuIqTLxFWBp8Ire0PAy9UeZHCTbMfAS1VrwNbguK6xp8jqPEb/wB90+4zE5nIvopt58zMzgL5q47gxPoR8xIMLXIeop3FRwfxGBplpGzyB6shevA0OGYzLUC8n08+R+XnOhnEYapmrUwPfX/cJ28BERAREQOe4hhjSYsB1Cb390nke7slf9onT1GABJ2AJPhznLrhxULMBlubqo0CjkIFWvXJOUXJOwGpPlOi4Lw/okOb2m1buHJf77Y4Jhqa0wVAzbO3O/MX7JpQOExnDGwtQ2B6In923IfZPYR8ZYXF6To+N8Sp0KZZxe+ipp1z2a8u0zk8FS6UFyoTMSQqnRR2C8C9wypUdzlUlQOseQ7Ne3ul41uQ3mjw2utgmULp1cosD5cjPGJyhiwAB5mBTq1Mia7nlMLE1S3hLHEa5Y3tpyn3hmBNYnLYAe0x/IDmYFXDUCzBVFyTpPOdqbtTfRlNiPyI7iLHznTV6SYWi9RRdgAMx7SQB5XO04fjQYOlUszByFdhqQToD3+HdA16mLFt5gcXquGpsVIV7lGOzWNjb1+M7D6O8DRlNSqM3WOQE6ZRbdeeubebXFOFUq9Poqi6DVSNCpGxU8oHH4HFdUSbAOz11ROd83cADv529ZaH0QddFrjL3obj0Npl/R/Hik7Orhr3W5GhAJsRzAO/pA6Fn5HQjeV6rzUQJiFzDquN/l4jQzHxSFbk8t4FHEtKDC5mzw/APXGdbBLkZjztobDf8pt0OHUaCFmGYkWJYA37gOUDmkOVbesq1652E0sXhVYkp1AfZG9ps8AwFFFBsGqgddiNQeeXsHhA+fRrhppqXcWd+Xujs8f6Sl9IeHMlQ4hBdW/igciPreBnUT4YHCNidJVrYiaPF3oVKlqK2sTnYWCt4D56eck4HQpo5aoofbKSL5PLn4wLX0W4W1/2ioLafuwd9d29NvGdPPKOCLg3B2M9QEREBERAixS3RgOakD0nPYGp6HadNOYoU9XXkGIHrpAv8GutSoh2brr+R+XpNic3RqOGKamwJ77aX8ZdwnEKQOt8x00ub3PZA5r6cUanTq59jKBT7Br1x975W7JfwKWQeE1fpX/4ZtvaTy6w2mZgdVECXDVrH7pDfHaScWLdYd9/I6yuSFWpqLn1Ghtf4zZ4ol7HugcgXPsmesBjKlBsynT6ynZv698uYjDc5TrLA6TiuISthGddjl8iHXQ985fE08oBDMBz1Fr+Y0kVDEtkamD1WIzD7rAg/CSY5rqAOf6QO24MriigqCzAWI7gdL99rS7EgxdfKpN1B5Zj/ZgYXHamJeo1GkHUMhXYZWB3bNbq723vMbH8DGGFJc+YuDnvoMwtsOyxt5TpMLxu/tpbvU/IyLibJVZGP1M1gba3tv6QIeE0Ci22uNu65I/OWnQHlI8LUBuR22kjNAUrobrp2jkfESHjGJzBDtvcdh0/vznpa4vlvrIsfhiwuu45dsCoH0nhcdkYEGxG399k9OmU5e7U8vKeuG4ZXrgMoIytoR4QNnDcbpst2NiNxvfvEyfpJx1SmSm2hHXYcx7o+c98Y+jpFnw4ta+ZLk37CpJ8dJa4PwFFAqVUBqbgHUJ2C2xPO8DnuH07KCdyLn9JOtSzSOg9xft/WelXW/ICB0n0fqXRh2Pp5gH9ZqyhwWhlpDtbrHz2+FpfgIiICIiAnNUDZmHMH+nynSzmx7beJv6mBPw0/wDEfyH81m0Ka3vYX7bC/rMfg6Xqu3YtvU/0m3Ay/pKP+GfxQ/61mFwk6N4/Kb/0jF8NV8AfRgflOW4M5u3Zp84GngOGdJUbkoKlz729lHYN7+M3OIDbz+Ur8C2c/bt6KP1ljH8vP5QMfErpMfECbWJExsUYGtxHhFMUunXqkIGcDZtLnTkZkCmNDYHmJ0dTAtVohc1gyL38gZSo8BqAWLqe/KR8LwJeE40nV6jAg7XuCOW8rcTw7dJ0iDMG8TY+Z+Uupwdr8vG+s0KWAAEDGFA21IX4n0Eo46tTIyU87MGF2J6tr9YTq/2NeyQVeE0jclR32uL+NoGdgKeWmB26+s9VDPegFuXKQ1DAzXW9VB2uo9WE6TE4YKCwOnO/LznP1eqyv7rKfQgzpuJH90/3TA53G4u7FF2U9ZtN+wSTgrfv171b8pQ5mXPo/riPBGP5D5wOrniqeqfA/lPc+MLi0D8+w7WFu7SSftNwFO50t57flK4NjlPeD4iMDTtWTT669/1hA/RQJ9iICIiAiIgfCZz+JF6rEbf0F/jebzreZtXhfWLKxBO9xcel9IFbBYk0ywyHU3uBcWtt+ckbjY5CSDhz++Pwf90locLUb6nmSBA5bEYrFVbhwbE+wCMoHIabybh1FhcmwGmmu4v+s6sYNeyehhV7BAyODVmIaym2YkHkdBsecv4u+l+yXQglPiB28DAy8QZg1TdjNrGPYGc7TqXZ+7SB3vCj+5pfcX/aJblbhqWpUx2Iv+0SzAREQE8Vz1W8D+U9yOuOq33T+UDBrvYTzmuLyPGtpIuGqTSLk6GoVHdZV/rAgxjaTp8P16C3+tTF/NZyuNM3uHqzYZQDupHxIgc2z627ps/RSnrUqHuUfmf/AMyjV4dWXVkzDYZLt8LT5SZ10FOoPBH/AEgdlmEir4umntuq32uQLzmKCYhtQXA5ZgQfjIcXwas5zF9bW1F7fGBl8YYftDMhupckEd+p+JMu8DpZsRTB2BLfhBI+Np8ocGrJe6ZzyPV+AJmhgOHYjpFcqEA7SLnTsF4HVxI6YPOSQEREBERAREQEREBERASjxIbHxEu3lXHsCtud4HNcVqWH5zC4YudgvN2A9TNj6RU2VGfLcZSPC4tfy3mL9Gs2YOu4Nx5QP05RbSfZivxVlFyvoZ8pccB5GBtxM1OIX5SUYuBdnwyp+1SOpjLQMPiZsp7tJpcHwl8Iq82BceJJI+FplcZYMp1tc3MsYHjqrSRTuFAt4C3ygUMeuk6jgiWoUx9m/qSfnMbF0Q6ltr628Zp8N4imRF2IUAjwFoGpPmUTytQGe4Hy0Wn2IHy0+xEBERAREQEREBERAREQEREDyVlLF0G3XXul+fCIGOzm3ssD90zMw3DWNUuFZARqbAAnwIvedVkgJAyKnCswsWPkAPlJ8NwpEAAHrqfWaUQKwwg7J8OEEtRAoPgZC2Ca1gfUTVny0DmsT9HjUPXqsB2IMt/Fjc+lp7ocAp0x1F1HNiSfU6zorRaBh18PUsbKD5yLhXCWW7VAMxN7AkgedhOhyz7aBFTpWksRAREQEREBERAREQEREBERAREQEREBERAREQEREBERAREQEREBERAREQEREBERAREQERE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7" name="Рисунок 26" descr="15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00298" y="2857496"/>
            <a:ext cx="857256" cy="571504"/>
          </a:xfrm>
          <a:prstGeom prst="rect">
            <a:avLst/>
          </a:prstGeom>
        </p:spPr>
      </p:pic>
      <p:pic>
        <p:nvPicPr>
          <p:cNvPr id="28" name="Рисунок 27" descr="27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00364" y="3286124"/>
            <a:ext cx="571504" cy="357190"/>
          </a:xfrm>
          <a:prstGeom prst="rect">
            <a:avLst/>
          </a:prstGeom>
        </p:spPr>
      </p:pic>
      <p:pic>
        <p:nvPicPr>
          <p:cNvPr id="30" name="Рисунок 29" descr="29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85852" y="2848203"/>
            <a:ext cx="642942" cy="580797"/>
          </a:xfrm>
          <a:prstGeom prst="rect">
            <a:avLst/>
          </a:prstGeom>
        </p:spPr>
      </p:pic>
      <p:pic>
        <p:nvPicPr>
          <p:cNvPr id="34" name="Рисунок 33" descr="29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15140" y="2786058"/>
            <a:ext cx="642942" cy="580797"/>
          </a:xfrm>
          <a:prstGeom prst="rect">
            <a:avLst/>
          </a:prstGeom>
        </p:spPr>
      </p:pic>
      <p:pic>
        <p:nvPicPr>
          <p:cNvPr id="35" name="Рисунок 34" descr="29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00496" y="2857496"/>
            <a:ext cx="642942" cy="580797"/>
          </a:xfrm>
          <a:prstGeom prst="rect">
            <a:avLst/>
          </a:prstGeom>
        </p:spPr>
      </p:pic>
      <p:pic>
        <p:nvPicPr>
          <p:cNvPr id="37" name="Рисунок 36" descr="15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72066" y="2786058"/>
            <a:ext cx="857256" cy="571504"/>
          </a:xfrm>
          <a:prstGeom prst="rect">
            <a:avLst/>
          </a:prstGeom>
        </p:spPr>
      </p:pic>
      <p:pic>
        <p:nvPicPr>
          <p:cNvPr id="38" name="Рисунок 37" descr="27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72132" y="3214686"/>
            <a:ext cx="571504" cy="35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89083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 descr="http://hockey-klin.ru/wp-content/uploads/2015/12/%D0%93%D0%B0%D0%BB%D0%BE%D1%87%D0%BA%D0%B0-%D1%81-%D1%87%D0%B5%D0%BB%D0%BE%D0%B2%D0%B5%D1%87%D0%BA%D0%BE%D0%B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992548" y="3286124"/>
            <a:ext cx="1008608" cy="1000132"/>
          </a:xfrm>
          <a:prstGeom prst="rect">
            <a:avLst/>
          </a:prstGeom>
          <a:noFill/>
        </p:spPr>
      </p:pic>
      <p:pic>
        <p:nvPicPr>
          <p:cNvPr id="2" name="Picture 2" descr="http://www.wallpapersxl.com/wallpapers/1920x1080/camera/63969/camera-d-design-photographer-6396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6929454" y="1928802"/>
            <a:ext cx="2214546" cy="1285884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tx2"/>
                </a:solidFill>
              </a:rPr>
              <a:t>Что должен </a:t>
            </a:r>
            <a:r>
              <a:rPr lang="ru-RU" sz="4000" b="1" dirty="0" smtClean="0">
                <a:solidFill>
                  <a:schemeClr val="tx2"/>
                </a:solidFill>
              </a:rPr>
              <a:t>выполнять каждый представитель университета: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Зарегистрироваться на каждом указанном </a:t>
            </a:r>
            <a:r>
              <a:rPr lang="ru-RU" dirty="0" err="1" smtClean="0"/>
              <a:t>контенте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Размещать фото и видеоматериалы.</a:t>
            </a:r>
          </a:p>
          <a:p>
            <a:r>
              <a:rPr lang="ru-RU" dirty="0" smtClean="0"/>
              <a:t>Пересылать друзьям, коллегам, знакомым.</a:t>
            </a:r>
          </a:p>
          <a:p>
            <a:r>
              <a:rPr lang="ru-RU" dirty="0" smtClean="0"/>
              <a:t>Отмечать понравившиеся материалы.</a:t>
            </a:r>
          </a:p>
          <a:p>
            <a:r>
              <a:rPr lang="ru-RU" dirty="0" smtClean="0"/>
              <a:t>В переписке чаще использовать название -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ВКГТУ им. Д. </a:t>
            </a:r>
            <a:r>
              <a:rPr lang="ru-RU" dirty="0" err="1" smtClean="0"/>
              <a:t>Серикбаева</a:t>
            </a:r>
            <a:endParaRPr lang="ru-RU" dirty="0" smtClean="0"/>
          </a:p>
          <a:p>
            <a:r>
              <a:rPr lang="ru-RU" dirty="0" smtClean="0"/>
              <a:t>Разместить на своей странице ссылку на сайт университета </a:t>
            </a:r>
            <a:r>
              <a:rPr lang="en-US" b="1" dirty="0" smtClean="0">
                <a:hlinkClick r:id="rId5"/>
              </a:rPr>
              <a:t>www.ektu.kz</a:t>
            </a: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7520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8" name="Picture 4" descr="http://jet-groove.com/UserFiles/Image/o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540209" y="1574904"/>
            <a:ext cx="1603790" cy="2211286"/>
          </a:xfrm>
          <a:prstGeom prst="rect">
            <a:avLst/>
          </a:prstGeom>
          <a:noFill/>
        </p:spPr>
      </p:pic>
      <p:pic>
        <p:nvPicPr>
          <p:cNvPr id="21506" name="Picture 2" descr="http://www.redcross-irkutsk.org/userfiles/image/Mon_Evo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7786709" y="4429132"/>
            <a:ext cx="1357290" cy="1714492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ВАЖНАЯ  ИНФОРМАЦИЯ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7209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Регистрируйтесь только в </a:t>
            </a:r>
            <a:r>
              <a:rPr lang="ru-RU" dirty="0" smtClean="0"/>
              <a:t>социальных сетях </a:t>
            </a:r>
            <a:r>
              <a:rPr lang="ru-RU" dirty="0" smtClean="0"/>
              <a:t>с действующим обновленным логотипом </a:t>
            </a:r>
            <a:r>
              <a:rPr lang="ru-RU" dirty="0" smtClean="0"/>
              <a:t>Университета. </a:t>
            </a:r>
          </a:p>
          <a:p>
            <a:r>
              <a:rPr lang="ru-RU" dirty="0" smtClean="0"/>
              <a:t>Активность персонала в социальных сетях будет учитываться при поощрениях. </a:t>
            </a:r>
          </a:p>
          <a:p>
            <a:r>
              <a:rPr lang="ru-RU" dirty="0" smtClean="0"/>
              <a:t>Соблюдайте культуру на официальных страницах вуза.</a:t>
            </a:r>
          </a:p>
          <a:p>
            <a:r>
              <a:rPr lang="ru-RU" dirty="0" smtClean="0"/>
              <a:t>Помните! Вашу активность в социальных</a:t>
            </a:r>
          </a:p>
          <a:p>
            <a:pPr>
              <a:buNone/>
            </a:pPr>
            <a:r>
              <a:rPr lang="ru-RU" dirty="0" smtClean="0"/>
              <a:t>    сетях </a:t>
            </a:r>
            <a:r>
              <a:rPr lang="ru-RU" dirty="0" err="1" smtClean="0"/>
              <a:t>мониторит</a:t>
            </a:r>
            <a:r>
              <a:rPr lang="ru-RU" dirty="0" smtClean="0"/>
              <a:t> специализированная программа.</a:t>
            </a:r>
            <a:endParaRPr lang="ru-RU" dirty="0"/>
          </a:p>
        </p:txBody>
      </p:sp>
      <p:pic>
        <p:nvPicPr>
          <p:cNvPr id="21510" name="Picture 6" descr="http://xn--7--flcao8cnp.xn--p1ai/wp-content/themes/mytheme/img/new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86710" y="142852"/>
            <a:ext cx="1000132" cy="12488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89083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7209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667875" cy="704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3000372"/>
            <a:ext cx="2643174" cy="2643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089083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85804" y="571480"/>
            <a:ext cx="8229600" cy="507209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Ссылки </a:t>
            </a:r>
            <a:r>
              <a:rPr lang="ru-RU" dirty="0" smtClean="0"/>
              <a:t>для регистрации будут разосланы </a:t>
            </a:r>
            <a:r>
              <a:rPr lang="ru-RU" dirty="0" smtClean="0"/>
              <a:t>в общем </a:t>
            </a:r>
            <a:r>
              <a:rPr lang="ru-RU" dirty="0" smtClean="0"/>
              <a:t>порядке по </a:t>
            </a:r>
            <a:r>
              <a:rPr lang="ru-RU" dirty="0" smtClean="0"/>
              <a:t>О</a:t>
            </a:r>
            <a:r>
              <a:rPr lang="en-US" dirty="0" err="1" smtClean="0"/>
              <a:t>utlook</a:t>
            </a:r>
            <a:r>
              <a:rPr lang="ru-RU" dirty="0" smtClean="0"/>
              <a:t>, </a:t>
            </a:r>
            <a:r>
              <a:rPr lang="ru-RU" dirty="0" smtClean="0"/>
              <a:t>следите за объявлениями.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Вопросы </a:t>
            </a:r>
            <a:r>
              <a:rPr lang="ru-RU" dirty="0" smtClean="0"/>
              <a:t>дополнительно по тел.:  57-79-83, </a:t>
            </a:r>
            <a:r>
              <a:rPr lang="ru-RU" dirty="0" smtClean="0"/>
              <a:t>                     8</a:t>
            </a:r>
            <a:r>
              <a:rPr lang="ru-RU" dirty="0" smtClean="0"/>
              <a:t> 777 226 </a:t>
            </a:r>
            <a:r>
              <a:rPr lang="ru-RU" dirty="0" smtClean="0"/>
              <a:t>7354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>
                <a:solidFill>
                  <a:schemeClr val="tx2"/>
                </a:solidFill>
              </a:rPr>
              <a:t>СПАСИБО ЗА ВНИМАНИЕ!</a:t>
            </a:r>
            <a:endParaRPr lang="ru-RU" b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890838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</TotalTime>
  <Words>231</Words>
  <Application>Microsoft Office PowerPoint</Application>
  <PresentationFormat>Экран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Социальные сети как инструмент продвижения бренда и формирования имиджа вуза.</vt:lpstr>
      <vt:lpstr>Почему мы обращаемся к социальным сетям: </vt:lpstr>
      <vt:lpstr>Результат использования соцсетей для университета: </vt:lpstr>
      <vt:lpstr>Популярные соцсети в Казахстане</vt:lpstr>
      <vt:lpstr>        </vt:lpstr>
      <vt:lpstr>Что должен выполнять каждый представитель университета:</vt:lpstr>
      <vt:lpstr>ВАЖНАЯ  ИНФОРМАЦИЯ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Альфия Закимова</dc:creator>
  <cp:lastModifiedBy>NMakridina</cp:lastModifiedBy>
  <cp:revision>60</cp:revision>
  <dcterms:modified xsi:type="dcterms:W3CDTF">2017-05-26T08:45:02Z</dcterms:modified>
</cp:coreProperties>
</file>