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5"/>
  </p:notesMasterIdLst>
  <p:sldIdLst>
    <p:sldId id="259" r:id="rId4"/>
    <p:sldId id="261" r:id="rId5"/>
    <p:sldId id="275" r:id="rId6"/>
    <p:sldId id="278" r:id="rId7"/>
    <p:sldId id="263" r:id="rId8"/>
    <p:sldId id="267" r:id="rId9"/>
    <p:sldId id="268" r:id="rId10"/>
    <p:sldId id="279" r:id="rId11"/>
    <p:sldId id="271" r:id="rId12"/>
    <p:sldId id="274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Surova\Desktop\&#1052;&#1054;&#1048;%20&#1051;&#1048;&#1063;&#1053;&#1067;&#1045;%20&#1044;&#1054;&#1050;&#1048;\&#1076;&#1080;&#1072;&#1075;&#1088;&#1072;&#1084;&#1084;&#1099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Лист2!$A$2:$A$5</c:f>
              <c:strCache>
                <c:ptCount val="4"/>
                <c:pt idx="0">
                  <c:v>2014г.</c:v>
                </c:pt>
                <c:pt idx="1">
                  <c:v>2015г.</c:v>
                </c:pt>
                <c:pt idx="2">
                  <c:v>2016г.</c:v>
                </c:pt>
                <c:pt idx="3">
                  <c:v>2017г.</c:v>
                </c:pt>
              </c:strCache>
            </c:strRef>
          </c:cat>
          <c:val>
            <c:numRef>
              <c:f>Лист2!$B$2:$B$5</c:f>
              <c:numCache>
                <c:formatCode>General</c:formatCode>
                <c:ptCount val="4"/>
                <c:pt idx="0">
                  <c:v>92</c:v>
                </c:pt>
                <c:pt idx="1">
                  <c:v>91</c:v>
                </c:pt>
                <c:pt idx="2">
                  <c:v>90</c:v>
                </c:pt>
                <c:pt idx="3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815360"/>
        <c:axId val="74816896"/>
        <c:axId val="0"/>
      </c:bar3DChart>
      <c:catAx>
        <c:axId val="74815360"/>
        <c:scaling>
          <c:orientation val="minMax"/>
        </c:scaling>
        <c:delete val="0"/>
        <c:axPos val="b"/>
        <c:majorTickMark val="out"/>
        <c:minorTickMark val="none"/>
        <c:tickLblPos val="nextTo"/>
        <c:crossAx val="74816896"/>
        <c:crosses val="autoZero"/>
        <c:auto val="1"/>
        <c:lblAlgn val="ctr"/>
        <c:lblOffset val="100"/>
        <c:noMultiLvlLbl val="0"/>
      </c:catAx>
      <c:valAx>
        <c:axId val="7481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815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CEC01-55C4-4849-9ED9-62C6716590C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A3538-F898-406D-AFB6-E75224E89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A3538-F898-406D-AFB6-E75224E894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66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3C29-1B32-490D-AF93-2F87F7AAE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542A-F3B3-4E95-9922-BBFFBA45E8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5F4E-D060-423C-9296-49BA25D092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80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3C29-1B32-490D-AF93-2F87F7AAE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3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909F-B45D-4193-B143-2F6FBA5C7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5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2875-929C-44E9-A2F4-972F2DD379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9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57A5-A847-43A0-9B15-CB4750DBDA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92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993D-DFCC-4F22-ABD3-7FEEBD3514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7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748D-0FAE-4655-91F4-A089B2999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24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E21-68DF-42A8-908D-BBA52DE502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1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E70-14C0-4E08-AE74-ADE9AAC4DE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909F-B45D-4193-B143-2F6FBA5C7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7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EFF1-C46B-417A-9C21-C794CF3AFC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65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542A-F3B3-4E95-9922-BBFFBA45E8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6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5F4E-D060-423C-9296-49BA25D092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79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73C29-1B32-490D-AF93-2F87F7AAE3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4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1909F-B45D-4193-B143-2F6FBA5C73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05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2875-929C-44E9-A2F4-972F2DD379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79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57A5-A847-43A0-9B15-CB4750DBDA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9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993D-DFCC-4F22-ABD3-7FEEBD3514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589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748D-0FAE-4655-91F4-A089B2999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820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E21-68DF-42A8-908D-BBA52DE502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2875-929C-44E9-A2F4-972F2DD379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69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E70-14C0-4E08-AE74-ADE9AAC4DE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61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EFF1-C46B-417A-9C21-C794CF3AFC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67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542A-F3B3-4E95-9922-BBFFBA45E8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65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05F4E-D060-423C-9296-49BA25D092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57A5-A847-43A0-9B15-CB4750DBDAE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6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993D-DFCC-4F22-ABD3-7FEEBD3514C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96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0748D-0FAE-4655-91F4-A089B29991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4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7FE21-68DF-42A8-908D-BBA52DE502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3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F5E70-14C0-4E08-AE74-ADE9AAC4DE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2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EFF1-C46B-417A-9C21-C794CF3AFCF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1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EC38-A057-46F3-A97B-CBCCF544E1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8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EC38-A057-46F3-A97B-CBCCF544E1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74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EC38-A057-46F3-A97B-CBCCF544E1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Kasenova\Downloads\26-01-2016_20-13-24\презинтаций Титульник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/>
          <a:stretch/>
        </p:blipFill>
        <p:spPr bwMode="auto">
          <a:xfrm>
            <a:off x="6476" y="4069"/>
            <a:ext cx="9143997" cy="685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496" y="2050949"/>
            <a:ext cx="9108504" cy="116202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повышении показателей университета в </a:t>
            </a:r>
            <a:r>
              <a:rPr lang="ru-RU" sz="36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международном   рейтинге </a:t>
            </a:r>
            <a:r>
              <a:rPr lang="en-US" sz="3600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Webometrics</a:t>
            </a:r>
            <a:endParaRPr lang="ru-RU" sz="2800" b="1" dirty="0" smtClean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DSurova\Desktop\текущие\Верт_композиция\вертикальная композиция на русск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681982" cy="172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94328" y="210126"/>
            <a:ext cx="604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340768"/>
            <a:ext cx="7416824" cy="3262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Размещая публикации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научных журналах, соц. сетях и т.д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указывайте: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официальное название вуза, данное на сайте университета:</a:t>
            </a:r>
          </a:p>
          <a:p>
            <a:pPr marL="72000" algn="just"/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Дәулет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Серікбаев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атындағы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университеті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Восточно-Казахстанский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технический университет им. Д.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Серикбаева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Serikbayev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корпоративную почту и ссылки на сайт.</a:t>
            </a:r>
          </a:p>
          <a:p>
            <a:pPr marL="72000" algn="just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2924944"/>
            <a:ext cx="9036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i="1" dirty="0" smtClean="0">
                <a:solidFill>
                  <a:srgbClr val="4F81BD">
                    <a:lumMod val="75000"/>
                  </a:srgbClr>
                </a:solidFill>
              </a:rPr>
              <a:t>Спасибо за внимание!</a:t>
            </a:r>
          </a:p>
          <a:p>
            <a:pPr algn="ctr"/>
            <a:endParaRPr lang="en-US" sz="2000" b="1" i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" name="Picture 2" descr="D:\получ ф 06.05\01ЛОГОТИП_самый после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69" y="476672"/>
            <a:ext cx="3369766" cy="20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052" name="Picture 4" descr="D:\раб стол 28.03\картинки иногр\ye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651" y="813228"/>
            <a:ext cx="1089429" cy="93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908720"/>
            <a:ext cx="3988078" cy="38164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международных рейтингах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дает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возможность: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позиционировать университет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мировом научном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пространстве,</a:t>
            </a:r>
          </a:p>
          <a:p>
            <a:pPr marL="7200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включить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в международную образовательную среду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720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согласовать образовательные и научно-исследовательские процессы с международными правилами и </a:t>
            </a: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стандартами,</a:t>
            </a:r>
          </a:p>
          <a:p>
            <a:pPr marL="720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повысить качество образовательных услуг,</a:t>
            </a:r>
          </a:p>
          <a:p>
            <a:pPr marL="7200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найти новые возможности для роста.</a:t>
            </a:r>
          </a:p>
          <a:p>
            <a:pPr marL="72000"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buFont typeface="Arial" panose="020B0604020202020204" pitchFamily="34" charset="0"/>
              <a:buChar char="•"/>
            </a:pPr>
            <a:endParaRPr lang="ru-RU" sz="15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рейтинги</a:t>
            </a:r>
            <a:endParaRPr lang="ru-RU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4355976" y="2089225"/>
            <a:ext cx="4728381" cy="763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8939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Одним из показателей эффективности функционирования </a:t>
            </a:r>
            <a:r>
              <a:rPr lang="ru-RU" dirty="0" smtClean="0"/>
              <a:t>университета </a:t>
            </a:r>
            <a:r>
              <a:rPr lang="ru-RU" dirty="0"/>
              <a:t>является занимаемая позиция в </a:t>
            </a:r>
            <a:r>
              <a:rPr lang="ru-RU" dirty="0" smtClean="0"/>
              <a:t>рейтинговых системах.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416" y="127965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8" y="4293096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7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17" y="1298439"/>
            <a:ext cx="4030953" cy="3031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Webometrics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200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академической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открытости,</a:t>
            </a:r>
          </a:p>
          <a:p>
            <a:pPr marL="720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повышение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веб-присутствия образовательных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Интернете,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поддержка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инициативы открытого доступа для значительного увеличения</a:t>
            </a:r>
          </a:p>
          <a:p>
            <a:pPr marL="72000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передачи научных и культурных знаний, полученных университетами, всему обществу. </a:t>
            </a: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</a:t>
            </a:r>
            <a:r>
              <a:rPr lang="en-US" b="1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Webometrics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Ranking of World Universities</a:t>
            </a:r>
            <a:endParaRPr lang="ru-RU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4355976" y="2089225"/>
            <a:ext cx="4728381" cy="763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007" y="929107"/>
            <a:ext cx="881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Рейтинг </a:t>
            </a:r>
            <a:r>
              <a:rPr lang="ru-RU" dirty="0" err="1"/>
              <a:t>Webometrics</a:t>
            </a:r>
            <a:r>
              <a:rPr lang="ru-RU" dirty="0"/>
              <a:t> </a:t>
            </a:r>
            <a:r>
              <a:rPr lang="ru-RU" dirty="0" smtClean="0"/>
              <a:t>выходит </a:t>
            </a:r>
            <a:r>
              <a:rPr lang="ru-RU" dirty="0"/>
              <a:t>с 2004 </a:t>
            </a:r>
            <a:r>
              <a:rPr lang="ru-RU" dirty="0" smtClean="0"/>
              <a:t>года, публикуется </a:t>
            </a:r>
            <a:r>
              <a:rPr lang="ru-RU" dirty="0"/>
              <a:t>два раза в год: в январе и июле.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23108"/>
            <a:ext cx="2304256" cy="17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55975" y="2780928"/>
            <a:ext cx="4680521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-индикаторы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 которым проводится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активности научной деятельности университета, позволяют выявить, насколько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профессорско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преподавательский состав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студенты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вовлечены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исследовательскую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902" y="5057889"/>
            <a:ext cx="409607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методике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Cybermetrics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строится алгоритм ранжирования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университетов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основе четырех индикаторов: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Impact, Presence, Openness, Excellence.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924" y="4470729"/>
            <a:ext cx="773492" cy="227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5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908720"/>
            <a:ext cx="881310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(Известность — 50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видимость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сайта,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т.е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количество уникальных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внешних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ссылок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доменов. Эти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ссылки говорят о признании престижа университета, научной эффективности, значимости информации и полезности сервисов, представленных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веб-страницах.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 рейтинга </a:t>
            </a:r>
            <a:r>
              <a:rPr lang="en-US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Webometrics</a:t>
            </a:r>
            <a:endParaRPr lang="ru-RU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314" y="2495798"/>
            <a:ext cx="881310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PRESENCE (Присутствие — 10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проиндексированных страниц. Этот критерий выявляет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проиндексированных страниц портала университета в поисковой системе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главном домене вуза и найденных поисковыми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системами.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374" y="4068361"/>
            <a:ext cx="881310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OPENNESS (Открытость — 10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количество файлов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размещенных на сайте университета, которые были найдены в поисковой системе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994" y="5160094"/>
            <a:ext cx="881310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EXCELLENCE (Превосходство — 30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цитирование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научных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публикаций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университета по различным дисциплинам.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Научно-исследовательская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группа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Scimago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проводит оценку научной деятельности университета по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количеству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русскоязычных, так и англоязычных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публикаций.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C:\Users\DSurova\Desktop\5e76de3c802edf37dc1d2f66ed853b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9"/>
            <a:ext cx="2959968" cy="83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Surova\Desktop\tumblr_oihdzp7QEy1vh9a1i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409" y="3263676"/>
            <a:ext cx="1691679" cy="86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Surova\Desktop\file_document_pap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83" y="4365104"/>
            <a:ext cx="843149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Surova\Desktop\magazin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9280"/>
            <a:ext cx="120093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рейтинга </a:t>
            </a:r>
            <a:r>
              <a:rPr lang="en-US" b="1" dirty="0" err="1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Webometrics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2014-2017 гг</a:t>
            </a:r>
            <a:r>
              <a:rPr lang="ru-RU" b="1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" y="37316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746" y="927031"/>
            <a:ext cx="3096766" cy="199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980728"/>
            <a:ext cx="3269822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ctr"/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ВКГТУ в рейтинге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2871788" y="8191500"/>
            <a:ext cx="360362" cy="6921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072313" y="8191500"/>
            <a:ext cx="360362" cy="69215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endParaRPr lang="ru-RU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166449"/>
              </p:ext>
            </p:extLst>
          </p:nvPr>
        </p:nvGraphicFramePr>
        <p:xfrm>
          <a:off x="683568" y="4100947"/>
          <a:ext cx="4032448" cy="232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15835"/>
              </p:ext>
            </p:extLst>
          </p:nvPr>
        </p:nvGraphicFramePr>
        <p:xfrm>
          <a:off x="141043" y="1333714"/>
          <a:ext cx="5502069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762"/>
                <a:gridCol w="2091449"/>
                <a:gridCol w="24348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среди университетов мира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среди университетов Казахстана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4448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5165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6351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10446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90610"/>
            <a:ext cx="768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32700" y="2996952"/>
            <a:ext cx="3615764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Посещаемость сайта университета, 2016г.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700" y="3284984"/>
            <a:ext cx="3615764" cy="304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63607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Программа стратегического развития университета на 2016-2018 годы – 5300 позиция</a:t>
            </a:r>
          </a:p>
        </p:txBody>
      </p:sp>
    </p:spTree>
    <p:extLst>
      <p:ext uri="{BB962C8B-B14F-4D97-AF65-F5344CB8AC3E}">
        <p14:creationId xmlns:p14="http://schemas.microsoft.com/office/powerpoint/2010/main" val="33965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  <a:endParaRPr lang="ru-RU" sz="2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21" y="4580579"/>
            <a:ext cx="30972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061" y="3933056"/>
            <a:ext cx="5978107" cy="1538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показатель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известность – удельный вес показателя 50 %)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веб-присутствие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университета и его активность в социальных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сетях,</a:t>
            </a:r>
          </a:p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показатель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Openness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(открытость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информация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профилей университета в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750" indent="-285750">
              <a:buFontTx/>
              <a:buChar char="-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2" y="1052736"/>
            <a:ext cx="7833278" cy="169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67409"/>
            <a:ext cx="4206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55" y="1897869"/>
            <a:ext cx="4206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12909" y="1745431"/>
            <a:ext cx="303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2708920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 рейтинге рассматривается более 24000 </a:t>
            </a:r>
            <a:r>
              <a:rPr lang="ru-RU" sz="1400" dirty="0">
                <a:solidFill>
                  <a:srgbClr val="FF0000"/>
                </a:solidFill>
              </a:rPr>
              <a:t>университетов. Рейтинг </a:t>
            </a:r>
            <a:r>
              <a:rPr lang="ru-RU" sz="1400" dirty="0" smtClean="0">
                <a:solidFill>
                  <a:srgbClr val="FF0000"/>
                </a:solidFill>
              </a:rPr>
              <a:t>представляется </a:t>
            </a:r>
            <a:r>
              <a:rPr lang="ru-RU" sz="1400" dirty="0">
                <a:solidFill>
                  <a:srgbClr val="FF0000"/>
                </a:solidFill>
              </a:rPr>
              <a:t>по 12000 университетам</a:t>
            </a:r>
            <a:r>
              <a:rPr lang="ru-RU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04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необходимо сделать</a:t>
            </a:r>
            <a:endParaRPr lang="ru-RU" sz="2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6480720" cy="3262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Показатель Известность: </a:t>
            </a:r>
          </a:p>
          <a:p>
            <a:pPr marL="720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продвигать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брэнд ВКГТУ им.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Д.Серикбаева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международном образовательном, научно-исследовательском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медийном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пространстве: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вести страницы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социальных сетях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с постоянным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репостом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новостей со ссылкой на университетский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сайт.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Показатель Присутствие: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 создавать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профили в аккаунте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Scholar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наполнять содержанием уже существующие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профили (30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профилей ППС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ВКГТУ 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настоящему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моменту, 109 профилей ППС ЕНУ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им.Л.Гумлева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750" indent="-285750">
              <a:buFontTx/>
              <a:buChar char="-"/>
            </a:pP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76476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40768"/>
            <a:ext cx="2353475" cy="150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707904" y="210126"/>
            <a:ext cx="5327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необходимо сделать</a:t>
            </a:r>
            <a:endParaRPr lang="ru-RU" sz="2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6192243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Открытость : </a:t>
            </a:r>
            <a:endParaRPr lang="ru-RU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качественно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своевременно заполнять подсистему «Научная и инновационная деятельность вуза»: </a:t>
            </a:r>
          </a:p>
          <a:p>
            <a:pPr marL="72000"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прикреплять файлы в форматах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docx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pptx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2000" algn="just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прикрепленные файлы должны быть небольшого размера (если документ большой, его следует разделить на части).</a:t>
            </a:r>
          </a:p>
          <a:p>
            <a:pPr marL="72000" algn="just"/>
            <a:endParaRPr lang="ru-RU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Превосходство : </a:t>
            </a:r>
          </a:p>
          <a:p>
            <a:pPr marL="72000" algn="just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активизировать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работу ППС по публикациям в высокорейтинговых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журналах. 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8414"/>
            <a:ext cx="4789136" cy="28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08" y="3356992"/>
            <a:ext cx="3995840" cy="260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40" y="836712"/>
            <a:ext cx="2810855" cy="100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13179672" y="-2397921"/>
            <a:ext cx="612068" cy="3474110"/>
          </a:xfrm>
          <a:prstGeom prst="rightBrace">
            <a:avLst>
              <a:gd name="adj1" fmla="val 8333"/>
              <a:gd name="adj2" fmla="val 497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237607"/>
            <a:ext cx="6116555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7200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Увеличить:</a:t>
            </a:r>
          </a:p>
          <a:p>
            <a:pPr marL="7200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количество публикаций в высокорейтинговых журналах,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патентов и изобретений преподавателей, магистрантов и докторантов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университета,</a:t>
            </a:r>
          </a:p>
          <a:p>
            <a:pPr marL="7200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веб-присутствие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университета в Интернете посредством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системной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университета в социальных сетях (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" algn="just"/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связь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партнерами ВКГТУ на предмет размещения информации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университете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внешних сайтах. </a:t>
            </a:r>
          </a:p>
        </p:txBody>
      </p:sp>
      <p:pic>
        <p:nvPicPr>
          <p:cNvPr id="15" name="Picture 2" descr="C:\Users\AsKasenova\Documents\Мои полученные файлы\02 ЛОГОТИП_самый последни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"/>
            <a:ext cx="2994327" cy="9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36637" y="908720"/>
            <a:ext cx="88559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94328" y="210126"/>
            <a:ext cx="604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</a:t>
            </a:r>
            <a:endParaRPr lang="ru-RU" sz="1400" b="1" dirty="0"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77" y="4875771"/>
            <a:ext cx="27453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82" y="4099929"/>
            <a:ext cx="2007795" cy="137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69" y="3136618"/>
            <a:ext cx="1012237" cy="96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22" y="1912597"/>
            <a:ext cx="2034463" cy="131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677</Words>
  <Application>Microsoft Office PowerPoint</Application>
  <PresentationFormat>Экран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Сурова</dc:creator>
  <cp:lastModifiedBy>Us</cp:lastModifiedBy>
  <cp:revision>88</cp:revision>
  <dcterms:created xsi:type="dcterms:W3CDTF">2017-04-20T09:24:12Z</dcterms:created>
  <dcterms:modified xsi:type="dcterms:W3CDTF">2017-05-25T12:42:04Z</dcterms:modified>
</cp:coreProperties>
</file>