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25"/>
  </p:notesMasterIdLst>
  <p:handoutMasterIdLst>
    <p:handoutMasterId r:id="rId26"/>
  </p:handoutMasterIdLst>
  <p:sldIdLst>
    <p:sldId id="256" r:id="rId10"/>
    <p:sldId id="279" r:id="rId11"/>
    <p:sldId id="257" r:id="rId12"/>
    <p:sldId id="276" r:id="rId13"/>
    <p:sldId id="308" r:id="rId14"/>
    <p:sldId id="311" r:id="rId15"/>
    <p:sldId id="304" r:id="rId16"/>
    <p:sldId id="305" r:id="rId17"/>
    <p:sldId id="306" r:id="rId18"/>
    <p:sldId id="307" r:id="rId19"/>
    <p:sldId id="309" r:id="rId20"/>
    <p:sldId id="310" r:id="rId21"/>
    <p:sldId id="300" r:id="rId22"/>
    <p:sldId id="313" r:id="rId23"/>
    <p:sldId id="312" r:id="rId24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6F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8455" autoAdjust="0"/>
  </p:normalViewPr>
  <p:slideViewPr>
    <p:cSldViewPr>
      <p:cViewPr varScale="1">
        <p:scale>
          <a:sx n="60" d="100"/>
          <a:sy n="60" d="100"/>
        </p:scale>
        <p:origin x="143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s4\Dropbox\RSJT-MB\RSJT-MB%20Data\RSJT-MB-7_ProfileCompi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202770627712714"/>
          <c:y val="3.3702928910296984E-2"/>
          <c:w val="0.66163454280787759"/>
          <c:h val="0.75934733457434067"/>
        </c:manualLayout>
      </c:layout>
      <c:scatterChart>
        <c:scatterStyle val="smoothMarker"/>
        <c:varyColors val="0"/>
        <c:ser>
          <c:idx val="8"/>
          <c:order val="8"/>
          <c:spPr>
            <a:ln>
              <a:noFill/>
            </a:ln>
          </c:spPr>
          <c:marker>
            <c:symbol val="square"/>
            <c:size val="3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'[20150430_RSJT-MB-7_MinorProfiles+Solver.xlsx]U'!$F$375:$F$471</c:f>
              <c:numCache>
                <c:formatCode>General</c:formatCode>
                <c:ptCount val="97"/>
                <c:pt idx="0">
                  <c:v>-14.264999999999986</c:v>
                </c:pt>
                <c:pt idx="1">
                  <c:v>-11.411999999999978</c:v>
                </c:pt>
                <c:pt idx="2">
                  <c:v>-8.5590000000000259</c:v>
                </c:pt>
                <c:pt idx="3">
                  <c:v>-5.7060000000000173</c:v>
                </c:pt>
                <c:pt idx="4">
                  <c:v>-2.8530000000000086</c:v>
                </c:pt>
                <c:pt idx="5">
                  <c:v>0</c:v>
                </c:pt>
                <c:pt idx="6">
                  <c:v>2.8530000000000086</c:v>
                </c:pt>
                <c:pt idx="7">
                  <c:v>5.7069999999999936</c:v>
                </c:pt>
                <c:pt idx="8">
                  <c:v>8.5600000000000023</c:v>
                </c:pt>
                <c:pt idx="9">
                  <c:v>11.413000000000011</c:v>
                </c:pt>
                <c:pt idx="10">
                  <c:v>14.26600000000002</c:v>
                </c:pt>
                <c:pt idx="11">
                  <c:v>17.118999999999971</c:v>
                </c:pt>
                <c:pt idx="12">
                  <c:v>19.97199999999998</c:v>
                </c:pt>
                <c:pt idx="13">
                  <c:v>22.824999999999989</c:v>
                </c:pt>
                <c:pt idx="14">
                  <c:v>25.677999999999997</c:v>
                </c:pt>
                <c:pt idx="15">
                  <c:v>28.531000000000006</c:v>
                </c:pt>
                <c:pt idx="16">
                  <c:v>31.384000000000018</c:v>
                </c:pt>
                <c:pt idx="17">
                  <c:v>34.236999999999966</c:v>
                </c:pt>
                <c:pt idx="18">
                  <c:v>37.089999999999975</c:v>
                </c:pt>
                <c:pt idx="19">
                  <c:v>39.942999999999984</c:v>
                </c:pt>
                <c:pt idx="20">
                  <c:v>42.795999999999992</c:v>
                </c:pt>
                <c:pt idx="21">
                  <c:v>45.649999999999977</c:v>
                </c:pt>
                <c:pt idx="22">
                  <c:v>48.502999999999986</c:v>
                </c:pt>
                <c:pt idx="23">
                  <c:v>51.355999999999995</c:v>
                </c:pt>
                <c:pt idx="24">
                  <c:v>54.209000000000003</c:v>
                </c:pt>
                <c:pt idx="25">
                  <c:v>57.062000000000012</c:v>
                </c:pt>
                <c:pt idx="26">
                  <c:v>59.91500000000002</c:v>
                </c:pt>
                <c:pt idx="27">
                  <c:v>62.767999999999965</c:v>
                </c:pt>
                <c:pt idx="28">
                  <c:v>65.620999999999981</c:v>
                </c:pt>
                <c:pt idx="29">
                  <c:v>68.47399999999999</c:v>
                </c:pt>
                <c:pt idx="30">
                  <c:v>71.326999999999998</c:v>
                </c:pt>
                <c:pt idx="31">
                  <c:v>74.180000000000007</c:v>
                </c:pt>
                <c:pt idx="32">
                  <c:v>77.033000000000015</c:v>
                </c:pt>
                <c:pt idx="33">
                  <c:v>79.885999999999967</c:v>
                </c:pt>
                <c:pt idx="34">
                  <c:v>82.740000000000009</c:v>
                </c:pt>
                <c:pt idx="35">
                  <c:v>85.593000000000018</c:v>
                </c:pt>
                <c:pt idx="36">
                  <c:v>88.44599999999997</c:v>
                </c:pt>
                <c:pt idx="37">
                  <c:v>91.298999999999978</c:v>
                </c:pt>
                <c:pt idx="38">
                  <c:v>94.151999999999987</c:v>
                </c:pt>
                <c:pt idx="39">
                  <c:v>97.004999999999995</c:v>
                </c:pt>
                <c:pt idx="40">
                  <c:v>99.858000000000004</c:v>
                </c:pt>
                <c:pt idx="41">
                  <c:v>102.71100000000001</c:v>
                </c:pt>
                <c:pt idx="42">
                  <c:v>105.56400000000002</c:v>
                </c:pt>
                <c:pt idx="43">
                  <c:v>108.41699999999997</c:v>
                </c:pt>
                <c:pt idx="44">
                  <c:v>111.26999999999998</c:v>
                </c:pt>
                <c:pt idx="45">
                  <c:v>114.12299999999999</c:v>
                </c:pt>
                <c:pt idx="46">
                  <c:v>116.976</c:v>
                </c:pt>
                <c:pt idx="47">
                  <c:v>119.82999999999998</c:v>
                </c:pt>
                <c:pt idx="48">
                  <c:v>122.68300000000001</c:v>
                </c:pt>
                <c:pt idx="49">
                  <c:v>125.53600000000002</c:v>
                </c:pt>
                <c:pt idx="50">
                  <c:v>128.38899999999998</c:v>
                </c:pt>
                <c:pt idx="51">
                  <c:v>131.24199999999999</c:v>
                </c:pt>
                <c:pt idx="52">
                  <c:v>134.095</c:v>
                </c:pt>
                <c:pt idx="53">
                  <c:v>136.94800000000001</c:v>
                </c:pt>
                <c:pt idx="54">
                  <c:v>139.80099999999999</c:v>
                </c:pt>
                <c:pt idx="55">
                  <c:v>142.654</c:v>
                </c:pt>
                <c:pt idx="56">
                  <c:v>145.50700000000001</c:v>
                </c:pt>
                <c:pt idx="57">
                  <c:v>148.35999999999999</c:v>
                </c:pt>
                <c:pt idx="58">
                  <c:v>151.21299999999999</c:v>
                </c:pt>
                <c:pt idx="59">
                  <c:v>154.066</c:v>
                </c:pt>
                <c:pt idx="60">
                  <c:v>156.91999999999999</c:v>
                </c:pt>
                <c:pt idx="61">
                  <c:v>159.773</c:v>
                </c:pt>
                <c:pt idx="62">
                  <c:v>162.626</c:v>
                </c:pt>
                <c:pt idx="63">
                  <c:v>165.47899999999998</c:v>
                </c:pt>
                <c:pt idx="64">
                  <c:v>168.33199999999999</c:v>
                </c:pt>
                <c:pt idx="65">
                  <c:v>171.185</c:v>
                </c:pt>
                <c:pt idx="66">
                  <c:v>174.03799999999998</c:v>
                </c:pt>
                <c:pt idx="67">
                  <c:v>176.89099999999999</c:v>
                </c:pt>
                <c:pt idx="68">
                  <c:v>179.744</c:v>
                </c:pt>
                <c:pt idx="69">
                  <c:v>182.59700000000001</c:v>
                </c:pt>
                <c:pt idx="70">
                  <c:v>185.45</c:v>
                </c:pt>
                <c:pt idx="71">
                  <c:v>188.304</c:v>
                </c:pt>
                <c:pt idx="72">
                  <c:v>191.15600000000001</c:v>
                </c:pt>
                <c:pt idx="73">
                  <c:v>194.01</c:v>
                </c:pt>
                <c:pt idx="74">
                  <c:v>196.863</c:v>
                </c:pt>
                <c:pt idx="75">
                  <c:v>199.71600000000001</c:v>
                </c:pt>
                <c:pt idx="76">
                  <c:v>202.56899999999999</c:v>
                </c:pt>
                <c:pt idx="77">
                  <c:v>205.422</c:v>
                </c:pt>
                <c:pt idx="78">
                  <c:v>208.27500000000001</c:v>
                </c:pt>
                <c:pt idx="79">
                  <c:v>211.12799999999999</c:v>
                </c:pt>
                <c:pt idx="80">
                  <c:v>213.98099999999999</c:v>
                </c:pt>
                <c:pt idx="81">
                  <c:v>216.834</c:v>
                </c:pt>
                <c:pt idx="82">
                  <c:v>219.68699999999998</c:v>
                </c:pt>
                <c:pt idx="83">
                  <c:v>222.54</c:v>
                </c:pt>
                <c:pt idx="84">
                  <c:v>225.393</c:v>
                </c:pt>
                <c:pt idx="85">
                  <c:v>228.24599999999998</c:v>
                </c:pt>
                <c:pt idx="86">
                  <c:v>231.09899999999999</c:v>
                </c:pt>
                <c:pt idx="87">
                  <c:v>233.953</c:v>
                </c:pt>
                <c:pt idx="88">
                  <c:v>236.80599999999998</c:v>
                </c:pt>
                <c:pt idx="89">
                  <c:v>239.65899999999999</c:v>
                </c:pt>
                <c:pt idx="90">
                  <c:v>242.512</c:v>
                </c:pt>
                <c:pt idx="91">
                  <c:v>245.36499999999998</c:v>
                </c:pt>
                <c:pt idx="92">
                  <c:v>248.21799999999996</c:v>
                </c:pt>
                <c:pt idx="93">
                  <c:v>251.071</c:v>
                </c:pt>
                <c:pt idx="94">
                  <c:v>253.92399999999998</c:v>
                </c:pt>
                <c:pt idx="95">
                  <c:v>256.77699999999999</c:v>
                </c:pt>
                <c:pt idx="96">
                  <c:v>259.63</c:v>
                </c:pt>
              </c:numCache>
            </c:numRef>
          </c:xVal>
          <c:yVal>
            <c:numRef>
              <c:f>'[20150430_RSJT-MB-7_MinorProfiles+Solver.xlsx]U'!$I$375:$I$471</c:f>
              <c:numCache>
                <c:formatCode>General</c:formatCode>
                <c:ptCount val="97"/>
                <c:pt idx="0">
                  <c:v>0.39434270000000005</c:v>
                </c:pt>
                <c:pt idx="1">
                  <c:v>0.1443672</c:v>
                </c:pt>
                <c:pt idx="2">
                  <c:v>4.8081119999999998E-2</c:v>
                </c:pt>
                <c:pt idx="3">
                  <c:v>2.8095749999999999E-3</c:v>
                </c:pt>
                <c:pt idx="4">
                  <c:v>1.4993839999999999E-3</c:v>
                </c:pt>
                <c:pt idx="5">
                  <c:v>8.3081119999999984E-4</c:v>
                </c:pt>
                <c:pt idx="6">
                  <c:v>8.0099629999999999E-4</c:v>
                </c:pt>
                <c:pt idx="7">
                  <c:v>8.8332490000000009E-4</c:v>
                </c:pt>
                <c:pt idx="8">
                  <c:v>9.4075099999999998E-4</c:v>
                </c:pt>
                <c:pt idx="9">
                  <c:v>9.8722060000000001E-4</c:v>
                </c:pt>
                <c:pt idx="10">
                  <c:v>7.1521319999999998E-4</c:v>
                </c:pt>
                <c:pt idx="11">
                  <c:v>8.4608199999999995E-4</c:v>
                </c:pt>
                <c:pt idx="12">
                  <c:v>8.8248610000000007E-4</c:v>
                </c:pt>
                <c:pt idx="13">
                  <c:v>1.0679169999999998E-3</c:v>
                </c:pt>
                <c:pt idx="14">
                  <c:v>8.3290670000000014E-4</c:v>
                </c:pt>
                <c:pt idx="15">
                  <c:v>7.4225529999999993E-4</c:v>
                </c:pt>
                <c:pt idx="16">
                  <c:v>1.020338E-3</c:v>
                </c:pt>
                <c:pt idx="17">
                  <c:v>7.1011190000000001E-4</c:v>
                </c:pt>
                <c:pt idx="18">
                  <c:v>5.9923620000000002E-4</c:v>
                </c:pt>
                <c:pt idx="19">
                  <c:v>5.1303419999999995E-4</c:v>
                </c:pt>
                <c:pt idx="20">
                  <c:v>5.6820679999999998E-4</c:v>
                </c:pt>
                <c:pt idx="21">
                  <c:v>4.4017049999999999E-4</c:v>
                </c:pt>
                <c:pt idx="22">
                  <c:v>4.7719829999999996E-4</c:v>
                </c:pt>
                <c:pt idx="23">
                  <c:v>4.3295170000000007E-4</c:v>
                </c:pt>
                <c:pt idx="24">
                  <c:v>3.5169229999999996E-4</c:v>
                </c:pt>
                <c:pt idx="25">
                  <c:v>4.2507339999999996E-4</c:v>
                </c:pt>
                <c:pt idx="26">
                  <c:v>3.0278569999999999E-4</c:v>
                </c:pt>
                <c:pt idx="27">
                  <c:v>3.7315930000000002E-4</c:v>
                </c:pt>
                <c:pt idx="28">
                  <c:v>3.6499540000000004E-4</c:v>
                </c:pt>
                <c:pt idx="29">
                  <c:v>3.0068839999999999E-4</c:v>
                </c:pt>
                <c:pt idx="30">
                  <c:v>3.0092889999999998E-4</c:v>
                </c:pt>
                <c:pt idx="31">
                  <c:v>2.9235750000000004E-4</c:v>
                </c:pt>
                <c:pt idx="32">
                  <c:v>2.346301E-4</c:v>
                </c:pt>
                <c:pt idx="33">
                  <c:v>2.0524550000000001E-4</c:v>
                </c:pt>
                <c:pt idx="34">
                  <c:v>2.0251329999999997E-4</c:v>
                </c:pt>
                <c:pt idx="35">
                  <c:v>2.1133730000000002E-4</c:v>
                </c:pt>
                <c:pt idx="36">
                  <c:v>2.3769179999999997E-4</c:v>
                </c:pt>
                <c:pt idx="37">
                  <c:v>1.9997430000000003E-4</c:v>
                </c:pt>
                <c:pt idx="38">
                  <c:v>1.749962E-4</c:v>
                </c:pt>
                <c:pt idx="39">
                  <c:v>1.2927730000000001E-4</c:v>
                </c:pt>
                <c:pt idx="40">
                  <c:v>1.145352E-4</c:v>
                </c:pt>
                <c:pt idx="41">
                  <c:v>1.175767E-4</c:v>
                </c:pt>
                <c:pt idx="42">
                  <c:v>1.3726529999999999E-4</c:v>
                </c:pt>
                <c:pt idx="43">
                  <c:v>1.012942E-4</c:v>
                </c:pt>
                <c:pt idx="44">
                  <c:v>9.2972889999999998E-5</c:v>
                </c:pt>
                <c:pt idx="45">
                  <c:v>7.3600739999999998E-5</c:v>
                </c:pt>
                <c:pt idx="46">
                  <c:v>6.5394200000000005E-5</c:v>
                </c:pt>
                <c:pt idx="47">
                  <c:v>6.6708699999999994E-5</c:v>
                </c:pt>
                <c:pt idx="48">
                  <c:v>6.3012480000000006E-5</c:v>
                </c:pt>
                <c:pt idx="49">
                  <c:v>4.7910490000000001E-5</c:v>
                </c:pt>
                <c:pt idx="50">
                  <c:v>5.787194E-5</c:v>
                </c:pt>
                <c:pt idx="51">
                  <c:v>3.3800670000000001E-5</c:v>
                </c:pt>
                <c:pt idx="52">
                  <c:v>3.4210520000000002E-5</c:v>
                </c:pt>
                <c:pt idx="53">
                  <c:v>2.8400110000000003E-5</c:v>
                </c:pt>
                <c:pt idx="54">
                  <c:v>3.2827279999999995E-5</c:v>
                </c:pt>
                <c:pt idx="55">
                  <c:v>4.2457399999999998E-5</c:v>
                </c:pt>
                <c:pt idx="56">
                  <c:v>3.5271039999999998E-5</c:v>
                </c:pt>
                <c:pt idx="57">
                  <c:v>2.5517279999999996E-5</c:v>
                </c:pt>
                <c:pt idx="58">
                  <c:v>1.189124E-5</c:v>
                </c:pt>
                <c:pt idx="59">
                  <c:v>1.5619640000000001E-5</c:v>
                </c:pt>
                <c:pt idx="60">
                  <c:v>2.3027349999999999E-5</c:v>
                </c:pt>
                <c:pt idx="61">
                  <c:v>1.0655949999999999E-5</c:v>
                </c:pt>
                <c:pt idx="62">
                  <c:v>1.4499349999999999E-5</c:v>
                </c:pt>
                <c:pt idx="63">
                  <c:v>1.6443689999999999E-5</c:v>
                </c:pt>
                <c:pt idx="64">
                  <c:v>8.8836730000000005E-6</c:v>
                </c:pt>
                <c:pt idx="65">
                  <c:v>1.9613E-5</c:v>
                </c:pt>
                <c:pt idx="66">
                  <c:v>1.047783E-5</c:v>
                </c:pt>
                <c:pt idx="67">
                  <c:v>1.6951630000000001E-5</c:v>
                </c:pt>
                <c:pt idx="68">
                  <c:v>9.5070680000000017E-6</c:v>
                </c:pt>
                <c:pt idx="69">
                  <c:v>4.8475919999999997E-6</c:v>
                </c:pt>
                <c:pt idx="70">
                  <c:v>1.1766880000000001E-5</c:v>
                </c:pt>
                <c:pt idx="71">
                  <c:v>1.4273169999999999E-5</c:v>
                </c:pt>
                <c:pt idx="72">
                  <c:v>2.5522849999999999E-6</c:v>
                </c:pt>
                <c:pt idx="73">
                  <c:v>1.0808669999999998E-5</c:v>
                </c:pt>
                <c:pt idx="74">
                  <c:v>9.2053960000000007E-6</c:v>
                </c:pt>
                <c:pt idx="75">
                  <c:v>7.6683069999999999E-6</c:v>
                </c:pt>
                <c:pt idx="76">
                  <c:v>1.892308E-5</c:v>
                </c:pt>
                <c:pt idx="77">
                  <c:v>2.9865279999999999E-5</c:v>
                </c:pt>
                <c:pt idx="78">
                  <c:v>2.6821089999999999E-5</c:v>
                </c:pt>
                <c:pt idx="79">
                  <c:v>8.5697950000000002E-6</c:v>
                </c:pt>
                <c:pt idx="80">
                  <c:v>6.1435130000000003E-6</c:v>
                </c:pt>
                <c:pt idx="81">
                  <c:v>8.5743349999999993E-6</c:v>
                </c:pt>
                <c:pt idx="82">
                  <c:v>1.7261410000000001E-5</c:v>
                </c:pt>
                <c:pt idx="83">
                  <c:v>8.991482000000001E-6</c:v>
                </c:pt>
                <c:pt idx="84">
                  <c:v>1.1770769999999999E-5</c:v>
                </c:pt>
                <c:pt idx="85">
                  <c:v>6.529830000000001E-6</c:v>
                </c:pt>
                <c:pt idx="86">
                  <c:v>9.469305999999999E-6</c:v>
                </c:pt>
                <c:pt idx="87">
                  <c:v>5.9287550000000001E-6</c:v>
                </c:pt>
                <c:pt idx="88">
                  <c:v>1.230886E-6</c:v>
                </c:pt>
                <c:pt idx="89">
                  <c:v>8.1277410000000006E-6</c:v>
                </c:pt>
                <c:pt idx="90">
                  <c:v>-9.3269910000000005E-8</c:v>
                </c:pt>
                <c:pt idx="91">
                  <c:v>1.325375E-6</c:v>
                </c:pt>
                <c:pt idx="92">
                  <c:v>1.839174E-6</c:v>
                </c:pt>
                <c:pt idx="93">
                  <c:v>9.4284009999999988E-6</c:v>
                </c:pt>
                <c:pt idx="94">
                  <c:v>5.6787579999999998E-6</c:v>
                </c:pt>
                <c:pt idx="95">
                  <c:v>4.264707E-6</c:v>
                </c:pt>
                <c:pt idx="96">
                  <c:v>5.7152839999999995E-7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2B7-40D0-816F-DEB34C73A495}"/>
            </c:ext>
          </c:extLst>
        </c:ser>
        <c:ser>
          <c:idx val="9"/>
          <c:order val="9"/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'[20150430_RSJT-MB-7_MinorProfiles+Solver.xlsx]U'!$F$380:$F$471</c:f>
              <c:numCache>
                <c:formatCode>General</c:formatCode>
                <c:ptCount val="92"/>
                <c:pt idx="0">
                  <c:v>0</c:v>
                </c:pt>
                <c:pt idx="1">
                  <c:v>2.8530000000000086</c:v>
                </c:pt>
                <c:pt idx="2">
                  <c:v>5.7069999999999936</c:v>
                </c:pt>
                <c:pt idx="3">
                  <c:v>8.5600000000000023</c:v>
                </c:pt>
                <c:pt idx="4">
                  <c:v>11.413000000000011</c:v>
                </c:pt>
                <c:pt idx="5">
                  <c:v>14.26600000000002</c:v>
                </c:pt>
                <c:pt idx="6">
                  <c:v>17.118999999999971</c:v>
                </c:pt>
                <c:pt idx="7">
                  <c:v>19.97199999999998</c:v>
                </c:pt>
                <c:pt idx="8">
                  <c:v>22.824999999999989</c:v>
                </c:pt>
                <c:pt idx="9">
                  <c:v>25.677999999999997</c:v>
                </c:pt>
                <c:pt idx="10">
                  <c:v>28.531000000000006</c:v>
                </c:pt>
                <c:pt idx="11">
                  <c:v>31.384000000000018</c:v>
                </c:pt>
                <c:pt idx="12">
                  <c:v>34.236999999999966</c:v>
                </c:pt>
                <c:pt idx="13">
                  <c:v>37.089999999999975</c:v>
                </c:pt>
                <c:pt idx="14">
                  <c:v>39.942999999999984</c:v>
                </c:pt>
                <c:pt idx="15">
                  <c:v>42.795999999999992</c:v>
                </c:pt>
                <c:pt idx="16">
                  <c:v>45.649999999999977</c:v>
                </c:pt>
                <c:pt idx="17">
                  <c:v>48.502999999999986</c:v>
                </c:pt>
                <c:pt idx="18">
                  <c:v>51.355999999999995</c:v>
                </c:pt>
                <c:pt idx="19">
                  <c:v>54.209000000000003</c:v>
                </c:pt>
                <c:pt idx="20">
                  <c:v>57.062000000000012</c:v>
                </c:pt>
                <c:pt idx="21">
                  <c:v>59.91500000000002</c:v>
                </c:pt>
                <c:pt idx="22">
                  <c:v>62.767999999999965</c:v>
                </c:pt>
                <c:pt idx="23">
                  <c:v>65.620999999999981</c:v>
                </c:pt>
                <c:pt idx="24">
                  <c:v>68.47399999999999</c:v>
                </c:pt>
                <c:pt idx="25">
                  <c:v>71.326999999999998</c:v>
                </c:pt>
                <c:pt idx="26">
                  <c:v>74.180000000000007</c:v>
                </c:pt>
                <c:pt idx="27">
                  <c:v>77.033000000000015</c:v>
                </c:pt>
                <c:pt idx="28">
                  <c:v>79.885999999999967</c:v>
                </c:pt>
                <c:pt idx="29">
                  <c:v>82.740000000000009</c:v>
                </c:pt>
                <c:pt idx="30">
                  <c:v>85.593000000000018</c:v>
                </c:pt>
                <c:pt idx="31">
                  <c:v>88.44599999999997</c:v>
                </c:pt>
                <c:pt idx="32">
                  <c:v>91.298999999999978</c:v>
                </c:pt>
                <c:pt idx="33">
                  <c:v>94.151999999999987</c:v>
                </c:pt>
                <c:pt idx="34">
                  <c:v>97.004999999999995</c:v>
                </c:pt>
                <c:pt idx="35">
                  <c:v>99.858000000000004</c:v>
                </c:pt>
                <c:pt idx="36">
                  <c:v>102.71100000000001</c:v>
                </c:pt>
                <c:pt idx="37">
                  <c:v>105.56400000000002</c:v>
                </c:pt>
                <c:pt idx="38">
                  <c:v>108.41699999999997</c:v>
                </c:pt>
                <c:pt idx="39">
                  <c:v>111.26999999999998</c:v>
                </c:pt>
                <c:pt idx="40">
                  <c:v>114.12299999999999</c:v>
                </c:pt>
                <c:pt idx="41">
                  <c:v>116.976</c:v>
                </c:pt>
                <c:pt idx="42">
                  <c:v>119.82999999999998</c:v>
                </c:pt>
                <c:pt idx="43">
                  <c:v>122.68300000000001</c:v>
                </c:pt>
                <c:pt idx="44">
                  <c:v>125.53600000000002</c:v>
                </c:pt>
                <c:pt idx="45">
                  <c:v>128.38899999999998</c:v>
                </c:pt>
                <c:pt idx="46">
                  <c:v>131.24199999999999</c:v>
                </c:pt>
                <c:pt idx="47">
                  <c:v>134.095</c:v>
                </c:pt>
                <c:pt idx="48">
                  <c:v>136.94800000000001</c:v>
                </c:pt>
                <c:pt idx="49">
                  <c:v>139.80099999999999</c:v>
                </c:pt>
                <c:pt idx="50">
                  <c:v>142.654</c:v>
                </c:pt>
                <c:pt idx="51">
                  <c:v>145.50700000000001</c:v>
                </c:pt>
                <c:pt idx="52">
                  <c:v>148.35999999999999</c:v>
                </c:pt>
                <c:pt idx="53">
                  <c:v>151.21299999999999</c:v>
                </c:pt>
                <c:pt idx="54">
                  <c:v>154.066</c:v>
                </c:pt>
                <c:pt idx="55">
                  <c:v>156.91999999999999</c:v>
                </c:pt>
                <c:pt idx="56">
                  <c:v>159.773</c:v>
                </c:pt>
                <c:pt idx="57">
                  <c:v>162.626</c:v>
                </c:pt>
                <c:pt idx="58">
                  <c:v>165.47899999999998</c:v>
                </c:pt>
                <c:pt idx="59">
                  <c:v>168.33199999999999</c:v>
                </c:pt>
                <c:pt idx="60">
                  <c:v>171.185</c:v>
                </c:pt>
                <c:pt idx="61">
                  <c:v>174.03799999999998</c:v>
                </c:pt>
                <c:pt idx="62">
                  <c:v>176.89099999999999</c:v>
                </c:pt>
                <c:pt idx="63">
                  <c:v>179.744</c:v>
                </c:pt>
                <c:pt idx="64">
                  <c:v>182.59700000000001</c:v>
                </c:pt>
                <c:pt idx="65">
                  <c:v>185.45</c:v>
                </c:pt>
                <c:pt idx="66">
                  <c:v>188.304</c:v>
                </c:pt>
                <c:pt idx="67">
                  <c:v>191.15600000000001</c:v>
                </c:pt>
                <c:pt idx="68">
                  <c:v>194.01</c:v>
                </c:pt>
                <c:pt idx="69">
                  <c:v>196.863</c:v>
                </c:pt>
                <c:pt idx="70">
                  <c:v>199.71600000000001</c:v>
                </c:pt>
                <c:pt idx="71">
                  <c:v>202.56899999999999</c:v>
                </c:pt>
                <c:pt idx="72">
                  <c:v>205.422</c:v>
                </c:pt>
                <c:pt idx="73">
                  <c:v>208.27500000000001</c:v>
                </c:pt>
                <c:pt idx="74">
                  <c:v>211.12799999999999</c:v>
                </c:pt>
                <c:pt idx="75">
                  <c:v>213.98099999999999</c:v>
                </c:pt>
                <c:pt idx="76">
                  <c:v>216.834</c:v>
                </c:pt>
                <c:pt idx="77">
                  <c:v>219.68699999999998</c:v>
                </c:pt>
                <c:pt idx="78">
                  <c:v>222.54</c:v>
                </c:pt>
                <c:pt idx="79">
                  <c:v>225.393</c:v>
                </c:pt>
                <c:pt idx="80">
                  <c:v>228.24599999999998</c:v>
                </c:pt>
                <c:pt idx="81">
                  <c:v>231.09899999999999</c:v>
                </c:pt>
                <c:pt idx="82">
                  <c:v>233.953</c:v>
                </c:pt>
                <c:pt idx="83">
                  <c:v>236.80599999999998</c:v>
                </c:pt>
                <c:pt idx="84">
                  <c:v>239.65899999999999</c:v>
                </c:pt>
                <c:pt idx="85">
                  <c:v>242.512</c:v>
                </c:pt>
                <c:pt idx="86">
                  <c:v>245.36499999999998</c:v>
                </c:pt>
                <c:pt idx="87">
                  <c:v>248.21799999999996</c:v>
                </c:pt>
                <c:pt idx="88">
                  <c:v>251.071</c:v>
                </c:pt>
                <c:pt idx="89">
                  <c:v>253.92399999999998</c:v>
                </c:pt>
                <c:pt idx="90">
                  <c:v>256.77699999999999</c:v>
                </c:pt>
                <c:pt idx="91">
                  <c:v>259.63</c:v>
                </c:pt>
              </c:numCache>
            </c:numRef>
          </c:xVal>
          <c:yVal>
            <c:numRef>
              <c:f>'[20150430_RSJT-MB-7_MinorProfiles+Solver.xlsx]U'!$J$380:$J$471</c:f>
              <c:numCache>
                <c:formatCode>0.00E+00</c:formatCode>
                <c:ptCount val="92"/>
                <c:pt idx="0">
                  <c:v>1.0344552643644551E-3</c:v>
                </c:pt>
                <c:pt idx="1">
                  <c:v>9.9772644954178899E-4</c:v>
                </c:pt>
                <c:pt idx="2">
                  <c:v>9.6105802356655538E-4</c:v>
                </c:pt>
                <c:pt idx="3">
                  <c:v>9.2454848175001203E-4</c:v>
                </c:pt>
                <c:pt idx="4">
                  <c:v>8.8825686578975762E-4</c:v>
                </c:pt>
                <c:pt idx="5">
                  <c:v>8.5225378711818365E-4</c:v>
                </c:pt>
                <c:pt idx="6">
                  <c:v>8.1660814999686576E-4</c:v>
                </c:pt>
                <c:pt idx="7">
                  <c:v>7.8138675661935377E-4</c:v>
                </c:pt>
                <c:pt idx="8">
                  <c:v>7.4665393280147962E-4</c:v>
                </c:pt>
                <c:pt idx="9">
                  <c:v>7.1247117774193456E-4</c:v>
                </c:pt>
                <c:pt idx="10">
                  <c:v>6.7889684100863677E-4</c:v>
                </c:pt>
                <c:pt idx="11">
                  <c:v>6.4598582953967465E-4</c:v>
                </c:pt>
                <c:pt idx="12">
                  <c:v>6.1378934704776423E-4</c:v>
                </c:pt>
                <c:pt idx="13">
                  <c:v>5.8235466779101778E-4</c:v>
                </c:pt>
                <c:pt idx="14">
                  <c:v>5.517249462276022E-4</c:v>
                </c:pt>
                <c:pt idx="15">
                  <c:v>5.219390636149008E-4</c:v>
                </c:pt>
                <c:pt idx="16">
                  <c:v>4.9302153744411467E-4</c:v>
                </c:pt>
                <c:pt idx="17">
                  <c:v>4.6502266522641063E-4</c:v>
                </c:pt>
                <c:pt idx="18">
                  <c:v>4.3795767422991229E-4</c:v>
                </c:pt>
                <c:pt idx="19">
                  <c:v>4.1184756765117657E-4</c:v>
                </c:pt>
                <c:pt idx="20">
                  <c:v>3.8670886787479534E-4</c:v>
                </c:pt>
                <c:pt idx="21">
                  <c:v>3.6255368180192367E-4</c:v>
                </c:pt>
                <c:pt idx="22">
                  <c:v>3.3938979828150817E-4</c:v>
                </c:pt>
                <c:pt idx="23">
                  <c:v>3.1722081546835853E-4</c:v>
                </c:pt>
                <c:pt idx="24">
                  <c:v>2.960462956667695E-4</c:v>
                </c:pt>
                <c:pt idx="25">
                  <c:v>2.7586194499689212E-4</c:v>
                </c:pt>
                <c:pt idx="26">
                  <c:v>2.5665981504519145E-4</c:v>
                </c:pt>
                <c:pt idx="27">
                  <c:v>2.3842852353082628E-4</c:v>
                </c:pt>
                <c:pt idx="28">
                  <c:v>2.211534909366281E-4</c:v>
                </c:pt>
                <c:pt idx="29">
                  <c:v>2.0481162629260938E-4</c:v>
                </c:pt>
                <c:pt idx="30">
                  <c:v>1.8939415947958452E-4</c:v>
                </c:pt>
                <c:pt idx="31">
                  <c:v>1.7487256228273211E-4</c:v>
                </c:pt>
                <c:pt idx="32">
                  <c:v>1.612220434346473E-4</c:v>
                </c:pt>
                <c:pt idx="33">
                  <c:v>1.484159300996508E-4</c:v>
                </c:pt>
                <c:pt idx="34">
                  <c:v>1.3642593702469495E-4</c:v>
                </c:pt>
                <c:pt idx="35">
                  <c:v>1.252224315006288E-4</c:v>
                </c:pt>
                <c:pt idx="36">
                  <c:v>1.147746918416791E-4</c:v>
                </c:pt>
                <c:pt idx="37">
                  <c:v>1.0505115731188662E-4</c:v>
                </c:pt>
                <c:pt idx="38">
                  <c:v>9.6019667661762672E-5</c:v>
                </c:pt>
                <c:pt idx="39">
                  <c:v>8.7647690682104604E-5</c:v>
                </c:pt>
                <c:pt idx="40">
                  <c:v>7.9902536430369575E-5</c:v>
                </c:pt>
                <c:pt idx="41">
                  <c:v>7.2751557034094938E-5</c:v>
                </c:pt>
                <c:pt idx="42">
                  <c:v>6.6160116369855799E-5</c:v>
                </c:pt>
                <c:pt idx="43">
                  <c:v>6.0100798237448387E-5</c:v>
                </c:pt>
                <c:pt idx="44">
                  <c:v>5.4539718353602108E-5</c:v>
                </c:pt>
                <c:pt idx="45">
                  <c:v>4.9446082173993407E-5</c:v>
                </c:pt>
                <c:pt idx="46">
                  <c:v>4.4789898339798289E-5</c:v>
                </c:pt>
                <c:pt idx="47">
                  <c:v>4.0542082061661156E-5</c:v>
                </c:pt>
                <c:pt idx="48">
                  <c:v>3.6674542720104299E-5</c:v>
                </c:pt>
                <c:pt idx="49">
                  <c:v>3.3160256217213632E-5</c:v>
                </c:pt>
                <c:pt idx="50">
                  <c:v>2.9973322741637759E-5</c:v>
                </c:pt>
                <c:pt idx="51">
                  <c:v>2.7089010716074649E-5</c:v>
                </c:pt>
                <c:pt idx="52">
                  <c:v>2.4483787783650568E-5</c:v>
                </c:pt>
                <c:pt idx="53">
                  <c:v>2.2135339757418147E-5</c:v>
                </c:pt>
                <c:pt idx="54">
                  <c:v>2.0022578506386976E-5</c:v>
                </c:pt>
                <c:pt idx="55">
                  <c:v>1.8125010512014152E-5</c:v>
                </c:pt>
                <c:pt idx="56">
                  <c:v>1.6425308722018608E-5</c:v>
                </c:pt>
                <c:pt idx="57">
                  <c:v>1.4905313841449574E-5</c:v>
                </c:pt>
                <c:pt idx="58">
                  <c:v>1.3548735347821344E-5</c:v>
                </c:pt>
                <c:pt idx="59">
                  <c:v>1.2340417642064606E-5</c:v>
                </c:pt>
                <c:pt idx="60">
                  <c:v>1.1266302695265744E-5</c:v>
                </c:pt>
                <c:pt idx="61">
                  <c:v>1.0313388514825115E-5</c:v>
                </c:pt>
                <c:pt idx="62">
                  <c:v>9.4696842806987631E-6</c:v>
                </c:pt>
                <c:pt idx="63">
                  <c:v>8.7241629455276354E-6</c:v>
                </c:pt>
                <c:pt idx="64">
                  <c:v>8.0667120315273131E-6</c:v>
                </c:pt>
                <c:pt idx="65">
                  <c:v>7.488083293382569E-6</c:v>
                </c:pt>
                <c:pt idx="66">
                  <c:v>6.9796751302322671E-6</c:v>
                </c:pt>
                <c:pt idx="67">
                  <c:v>6.5343153332269657E-6</c:v>
                </c:pt>
                <c:pt idx="68">
                  <c:v>6.1444159016060902E-6</c:v>
                </c:pt>
                <c:pt idx="69">
                  <c:v>5.8041174705137891E-6</c:v>
                </c:pt>
                <c:pt idx="70">
                  <c:v>5.5075910778051812E-6</c:v>
                </c:pt>
                <c:pt idx="71">
                  <c:v>5.249721463368314E-6</c:v>
                </c:pt>
                <c:pt idx="72">
                  <c:v>5.0259161481517055E-6</c:v>
                </c:pt>
                <c:pt idx="73">
                  <c:v>4.832062476492025E-6</c:v>
                </c:pt>
                <c:pt idx="74">
                  <c:v>4.6644867639321533E-6</c:v>
                </c:pt>
                <c:pt idx="75">
                  <c:v>4.5199156499601864E-6</c:v>
                </c:pt>
                <c:pt idx="76">
                  <c:v>4.3954397172673374E-6</c:v>
                </c:pt>
                <c:pt idx="77">
                  <c:v>4.2884794055814248E-6</c:v>
                </c:pt>
                <c:pt idx="78">
                  <c:v>4.1967532187982673E-6</c:v>
                </c:pt>
                <c:pt idx="79">
                  <c:v>4.1182481988634573E-6</c:v>
                </c:pt>
                <c:pt idx="80">
                  <c:v>4.0511926184607922E-6</c:v>
                </c:pt>
                <c:pt idx="81">
                  <c:v>3.9940308268129357E-6</c:v>
                </c:pt>
                <c:pt idx="82">
                  <c:v>3.9453844748608622E-6</c:v>
                </c:pt>
                <c:pt idx="83">
                  <c:v>3.9040965730589821E-6</c:v>
                </c:pt>
                <c:pt idx="84">
                  <c:v>3.8691106253208457E-6</c:v>
                </c:pt>
                <c:pt idx="85">
                  <c:v>3.8395238330909711E-6</c:v>
                </c:pt>
                <c:pt idx="86">
                  <c:v>3.8145528563690979E-6</c:v>
                </c:pt>
                <c:pt idx="87">
                  <c:v>3.7935195965490863E-6</c:v>
                </c:pt>
                <c:pt idx="88">
                  <c:v>3.7758384244072852E-6</c:v>
                </c:pt>
                <c:pt idx="89">
                  <c:v>3.7610047436829889E-6</c:v>
                </c:pt>
                <c:pt idx="90">
                  <c:v>3.7485847832911726E-6</c:v>
                </c:pt>
                <c:pt idx="91">
                  <c:v>3.7382065147627775E-6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2B7-40D0-816F-DEB34C73A495}"/>
            </c:ext>
          </c:extLst>
        </c:ser>
        <c:ser>
          <c:idx val="0"/>
          <c:order val="2"/>
          <c:spPr>
            <a:ln w="28575">
              <a:noFill/>
            </a:ln>
          </c:spPr>
          <c:marker>
            <c:symbol val="square"/>
            <c:size val="3"/>
          </c:marker>
          <c:xVal>
            <c:numRef>
              <c:f>'[20150430_RSJT-MB-7_MinorProfiles+Solver.xlsx]Ni'!$F$2:$F$130</c:f>
              <c:numCache>
                <c:formatCode>General</c:formatCode>
                <c:ptCount val="129"/>
                <c:pt idx="0">
                  <c:v>-31.383000000000042</c:v>
                </c:pt>
                <c:pt idx="1">
                  <c:v>-28.53000000000003</c:v>
                </c:pt>
                <c:pt idx="2">
                  <c:v>-25.677000000000021</c:v>
                </c:pt>
                <c:pt idx="3">
                  <c:v>-22.824000000000012</c:v>
                </c:pt>
                <c:pt idx="4">
                  <c:v>-19.971000000000004</c:v>
                </c:pt>
                <c:pt idx="5">
                  <c:v>-17.118000000000052</c:v>
                </c:pt>
                <c:pt idx="6">
                  <c:v>-14.265000000000043</c:v>
                </c:pt>
                <c:pt idx="7">
                  <c:v>-11.412000000000035</c:v>
                </c:pt>
                <c:pt idx="8">
                  <c:v>-8.5590000000000259</c:v>
                </c:pt>
                <c:pt idx="9">
                  <c:v>-5.7060000000000173</c:v>
                </c:pt>
                <c:pt idx="10">
                  <c:v>-2.8530000000000086</c:v>
                </c:pt>
                <c:pt idx="11">
                  <c:v>0</c:v>
                </c:pt>
                <c:pt idx="12">
                  <c:v>2.8529999999999518</c:v>
                </c:pt>
                <c:pt idx="13">
                  <c:v>5.7069999999999936</c:v>
                </c:pt>
                <c:pt idx="14">
                  <c:v>8.5600000000000023</c:v>
                </c:pt>
                <c:pt idx="15">
                  <c:v>11.412999999999954</c:v>
                </c:pt>
                <c:pt idx="16">
                  <c:v>14.265999999999963</c:v>
                </c:pt>
                <c:pt idx="17">
                  <c:v>17.118999999999971</c:v>
                </c:pt>
                <c:pt idx="18">
                  <c:v>19.97199999999998</c:v>
                </c:pt>
                <c:pt idx="19">
                  <c:v>22.824999999999989</c:v>
                </c:pt>
                <c:pt idx="20">
                  <c:v>25.677999999999997</c:v>
                </c:pt>
                <c:pt idx="21">
                  <c:v>28.530999999999949</c:v>
                </c:pt>
                <c:pt idx="22">
                  <c:v>31.383999999999954</c:v>
                </c:pt>
                <c:pt idx="23">
                  <c:v>34.236999999999966</c:v>
                </c:pt>
                <c:pt idx="24">
                  <c:v>37.089999999999975</c:v>
                </c:pt>
                <c:pt idx="25">
                  <c:v>39.942999999999984</c:v>
                </c:pt>
                <c:pt idx="26">
                  <c:v>42.796999999999969</c:v>
                </c:pt>
                <c:pt idx="27">
                  <c:v>45.649999999999977</c:v>
                </c:pt>
                <c:pt idx="28">
                  <c:v>48.502999999999986</c:v>
                </c:pt>
                <c:pt idx="29">
                  <c:v>51.355999999999995</c:v>
                </c:pt>
                <c:pt idx="30">
                  <c:v>54.208999999999946</c:v>
                </c:pt>
                <c:pt idx="31">
                  <c:v>57.061999999999955</c:v>
                </c:pt>
                <c:pt idx="32">
                  <c:v>59.914999999999964</c:v>
                </c:pt>
                <c:pt idx="33">
                  <c:v>62.767999999999965</c:v>
                </c:pt>
                <c:pt idx="34">
                  <c:v>65.620999999999981</c:v>
                </c:pt>
                <c:pt idx="35">
                  <c:v>68.47399999999999</c:v>
                </c:pt>
                <c:pt idx="36">
                  <c:v>71.326999999999998</c:v>
                </c:pt>
                <c:pt idx="37">
                  <c:v>74.17999999999995</c:v>
                </c:pt>
                <c:pt idx="38">
                  <c:v>77.032999999999959</c:v>
                </c:pt>
                <c:pt idx="39">
                  <c:v>79.885999999999967</c:v>
                </c:pt>
                <c:pt idx="40">
                  <c:v>82.739999999999952</c:v>
                </c:pt>
                <c:pt idx="41">
                  <c:v>85.592999999999961</c:v>
                </c:pt>
                <c:pt idx="42">
                  <c:v>88.44599999999997</c:v>
                </c:pt>
                <c:pt idx="43">
                  <c:v>91.298999999999978</c:v>
                </c:pt>
                <c:pt idx="44">
                  <c:v>94.151999999999987</c:v>
                </c:pt>
                <c:pt idx="45">
                  <c:v>97.004999999999995</c:v>
                </c:pt>
                <c:pt idx="46">
                  <c:v>99.857999999999947</c:v>
                </c:pt>
                <c:pt idx="47">
                  <c:v>102.71099999999996</c:v>
                </c:pt>
                <c:pt idx="48">
                  <c:v>105.56399999999996</c:v>
                </c:pt>
                <c:pt idx="49">
                  <c:v>108.41699999999997</c:v>
                </c:pt>
                <c:pt idx="50">
                  <c:v>111.26999999999998</c:v>
                </c:pt>
                <c:pt idx="51">
                  <c:v>114.12299999999999</c:v>
                </c:pt>
                <c:pt idx="52">
                  <c:v>116.976</c:v>
                </c:pt>
                <c:pt idx="53">
                  <c:v>119.82999999999998</c:v>
                </c:pt>
                <c:pt idx="54">
                  <c:v>122.68300000000001</c:v>
                </c:pt>
                <c:pt idx="55">
                  <c:v>125.53600000000002</c:v>
                </c:pt>
                <c:pt idx="56">
                  <c:v>128.38899999999995</c:v>
                </c:pt>
                <c:pt idx="57">
                  <c:v>131.24199999999996</c:v>
                </c:pt>
                <c:pt idx="58">
                  <c:v>134.09499999999997</c:v>
                </c:pt>
                <c:pt idx="59">
                  <c:v>136.94799999999998</c:v>
                </c:pt>
                <c:pt idx="60">
                  <c:v>139.80099999999999</c:v>
                </c:pt>
                <c:pt idx="61">
                  <c:v>142.65399999999997</c:v>
                </c:pt>
                <c:pt idx="62">
                  <c:v>145.50699999999998</c:v>
                </c:pt>
                <c:pt idx="63">
                  <c:v>148.35999999999999</c:v>
                </c:pt>
                <c:pt idx="64">
                  <c:v>151.21299999999997</c:v>
                </c:pt>
                <c:pt idx="65">
                  <c:v>154.06599999999997</c:v>
                </c:pt>
                <c:pt idx="66">
                  <c:v>156.91999999999999</c:v>
                </c:pt>
                <c:pt idx="67">
                  <c:v>159.77299999999997</c:v>
                </c:pt>
                <c:pt idx="68">
                  <c:v>162.62599999999998</c:v>
                </c:pt>
                <c:pt idx="69">
                  <c:v>165.47899999999998</c:v>
                </c:pt>
                <c:pt idx="70">
                  <c:v>168.33199999999997</c:v>
                </c:pt>
                <c:pt idx="71">
                  <c:v>171.18499999999997</c:v>
                </c:pt>
                <c:pt idx="72">
                  <c:v>174.03799999999998</c:v>
                </c:pt>
                <c:pt idx="73">
                  <c:v>176.89099999999996</c:v>
                </c:pt>
                <c:pt idx="74">
                  <c:v>179.74399999999997</c:v>
                </c:pt>
                <c:pt idx="75">
                  <c:v>182.59699999999998</c:v>
                </c:pt>
                <c:pt idx="76">
                  <c:v>185.45</c:v>
                </c:pt>
                <c:pt idx="77">
                  <c:v>188.30299999999997</c:v>
                </c:pt>
                <c:pt idx="78">
                  <c:v>191.15599999999998</c:v>
                </c:pt>
                <c:pt idx="79">
                  <c:v>194.00999999999996</c:v>
                </c:pt>
                <c:pt idx="80">
                  <c:v>196.86299999999997</c:v>
                </c:pt>
                <c:pt idx="81">
                  <c:v>199.71599999999998</c:v>
                </c:pt>
                <c:pt idx="82">
                  <c:v>202.56899999999999</c:v>
                </c:pt>
                <c:pt idx="83">
                  <c:v>205.42199999999997</c:v>
                </c:pt>
                <c:pt idx="84">
                  <c:v>208.27599999999998</c:v>
                </c:pt>
                <c:pt idx="85">
                  <c:v>211.12799999999999</c:v>
                </c:pt>
                <c:pt idx="86">
                  <c:v>213.98099999999997</c:v>
                </c:pt>
                <c:pt idx="87">
                  <c:v>216.83399999999997</c:v>
                </c:pt>
                <c:pt idx="88">
                  <c:v>219.68699999999998</c:v>
                </c:pt>
                <c:pt idx="89">
                  <c:v>222.53999999999996</c:v>
                </c:pt>
                <c:pt idx="90">
                  <c:v>225.39299999999997</c:v>
                </c:pt>
                <c:pt idx="91">
                  <c:v>228.24599999999998</c:v>
                </c:pt>
                <c:pt idx="92">
                  <c:v>231.09999999999997</c:v>
                </c:pt>
                <c:pt idx="93">
                  <c:v>233.95299999999997</c:v>
                </c:pt>
                <c:pt idx="94">
                  <c:v>236.80599999999998</c:v>
                </c:pt>
                <c:pt idx="95">
                  <c:v>239.65899999999996</c:v>
                </c:pt>
                <c:pt idx="96">
                  <c:v>242.51199999999997</c:v>
                </c:pt>
                <c:pt idx="97">
                  <c:v>245.36499999999998</c:v>
                </c:pt>
                <c:pt idx="98">
                  <c:v>248.21799999999996</c:v>
                </c:pt>
                <c:pt idx="99">
                  <c:v>251.07099999999994</c:v>
                </c:pt>
                <c:pt idx="100">
                  <c:v>253.92399999999998</c:v>
                </c:pt>
                <c:pt idx="101">
                  <c:v>256.77699999999999</c:v>
                </c:pt>
                <c:pt idx="102">
                  <c:v>259.63</c:v>
                </c:pt>
                <c:pt idx="103">
                  <c:v>262.48299999999995</c:v>
                </c:pt>
                <c:pt idx="104">
                  <c:v>265.33600000000001</c:v>
                </c:pt>
                <c:pt idx="105">
                  <c:v>268.18899999999996</c:v>
                </c:pt>
                <c:pt idx="106">
                  <c:v>271.04300000000001</c:v>
                </c:pt>
                <c:pt idx="107">
                  <c:v>273.89599999999996</c:v>
                </c:pt>
                <c:pt idx="108">
                  <c:v>276.74899999999997</c:v>
                </c:pt>
                <c:pt idx="109">
                  <c:v>279.60199999999998</c:v>
                </c:pt>
                <c:pt idx="110">
                  <c:v>282.45499999999998</c:v>
                </c:pt>
                <c:pt idx="111">
                  <c:v>285.30799999999999</c:v>
                </c:pt>
                <c:pt idx="112">
                  <c:v>288.16099999999994</c:v>
                </c:pt>
                <c:pt idx="113">
                  <c:v>291.01400000000001</c:v>
                </c:pt>
                <c:pt idx="114">
                  <c:v>293.86699999999996</c:v>
                </c:pt>
                <c:pt idx="115">
                  <c:v>296.71999999999997</c:v>
                </c:pt>
                <c:pt idx="116">
                  <c:v>299.57299999999998</c:v>
                </c:pt>
                <c:pt idx="117">
                  <c:v>302.42599999999999</c:v>
                </c:pt>
                <c:pt idx="118">
                  <c:v>305.279</c:v>
                </c:pt>
                <c:pt idx="119">
                  <c:v>308.13299999999998</c:v>
                </c:pt>
                <c:pt idx="120">
                  <c:v>310.98599999999999</c:v>
                </c:pt>
                <c:pt idx="121">
                  <c:v>313.83899999999994</c:v>
                </c:pt>
                <c:pt idx="122">
                  <c:v>316.69200000000001</c:v>
                </c:pt>
                <c:pt idx="123">
                  <c:v>319.54499999999996</c:v>
                </c:pt>
                <c:pt idx="124">
                  <c:v>322.39799999999997</c:v>
                </c:pt>
                <c:pt idx="125">
                  <c:v>325.25099999999998</c:v>
                </c:pt>
                <c:pt idx="126">
                  <c:v>328.10399999999998</c:v>
                </c:pt>
                <c:pt idx="127">
                  <c:v>330.95699999999999</c:v>
                </c:pt>
                <c:pt idx="128">
                  <c:v>333.80999999999995</c:v>
                </c:pt>
              </c:numCache>
            </c:numRef>
          </c:xVal>
          <c:yVal>
            <c:numRef>
              <c:f>'[20150430_RSJT-MB-7_MinorProfiles+Solver.xlsx]Ni'!$H$2:$H$130</c:f>
              <c:numCache>
                <c:formatCode>General</c:formatCode>
                <c:ptCount val="129"/>
                <c:pt idx="0">
                  <c:v>2.3475900000000001E-2</c:v>
                </c:pt>
                <c:pt idx="1">
                  <c:v>2.3026709999999999E-2</c:v>
                </c:pt>
                <c:pt idx="2">
                  <c:v>2.3199170000000002E-2</c:v>
                </c:pt>
                <c:pt idx="3">
                  <c:v>2.331714E-2</c:v>
                </c:pt>
                <c:pt idx="4">
                  <c:v>2.4902639999999997E-2</c:v>
                </c:pt>
                <c:pt idx="5">
                  <c:v>2.6914940000000002E-2</c:v>
                </c:pt>
                <c:pt idx="6">
                  <c:v>2.7960259999999997E-2</c:v>
                </c:pt>
                <c:pt idx="7">
                  <c:v>3.2488350000000006E-2</c:v>
                </c:pt>
                <c:pt idx="8">
                  <c:v>4.1488959999999998E-2</c:v>
                </c:pt>
                <c:pt idx="9">
                  <c:v>4.8614289999999998E-2</c:v>
                </c:pt>
                <c:pt idx="10">
                  <c:v>4.7097170000000001E-2</c:v>
                </c:pt>
                <c:pt idx="11">
                  <c:v>5.2499069999999995E-2</c:v>
                </c:pt>
                <c:pt idx="12">
                  <c:v>5.0586979999999997E-2</c:v>
                </c:pt>
                <c:pt idx="13">
                  <c:v>4.9094840000000001E-2</c:v>
                </c:pt>
                <c:pt idx="14">
                  <c:v>4.4857550000000003E-2</c:v>
                </c:pt>
                <c:pt idx="15">
                  <c:v>4.3837769999999998E-2</c:v>
                </c:pt>
                <c:pt idx="16">
                  <c:v>3.9229279999999998E-2</c:v>
                </c:pt>
                <c:pt idx="17">
                  <c:v>3.4324650000000005E-2</c:v>
                </c:pt>
                <c:pt idx="18">
                  <c:v>3.3568750000000001E-2</c:v>
                </c:pt>
                <c:pt idx="19">
                  <c:v>3.0426819999999997E-2</c:v>
                </c:pt>
                <c:pt idx="20">
                  <c:v>2.6825580000000002E-2</c:v>
                </c:pt>
                <c:pt idx="21">
                  <c:v>2.6297539999999994E-2</c:v>
                </c:pt>
                <c:pt idx="22">
                  <c:v>2.2987209999999998E-2</c:v>
                </c:pt>
                <c:pt idx="23">
                  <c:v>1.9376030000000002E-2</c:v>
                </c:pt>
                <c:pt idx="24">
                  <c:v>1.9550109999999999E-2</c:v>
                </c:pt>
                <c:pt idx="25">
                  <c:v>1.6718650000000002E-2</c:v>
                </c:pt>
                <c:pt idx="26">
                  <c:v>1.4808269999999998E-2</c:v>
                </c:pt>
                <c:pt idx="27">
                  <c:v>1.3586570000000001E-2</c:v>
                </c:pt>
                <c:pt idx="28">
                  <c:v>1.2322930000000001E-2</c:v>
                </c:pt>
                <c:pt idx="29">
                  <c:v>1.0074379999999999E-2</c:v>
                </c:pt>
                <c:pt idx="30">
                  <c:v>8.9034879999999993E-3</c:v>
                </c:pt>
                <c:pt idx="31">
                  <c:v>8.027778000000001E-3</c:v>
                </c:pt>
                <c:pt idx="32">
                  <c:v>7.0199030000000001E-3</c:v>
                </c:pt>
                <c:pt idx="33">
                  <c:v>6.2187320000000003E-3</c:v>
                </c:pt>
                <c:pt idx="34">
                  <c:v>5.7193129999999993E-3</c:v>
                </c:pt>
                <c:pt idx="35">
                  <c:v>5.1135060000000003E-3</c:v>
                </c:pt>
                <c:pt idx="36">
                  <c:v>4.4618389999999996E-3</c:v>
                </c:pt>
                <c:pt idx="37">
                  <c:v>4.0724440000000006E-3</c:v>
                </c:pt>
                <c:pt idx="38">
                  <c:v>3.2851979999999996E-3</c:v>
                </c:pt>
                <c:pt idx="39">
                  <c:v>2.7943629999999998E-3</c:v>
                </c:pt>
                <c:pt idx="40">
                  <c:v>2.6398770000000001E-3</c:v>
                </c:pt>
                <c:pt idx="41">
                  <c:v>2.2220770000000003E-3</c:v>
                </c:pt>
                <c:pt idx="42">
                  <c:v>2.0223389999999997E-3</c:v>
                </c:pt>
                <c:pt idx="43">
                  <c:v>1.62119E-3</c:v>
                </c:pt>
                <c:pt idx="44">
                  <c:v>1.4430429999999998E-3</c:v>
                </c:pt>
                <c:pt idx="45">
                  <c:v>1.17318E-3</c:v>
                </c:pt>
                <c:pt idx="46">
                  <c:v>1.1454480000000001E-3</c:v>
                </c:pt>
                <c:pt idx="47">
                  <c:v>1.191789E-3</c:v>
                </c:pt>
                <c:pt idx="48">
                  <c:v>9.7701679999999988E-4</c:v>
                </c:pt>
                <c:pt idx="49">
                  <c:v>9.8263590000000002E-4</c:v>
                </c:pt>
                <c:pt idx="50">
                  <c:v>9.1938460000000007E-4</c:v>
                </c:pt>
                <c:pt idx="51">
                  <c:v>8.2730689999999986E-4</c:v>
                </c:pt>
                <c:pt idx="52">
                  <c:v>7.8559599999999995E-4</c:v>
                </c:pt>
                <c:pt idx="53">
                  <c:v>5.9865000000000005E-4</c:v>
                </c:pt>
                <c:pt idx="54">
                  <c:v>4.6499409999999997E-4</c:v>
                </c:pt>
                <c:pt idx="55">
                  <c:v>4.7535850000000001E-4</c:v>
                </c:pt>
                <c:pt idx="56">
                  <c:v>4.502633E-4</c:v>
                </c:pt>
                <c:pt idx="57">
                  <c:v>5.7225739999999998E-4</c:v>
                </c:pt>
                <c:pt idx="58">
                  <c:v>6.1483720000000009E-4</c:v>
                </c:pt>
                <c:pt idx="59">
                  <c:v>5.7224629999999999E-4</c:v>
                </c:pt>
                <c:pt idx="60">
                  <c:v>4.8593250000000002E-4</c:v>
                </c:pt>
                <c:pt idx="61">
                  <c:v>4.5084510000000005E-4</c:v>
                </c:pt>
                <c:pt idx="62">
                  <c:v>4.5843670000000002E-4</c:v>
                </c:pt>
                <c:pt idx="63">
                  <c:v>3.7219440000000004E-4</c:v>
                </c:pt>
                <c:pt idx="64">
                  <c:v>4.9645790000000004E-4</c:v>
                </c:pt>
                <c:pt idx="65">
                  <c:v>3.8394220000000003E-4</c:v>
                </c:pt>
                <c:pt idx="66">
                  <c:v>3.6062949999999996E-4</c:v>
                </c:pt>
                <c:pt idx="67">
                  <c:v>3.5533229999999997E-4</c:v>
                </c:pt>
                <c:pt idx="68">
                  <c:v>3.4489399999999999E-4</c:v>
                </c:pt>
                <c:pt idx="69">
                  <c:v>4.1008609999999997E-4</c:v>
                </c:pt>
                <c:pt idx="70">
                  <c:v>4.49474E-4</c:v>
                </c:pt>
                <c:pt idx="71">
                  <c:v>3.3570269999999997E-4</c:v>
                </c:pt>
                <c:pt idx="72">
                  <c:v>3.7710320000000001E-4</c:v>
                </c:pt>
                <c:pt idx="73">
                  <c:v>5.007751E-4</c:v>
                </c:pt>
                <c:pt idx="74">
                  <c:v>3.5593549999999999E-4</c:v>
                </c:pt>
                <c:pt idx="75">
                  <c:v>5.0471209999999997E-4</c:v>
                </c:pt>
                <c:pt idx="76">
                  <c:v>3.7291789999999999E-4</c:v>
                </c:pt>
                <c:pt idx="77">
                  <c:v>3.7768120000000001E-4</c:v>
                </c:pt>
                <c:pt idx="78">
                  <c:v>5.0406110000000002E-4</c:v>
                </c:pt>
                <c:pt idx="79">
                  <c:v>4.959261999999999E-4</c:v>
                </c:pt>
                <c:pt idx="80">
                  <c:v>4.5682930000000001E-4</c:v>
                </c:pt>
                <c:pt idx="81">
                  <c:v>4.3445419999999993E-4</c:v>
                </c:pt>
                <c:pt idx="82">
                  <c:v>3.8567419999999998E-4</c:v>
                </c:pt>
                <c:pt idx="83">
                  <c:v>3.6962030000000002E-4</c:v>
                </c:pt>
                <c:pt idx="84">
                  <c:v>3.7781419999999999E-4</c:v>
                </c:pt>
                <c:pt idx="85">
                  <c:v>3.8321329999999997E-4</c:v>
                </c:pt>
                <c:pt idx="86">
                  <c:v>2.3697499999999997E-4</c:v>
                </c:pt>
                <c:pt idx="87">
                  <c:v>4.3152379999999996E-4</c:v>
                </c:pt>
                <c:pt idx="88">
                  <c:v>4.2256459999999999E-4</c:v>
                </c:pt>
                <c:pt idx="89">
                  <c:v>4.530178E-4</c:v>
                </c:pt>
                <c:pt idx="90">
                  <c:v>4.6400459999999995E-4</c:v>
                </c:pt>
                <c:pt idx="91">
                  <c:v>3.6361389999999997E-4</c:v>
                </c:pt>
                <c:pt idx="92">
                  <c:v>3.4098529999999997E-4</c:v>
                </c:pt>
                <c:pt idx="93">
                  <c:v>3.2816440000000001E-4</c:v>
                </c:pt>
                <c:pt idx="94">
                  <c:v>3.5172029999999997E-4</c:v>
                </c:pt>
                <c:pt idx="95">
                  <c:v>2.3946610000000001E-4</c:v>
                </c:pt>
                <c:pt idx="96">
                  <c:v>4.600173E-4</c:v>
                </c:pt>
                <c:pt idx="97">
                  <c:v>3.198454E-4</c:v>
                </c:pt>
                <c:pt idx="98">
                  <c:v>3.6013279999999999E-4</c:v>
                </c:pt>
                <c:pt idx="99">
                  <c:v>4.2106290000000002E-4</c:v>
                </c:pt>
                <c:pt idx="100">
                  <c:v>3.0347250000000001E-4</c:v>
                </c:pt>
                <c:pt idx="101">
                  <c:v>3.128478E-4</c:v>
                </c:pt>
                <c:pt idx="102">
                  <c:v>4.1171020000000004E-4</c:v>
                </c:pt>
                <c:pt idx="103">
                  <c:v>3.0792809999999999E-4</c:v>
                </c:pt>
                <c:pt idx="104">
                  <c:v>2.5499589999999998E-4</c:v>
                </c:pt>
                <c:pt idx="105">
                  <c:v>3.7578239999999999E-4</c:v>
                </c:pt>
                <c:pt idx="106">
                  <c:v>3.7335029999999999E-4</c:v>
                </c:pt>
                <c:pt idx="107">
                  <c:v>3.5880209999999995E-4</c:v>
                </c:pt>
                <c:pt idx="108">
                  <c:v>5.5826840000000003E-4</c:v>
                </c:pt>
                <c:pt idx="109">
                  <c:v>4.2350869999999998E-4</c:v>
                </c:pt>
                <c:pt idx="110">
                  <c:v>4.4639069999999998E-4</c:v>
                </c:pt>
                <c:pt idx="111">
                  <c:v>3.7179039999999996E-4</c:v>
                </c:pt>
                <c:pt idx="112">
                  <c:v>3.1888230000000004E-4</c:v>
                </c:pt>
                <c:pt idx="113">
                  <c:v>3.2166550000000001E-4</c:v>
                </c:pt>
                <c:pt idx="114">
                  <c:v>5.3159310000000005E-4</c:v>
                </c:pt>
                <c:pt idx="115">
                  <c:v>4.0919350000000003E-4</c:v>
                </c:pt>
                <c:pt idx="116">
                  <c:v>3.8349869999999999E-4</c:v>
                </c:pt>
                <c:pt idx="117">
                  <c:v>5.2756999999999988E-4</c:v>
                </c:pt>
                <c:pt idx="118">
                  <c:v>3.705596E-4</c:v>
                </c:pt>
                <c:pt idx="119">
                  <c:v>4.2593699999999998E-4</c:v>
                </c:pt>
                <c:pt idx="120">
                  <c:v>3.9638799999999996E-4</c:v>
                </c:pt>
                <c:pt idx="121">
                  <c:v>3.1279370000000003E-4</c:v>
                </c:pt>
                <c:pt idx="122">
                  <c:v>4.8283610000000003E-4</c:v>
                </c:pt>
                <c:pt idx="123">
                  <c:v>2.841659E-4</c:v>
                </c:pt>
                <c:pt idx="124">
                  <c:v>5.0424110000000003E-4</c:v>
                </c:pt>
                <c:pt idx="125">
                  <c:v>4.609414E-4</c:v>
                </c:pt>
                <c:pt idx="126">
                  <c:v>3.3173059999999996E-4</c:v>
                </c:pt>
                <c:pt idx="127">
                  <c:v>2.7905060000000002E-4</c:v>
                </c:pt>
                <c:pt idx="128">
                  <c:v>3.5954799999999995E-4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2B7-40D0-816F-DEB34C73A495}"/>
            </c:ext>
          </c:extLst>
        </c:ser>
        <c:ser>
          <c:idx val="1"/>
          <c:order val="3"/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'[20150430_RSJT-MB-7_MinorProfiles+Solver.xlsx]Ni'!$F$13:$F$130</c:f>
              <c:numCache>
                <c:formatCode>General</c:formatCode>
                <c:ptCount val="118"/>
                <c:pt idx="0">
                  <c:v>0</c:v>
                </c:pt>
                <c:pt idx="1">
                  <c:v>2.8529999999999518</c:v>
                </c:pt>
                <c:pt idx="2">
                  <c:v>5.7069999999999936</c:v>
                </c:pt>
                <c:pt idx="3">
                  <c:v>8.5600000000000023</c:v>
                </c:pt>
                <c:pt idx="4">
                  <c:v>11.412999999999954</c:v>
                </c:pt>
                <c:pt idx="5">
                  <c:v>14.265999999999963</c:v>
                </c:pt>
                <c:pt idx="6">
                  <c:v>17.118999999999971</c:v>
                </c:pt>
                <c:pt idx="7">
                  <c:v>19.97199999999998</c:v>
                </c:pt>
                <c:pt idx="8">
                  <c:v>22.824999999999989</c:v>
                </c:pt>
                <c:pt idx="9">
                  <c:v>25.677999999999997</c:v>
                </c:pt>
                <c:pt idx="10">
                  <c:v>28.530999999999949</c:v>
                </c:pt>
                <c:pt idx="11">
                  <c:v>31.383999999999954</c:v>
                </c:pt>
                <c:pt idx="12">
                  <c:v>34.236999999999966</c:v>
                </c:pt>
                <c:pt idx="13">
                  <c:v>37.089999999999975</c:v>
                </c:pt>
                <c:pt idx="14">
                  <c:v>39.942999999999984</c:v>
                </c:pt>
                <c:pt idx="15">
                  <c:v>42.796999999999969</c:v>
                </c:pt>
                <c:pt idx="16">
                  <c:v>45.649999999999977</c:v>
                </c:pt>
                <c:pt idx="17">
                  <c:v>48.502999999999986</c:v>
                </c:pt>
                <c:pt idx="18">
                  <c:v>51.355999999999995</c:v>
                </c:pt>
                <c:pt idx="19">
                  <c:v>54.208999999999946</c:v>
                </c:pt>
                <c:pt idx="20">
                  <c:v>57.061999999999955</c:v>
                </c:pt>
                <c:pt idx="21">
                  <c:v>59.914999999999964</c:v>
                </c:pt>
                <c:pt idx="22">
                  <c:v>62.767999999999965</c:v>
                </c:pt>
                <c:pt idx="23">
                  <c:v>65.620999999999981</c:v>
                </c:pt>
                <c:pt idx="24">
                  <c:v>68.47399999999999</c:v>
                </c:pt>
                <c:pt idx="25">
                  <c:v>71.326999999999998</c:v>
                </c:pt>
                <c:pt idx="26">
                  <c:v>74.17999999999995</c:v>
                </c:pt>
                <c:pt idx="27">
                  <c:v>77.032999999999959</c:v>
                </c:pt>
                <c:pt idx="28">
                  <c:v>79.885999999999967</c:v>
                </c:pt>
                <c:pt idx="29">
                  <c:v>82.739999999999952</c:v>
                </c:pt>
                <c:pt idx="30">
                  <c:v>85.592999999999961</c:v>
                </c:pt>
                <c:pt idx="31">
                  <c:v>88.44599999999997</c:v>
                </c:pt>
                <c:pt idx="32">
                  <c:v>91.298999999999978</c:v>
                </c:pt>
                <c:pt idx="33">
                  <c:v>94.151999999999987</c:v>
                </c:pt>
                <c:pt idx="34">
                  <c:v>97.004999999999995</c:v>
                </c:pt>
                <c:pt idx="35">
                  <c:v>99.857999999999947</c:v>
                </c:pt>
                <c:pt idx="36">
                  <c:v>102.71099999999996</c:v>
                </c:pt>
                <c:pt idx="37">
                  <c:v>105.56399999999996</c:v>
                </c:pt>
                <c:pt idx="38">
                  <c:v>108.41699999999997</c:v>
                </c:pt>
                <c:pt idx="39">
                  <c:v>111.26999999999998</c:v>
                </c:pt>
                <c:pt idx="40">
                  <c:v>114.12299999999999</c:v>
                </c:pt>
                <c:pt idx="41">
                  <c:v>116.976</c:v>
                </c:pt>
                <c:pt idx="42">
                  <c:v>119.82999999999998</c:v>
                </c:pt>
                <c:pt idx="43">
                  <c:v>122.68300000000001</c:v>
                </c:pt>
                <c:pt idx="44">
                  <c:v>125.53600000000002</c:v>
                </c:pt>
                <c:pt idx="45">
                  <c:v>128.38899999999995</c:v>
                </c:pt>
                <c:pt idx="46">
                  <c:v>131.24199999999996</c:v>
                </c:pt>
                <c:pt idx="47">
                  <c:v>134.09499999999997</c:v>
                </c:pt>
                <c:pt idx="48">
                  <c:v>136.94799999999998</c:v>
                </c:pt>
                <c:pt idx="49">
                  <c:v>139.80099999999999</c:v>
                </c:pt>
                <c:pt idx="50">
                  <c:v>142.65399999999997</c:v>
                </c:pt>
                <c:pt idx="51">
                  <c:v>145.50699999999998</c:v>
                </c:pt>
                <c:pt idx="52">
                  <c:v>148.35999999999999</c:v>
                </c:pt>
                <c:pt idx="53">
                  <c:v>151.21299999999997</c:v>
                </c:pt>
                <c:pt idx="54">
                  <c:v>154.06599999999997</c:v>
                </c:pt>
                <c:pt idx="55">
                  <c:v>156.91999999999999</c:v>
                </c:pt>
                <c:pt idx="56">
                  <c:v>159.77299999999997</c:v>
                </c:pt>
                <c:pt idx="57">
                  <c:v>162.62599999999998</c:v>
                </c:pt>
                <c:pt idx="58">
                  <c:v>165.47899999999998</c:v>
                </c:pt>
                <c:pt idx="59">
                  <c:v>168.33199999999997</c:v>
                </c:pt>
                <c:pt idx="60">
                  <c:v>171.18499999999997</c:v>
                </c:pt>
                <c:pt idx="61">
                  <c:v>174.03799999999998</c:v>
                </c:pt>
                <c:pt idx="62">
                  <c:v>176.89099999999996</c:v>
                </c:pt>
                <c:pt idx="63">
                  <c:v>179.74399999999997</c:v>
                </c:pt>
                <c:pt idx="64">
                  <c:v>182.59699999999998</c:v>
                </c:pt>
                <c:pt idx="65">
                  <c:v>185.45</c:v>
                </c:pt>
                <c:pt idx="66">
                  <c:v>188.30299999999997</c:v>
                </c:pt>
                <c:pt idx="67">
                  <c:v>191.15599999999998</c:v>
                </c:pt>
                <c:pt idx="68">
                  <c:v>194.00999999999996</c:v>
                </c:pt>
                <c:pt idx="69">
                  <c:v>196.86299999999997</c:v>
                </c:pt>
                <c:pt idx="70">
                  <c:v>199.71599999999998</c:v>
                </c:pt>
                <c:pt idx="71">
                  <c:v>202.56899999999999</c:v>
                </c:pt>
                <c:pt idx="72">
                  <c:v>205.42199999999997</c:v>
                </c:pt>
                <c:pt idx="73">
                  <c:v>208.27599999999998</c:v>
                </c:pt>
                <c:pt idx="74">
                  <c:v>211.12799999999999</c:v>
                </c:pt>
                <c:pt idx="75">
                  <c:v>213.98099999999997</c:v>
                </c:pt>
                <c:pt idx="76">
                  <c:v>216.83399999999997</c:v>
                </c:pt>
                <c:pt idx="77">
                  <c:v>219.68699999999998</c:v>
                </c:pt>
                <c:pt idx="78">
                  <c:v>222.53999999999996</c:v>
                </c:pt>
                <c:pt idx="79">
                  <c:v>225.39299999999997</c:v>
                </c:pt>
                <c:pt idx="80">
                  <c:v>228.24599999999998</c:v>
                </c:pt>
                <c:pt idx="81">
                  <c:v>231.09999999999997</c:v>
                </c:pt>
                <c:pt idx="82">
                  <c:v>233.95299999999997</c:v>
                </c:pt>
                <c:pt idx="83">
                  <c:v>236.80599999999998</c:v>
                </c:pt>
                <c:pt idx="84">
                  <c:v>239.65899999999996</c:v>
                </c:pt>
                <c:pt idx="85">
                  <c:v>242.51199999999997</c:v>
                </c:pt>
                <c:pt idx="86">
                  <c:v>245.36499999999998</c:v>
                </c:pt>
                <c:pt idx="87">
                  <c:v>248.21799999999996</c:v>
                </c:pt>
                <c:pt idx="88">
                  <c:v>251.07099999999994</c:v>
                </c:pt>
                <c:pt idx="89">
                  <c:v>253.92399999999998</c:v>
                </c:pt>
                <c:pt idx="90">
                  <c:v>256.77699999999999</c:v>
                </c:pt>
                <c:pt idx="91">
                  <c:v>259.63</c:v>
                </c:pt>
                <c:pt idx="92">
                  <c:v>262.48299999999995</c:v>
                </c:pt>
                <c:pt idx="93">
                  <c:v>265.33600000000001</c:v>
                </c:pt>
                <c:pt idx="94">
                  <c:v>268.18899999999996</c:v>
                </c:pt>
                <c:pt idx="95">
                  <c:v>271.04300000000001</c:v>
                </c:pt>
                <c:pt idx="96">
                  <c:v>273.89599999999996</c:v>
                </c:pt>
                <c:pt idx="97">
                  <c:v>276.74899999999997</c:v>
                </c:pt>
                <c:pt idx="98">
                  <c:v>279.60199999999998</c:v>
                </c:pt>
                <c:pt idx="99">
                  <c:v>282.45499999999998</c:v>
                </c:pt>
                <c:pt idx="100">
                  <c:v>285.30799999999999</c:v>
                </c:pt>
                <c:pt idx="101">
                  <c:v>288.16099999999994</c:v>
                </c:pt>
                <c:pt idx="102">
                  <c:v>291.01400000000001</c:v>
                </c:pt>
                <c:pt idx="103">
                  <c:v>293.86699999999996</c:v>
                </c:pt>
                <c:pt idx="104">
                  <c:v>296.71999999999997</c:v>
                </c:pt>
                <c:pt idx="105">
                  <c:v>299.57299999999998</c:v>
                </c:pt>
                <c:pt idx="106">
                  <c:v>302.42599999999999</c:v>
                </c:pt>
                <c:pt idx="107">
                  <c:v>305.279</c:v>
                </c:pt>
                <c:pt idx="108">
                  <c:v>308.13299999999998</c:v>
                </c:pt>
                <c:pt idx="109">
                  <c:v>310.98599999999999</c:v>
                </c:pt>
                <c:pt idx="110">
                  <c:v>313.83899999999994</c:v>
                </c:pt>
                <c:pt idx="111">
                  <c:v>316.69200000000001</c:v>
                </c:pt>
                <c:pt idx="112">
                  <c:v>319.54499999999996</c:v>
                </c:pt>
                <c:pt idx="113">
                  <c:v>322.39799999999997</c:v>
                </c:pt>
                <c:pt idx="114">
                  <c:v>325.25099999999998</c:v>
                </c:pt>
                <c:pt idx="115">
                  <c:v>328.10399999999998</c:v>
                </c:pt>
                <c:pt idx="116">
                  <c:v>330.95699999999999</c:v>
                </c:pt>
                <c:pt idx="117">
                  <c:v>333.80999999999995</c:v>
                </c:pt>
              </c:numCache>
            </c:numRef>
          </c:xVal>
          <c:yVal>
            <c:numRef>
              <c:f>'[20150430_RSJT-MB-7_MinorProfiles+Solver.xlsx]Ni'!$I$13:$I$130</c:f>
              <c:numCache>
                <c:formatCode>0.00E+00</c:formatCode>
                <c:ptCount val="118"/>
                <c:pt idx="0">
                  <c:v>5.4000125108118045E-2</c:v>
                </c:pt>
                <c:pt idx="1">
                  <c:v>5.0890192410417125E-2</c:v>
                </c:pt>
                <c:pt idx="2">
                  <c:v>4.7795627621617209E-2</c:v>
                </c:pt>
                <c:pt idx="3">
                  <c:v>4.4734790892067285E-2</c:v>
                </c:pt>
                <c:pt idx="4">
                  <c:v>4.1722266661416839E-2</c:v>
                </c:pt>
                <c:pt idx="5">
                  <c:v>3.877297313710068E-2</c:v>
                </c:pt>
                <c:pt idx="6">
                  <c:v>3.5900853610283466E-2</c:v>
                </c:pt>
                <c:pt idx="7">
                  <c:v>3.3118680903002726E-2</c:v>
                </c:pt>
                <c:pt idx="8">
                  <c:v>3.0437891327191598E-2</c:v>
                </c:pt>
                <c:pt idx="9">
                  <c:v>2.7868451626969853E-2</c:v>
                </c:pt>
                <c:pt idx="10">
                  <c:v>2.5418761240142279E-2</c:v>
                </c:pt>
                <c:pt idx="11">
                  <c:v>2.3095591033074361E-2</c:v>
                </c:pt>
                <c:pt idx="12">
                  <c:v>2.0904058485561115E-2</c:v>
                </c:pt>
                <c:pt idx="13">
                  <c:v>1.8847638177334366E-2</c:v>
                </c:pt>
                <c:pt idx="14">
                  <c:v>1.6928205399287615E-2</c:v>
                </c:pt>
                <c:pt idx="15">
                  <c:v>1.5145509169559243E-2</c:v>
                </c:pt>
                <c:pt idx="16">
                  <c:v>1.3499722154008593E-2</c:v>
                </c:pt>
                <c:pt idx="17">
                  <c:v>1.1987815291918421E-2</c:v>
                </c:pt>
                <c:pt idx="18">
                  <c:v>1.0606243338525343E-2</c:v>
                </c:pt>
                <c:pt idx="19">
                  <c:v>9.3504474934329954E-3</c:v>
                </c:pt>
                <c:pt idx="20">
                  <c:v>8.2150141626668779E-3</c:v>
                </c:pt>
                <c:pt idx="21">
                  <c:v>7.193836516936794E-3</c:v>
                </c:pt>
                <c:pt idx="22">
                  <c:v>6.2802745246147134E-3</c:v>
                </c:pt>
                <c:pt idx="23">
                  <c:v>5.4673095969963014E-3</c:v>
                </c:pt>
                <c:pt idx="24">
                  <c:v>4.7476905328364526E-3</c:v>
                </c:pt>
                <c:pt idx="25">
                  <c:v>4.1140680579197621E-3</c:v>
                </c:pt>
                <c:pt idx="26">
                  <c:v>3.5591158930507708E-3</c:v>
                </c:pt>
                <c:pt idx="27">
                  <c:v>3.0756369218134169E-3</c:v>
                </c:pt>
                <c:pt idx="28">
                  <c:v>2.6566536424233703E-3</c:v>
                </c:pt>
                <c:pt idx="29">
                  <c:v>2.2953654455204761E-3</c:v>
                </c:pt>
                <c:pt idx="30">
                  <c:v>1.9856932082398834E-3</c:v>
                </c:pt>
                <c:pt idx="31">
                  <c:v>1.721566842811217E-3</c:v>
                </c:pt>
                <c:pt idx="32">
                  <c:v>1.497478997234983E-3</c:v>
                </c:pt>
                <c:pt idx="33">
                  <c:v>1.3083657683373923E-3</c:v>
                </c:pt>
                <c:pt idx="34">
                  <c:v>1.1496125344882713E-3</c:v>
                </c:pt>
                <c:pt idx="35">
                  <c:v>1.0170501479775313E-3</c:v>
                </c:pt>
                <c:pt idx="36">
                  <c:v>9.0694310242783413E-4</c:v>
                </c:pt>
                <c:pt idx="37">
                  <c:v>8.1597126486423078E-4</c:v>
                </c:pt>
                <c:pt idx="38">
                  <c:v>7.412066867659836E-4</c:v>
                </c:pt>
                <c:pt idx="39">
                  <c:v>6.800868946399989E-4</c:v>
                </c:pt>
                <c:pt idx="40">
                  <c:v>6.3038591925224671E-4</c:v>
                </c:pt>
                <c:pt idx="41">
                  <c:v>5.9018416383921682E-4</c:v>
                </c:pt>
                <c:pt idx="42">
                  <c:v>5.5782791416273889E-4</c:v>
                </c:pt>
                <c:pt idx="43">
                  <c:v>5.3194208355333763E-4</c:v>
                </c:pt>
                <c:pt idx="44">
                  <c:v>5.1133423817140795E-4</c:v>
                </c:pt>
                <c:pt idx="45">
                  <c:v>4.9501499060660445E-4</c:v>
                </c:pt>
                <c:pt idx="46">
                  <c:v>4.8216020803198289E-4</c:v>
                </c:pt>
                <c:pt idx="47">
                  <c:v>4.7208796025177441E-4</c:v>
                </c:pt>
                <c:pt idx="48">
                  <c:v>4.6423768060937425E-4</c:v>
                </c:pt>
                <c:pt idx="49">
                  <c:v>4.5815155495472731E-4</c:v>
                </c:pt>
                <c:pt idx="50">
                  <c:v>4.5345808802338834E-4</c:v>
                </c:pt>
                <c:pt idx="51">
                  <c:v>4.4985774673899937E-4</c:v>
                </c:pt>
                <c:pt idx="52">
                  <c:v>4.471105444549171E-4</c:v>
                </c:pt>
                <c:pt idx="53">
                  <c:v>4.4502540710573084E-4</c:v>
                </c:pt>
                <c:pt idx="54">
                  <c:v>4.4345114966000811E-4</c:v>
                </c:pt>
                <c:pt idx="55">
                  <c:v>4.4226852999496149E-4</c:v>
                </c:pt>
                <c:pt idx="56">
                  <c:v>4.4138544132707702E-4</c:v>
                </c:pt>
                <c:pt idx="57">
                  <c:v>4.4072924201280173E-4</c:v>
                </c:pt>
                <c:pt idx="58">
                  <c:v>4.4024421682552591E-4</c:v>
                </c:pt>
                <c:pt idx="59">
                  <c:v>4.3988760981964316E-4</c:v>
                </c:pt>
                <c:pt idx="60">
                  <c:v>4.3962680686385962E-4</c:v>
                </c:pt>
                <c:pt idx="61">
                  <c:v>4.3943707852423918E-4</c:v>
                </c:pt>
                <c:pt idx="62">
                  <c:v>4.3929978534505861E-4</c:v>
                </c:pt>
                <c:pt idx="63">
                  <c:v>4.3920096126598375E-4</c:v>
                </c:pt>
                <c:pt idx="64">
                  <c:v>4.391302035756176E-4</c:v>
                </c:pt>
                <c:pt idx="65">
                  <c:v>4.3907980925680039E-4</c:v>
                </c:pt>
                <c:pt idx="66">
                  <c:v>4.3904410774820763E-4</c:v>
                </c:pt>
                <c:pt idx="67">
                  <c:v>4.3901894902399459E-4</c:v>
                </c:pt>
                <c:pt idx="68">
                  <c:v>4.3900130838844266E-4</c:v>
                </c:pt>
                <c:pt idx="69">
                  <c:v>4.3898901338695678E-4</c:v>
                </c:pt>
                <c:pt idx="70">
                  <c:v>4.3898048590130769E-4</c:v>
                </c:pt>
                <c:pt idx="71">
                  <c:v>4.3897460274393345E-4</c:v>
                </c:pt>
                <c:pt idx="72">
                  <c:v>4.3897056538843763E-4</c:v>
                </c:pt>
                <c:pt idx="73">
                  <c:v>4.3896780858809976E-4</c:v>
                </c:pt>
                <c:pt idx="74">
                  <c:v>4.3896593800312877E-4</c:v>
                </c:pt>
                <c:pt idx="75">
                  <c:v>4.3896467402689779E-4</c:v>
                </c:pt>
                <c:pt idx="76">
                  <c:v>4.389638248197166E-4</c:v>
                </c:pt>
                <c:pt idx="77">
                  <c:v>4.3896325729410579E-4</c:v>
                </c:pt>
                <c:pt idx="78">
                  <c:v>4.3896288002232058E-4</c:v>
                </c:pt>
                <c:pt idx="79">
                  <c:v>4.3896263055121898E-4</c:v>
                </c:pt>
                <c:pt idx="80">
                  <c:v>4.3896246646080237E-4</c:v>
                </c:pt>
                <c:pt idx="81">
                  <c:v>4.3896235907046893E-4</c:v>
                </c:pt>
                <c:pt idx="82">
                  <c:v>4.389622892095105E-4</c:v>
                </c:pt>
                <c:pt idx="83">
                  <c:v>4.3896224398354272E-4</c:v>
                </c:pt>
                <c:pt idx="84">
                  <c:v>4.3896221486039899E-4</c:v>
                </c:pt>
                <c:pt idx="85">
                  <c:v>4.3896219620580973E-4</c:v>
                </c:pt>
                <c:pt idx="86">
                  <c:v>4.3896218431996141E-4</c:v>
                </c:pt>
                <c:pt idx="87">
                  <c:v>4.389621767868962E-4</c:v>
                </c:pt>
                <c:pt idx="88">
                  <c:v>4.38962172037807E-4</c:v>
                </c:pt>
                <c:pt idx="89">
                  <c:v>4.3896216905966101E-4</c:v>
                </c:pt>
                <c:pt idx="90">
                  <c:v>4.3896216720194775E-4</c:v>
                </c:pt>
                <c:pt idx="91">
                  <c:v>4.3896216604926856E-4</c:v>
                </c:pt>
                <c:pt idx="92">
                  <c:v>4.3896216533783353E-4</c:v>
                </c:pt>
                <c:pt idx="93">
                  <c:v>4.3896216490105721E-4</c:v>
                </c:pt>
                <c:pt idx="94">
                  <c:v>4.3896216463432217E-4</c:v>
                </c:pt>
                <c:pt idx="95">
                  <c:v>4.389621644722475E-4</c:v>
                </c:pt>
                <c:pt idx="96">
                  <c:v>4.3896216437435808E-4</c:v>
                </c:pt>
                <c:pt idx="97">
                  <c:v>4.3896216431552152E-4</c:v>
                </c:pt>
                <c:pt idx="98">
                  <c:v>4.389621642803448E-4</c:v>
                </c:pt>
                <c:pt idx="99">
                  <c:v>4.3896216425942484E-4</c:v>
                </c:pt>
                <c:pt idx="100">
                  <c:v>4.3896216424704933E-4</c:v>
                </c:pt>
                <c:pt idx="101">
                  <c:v>4.3896216423976712E-4</c:v>
                </c:pt>
                <c:pt idx="102">
                  <c:v>4.3896216423550463E-4</c:v>
                </c:pt>
                <c:pt idx="103">
                  <c:v>4.3896216423302295E-4</c:v>
                </c:pt>
                <c:pt idx="104">
                  <c:v>4.3896216423158568E-4</c:v>
                </c:pt>
                <c:pt idx="105">
                  <c:v>4.3896216423075767E-4</c:v>
                </c:pt>
                <c:pt idx="106">
                  <c:v>4.3896216423028317E-4</c:v>
                </c:pt>
                <c:pt idx="107">
                  <c:v>4.3896216423001272E-4</c:v>
                </c:pt>
                <c:pt idx="108">
                  <c:v>4.3896216422985936E-4</c:v>
                </c:pt>
                <c:pt idx="109">
                  <c:v>4.3896216422977284E-4</c:v>
                </c:pt>
                <c:pt idx="110">
                  <c:v>4.3896216422972437E-4</c:v>
                </c:pt>
                <c:pt idx="111">
                  <c:v>4.3896216422969727E-4</c:v>
                </c:pt>
                <c:pt idx="112">
                  <c:v>4.3896216422968225E-4</c:v>
                </c:pt>
                <c:pt idx="113">
                  <c:v>4.3896216422967396E-4</c:v>
                </c:pt>
                <c:pt idx="114">
                  <c:v>4.389621642296694E-4</c:v>
                </c:pt>
                <c:pt idx="115">
                  <c:v>4.3896216422966691E-4</c:v>
                </c:pt>
                <c:pt idx="116">
                  <c:v>4.3896216422966555E-4</c:v>
                </c:pt>
                <c:pt idx="117">
                  <c:v>4.389621642296648E-4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2B7-40D0-816F-DEB34C73A495}"/>
            </c:ext>
          </c:extLst>
        </c:ser>
        <c:ser>
          <c:idx val="2"/>
          <c:order val="4"/>
          <c:spPr>
            <a:ln>
              <a:noFill/>
            </a:ln>
          </c:spPr>
          <c:marker>
            <c:symbol val="square"/>
            <c:size val="3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'[20150430_RSJT-MB-7_MinorProfiles+Solver.xlsx]Mn'!$F$276:$F$372</c:f>
              <c:numCache>
                <c:formatCode>General</c:formatCode>
                <c:ptCount val="97"/>
                <c:pt idx="0">
                  <c:v>-25.677999999999969</c:v>
                </c:pt>
                <c:pt idx="1">
                  <c:v>-22.82499999999996</c:v>
                </c:pt>
                <c:pt idx="2">
                  <c:v>-19.972000000000008</c:v>
                </c:pt>
                <c:pt idx="3">
                  <c:v>-17.119</c:v>
                </c:pt>
                <c:pt idx="4">
                  <c:v>-14.265999999999991</c:v>
                </c:pt>
                <c:pt idx="5">
                  <c:v>-11.412000000000006</c:v>
                </c:pt>
                <c:pt idx="6">
                  <c:v>-8.5589999999999975</c:v>
                </c:pt>
                <c:pt idx="7">
                  <c:v>-5.7059999999999889</c:v>
                </c:pt>
                <c:pt idx="8">
                  <c:v>-2.8529999999999802</c:v>
                </c:pt>
                <c:pt idx="9">
                  <c:v>0</c:v>
                </c:pt>
                <c:pt idx="10">
                  <c:v>2.8530000000000086</c:v>
                </c:pt>
                <c:pt idx="11">
                  <c:v>5.7060000000000173</c:v>
                </c:pt>
                <c:pt idx="12">
                  <c:v>8.5590000000000259</c:v>
                </c:pt>
                <c:pt idx="13">
                  <c:v>11.412000000000006</c:v>
                </c:pt>
                <c:pt idx="14">
                  <c:v>14.265000000000015</c:v>
                </c:pt>
                <c:pt idx="15">
                  <c:v>17.118000000000023</c:v>
                </c:pt>
                <c:pt idx="16">
                  <c:v>19.971000000000004</c:v>
                </c:pt>
                <c:pt idx="17">
                  <c:v>22.824000000000012</c:v>
                </c:pt>
                <c:pt idx="18">
                  <c:v>25.678000000000026</c:v>
                </c:pt>
                <c:pt idx="19">
                  <c:v>28.531000000000006</c:v>
                </c:pt>
                <c:pt idx="20">
                  <c:v>31.384000000000018</c:v>
                </c:pt>
                <c:pt idx="21">
                  <c:v>34.237000000000023</c:v>
                </c:pt>
                <c:pt idx="22">
                  <c:v>37.090000000000003</c:v>
                </c:pt>
                <c:pt idx="23">
                  <c:v>39.943000000000012</c:v>
                </c:pt>
                <c:pt idx="24">
                  <c:v>42.796000000000021</c:v>
                </c:pt>
                <c:pt idx="25">
                  <c:v>45.649000000000001</c:v>
                </c:pt>
                <c:pt idx="26">
                  <c:v>48.50200000000001</c:v>
                </c:pt>
                <c:pt idx="27">
                  <c:v>51.355000000000018</c:v>
                </c:pt>
                <c:pt idx="28">
                  <c:v>54.208000000000027</c:v>
                </c:pt>
                <c:pt idx="29">
                  <c:v>57.061000000000007</c:v>
                </c:pt>
                <c:pt idx="30">
                  <c:v>59.914000000000016</c:v>
                </c:pt>
                <c:pt idx="31">
                  <c:v>62.767000000000031</c:v>
                </c:pt>
                <c:pt idx="32">
                  <c:v>65.622000000000014</c:v>
                </c:pt>
                <c:pt idx="33">
                  <c:v>68.474000000000018</c:v>
                </c:pt>
                <c:pt idx="34">
                  <c:v>71.327000000000027</c:v>
                </c:pt>
                <c:pt idx="35">
                  <c:v>74.180000000000007</c:v>
                </c:pt>
                <c:pt idx="36">
                  <c:v>77.033000000000015</c:v>
                </c:pt>
                <c:pt idx="37">
                  <c:v>79.886000000000024</c:v>
                </c:pt>
                <c:pt idx="38">
                  <c:v>82.739000000000004</c:v>
                </c:pt>
                <c:pt idx="39">
                  <c:v>85.592000000000013</c:v>
                </c:pt>
                <c:pt idx="40">
                  <c:v>88.445000000000022</c:v>
                </c:pt>
                <c:pt idx="41">
                  <c:v>91.298000000000002</c:v>
                </c:pt>
                <c:pt idx="42">
                  <c:v>94.15100000000001</c:v>
                </c:pt>
                <c:pt idx="43">
                  <c:v>97.004000000000019</c:v>
                </c:pt>
                <c:pt idx="44">
                  <c:v>99.856999999999999</c:v>
                </c:pt>
                <c:pt idx="45">
                  <c:v>102.71100000000001</c:v>
                </c:pt>
                <c:pt idx="46">
                  <c:v>105.56400000000002</c:v>
                </c:pt>
                <c:pt idx="47">
                  <c:v>108.417</c:v>
                </c:pt>
                <c:pt idx="48">
                  <c:v>111.27000000000001</c:v>
                </c:pt>
                <c:pt idx="49">
                  <c:v>114.12300000000002</c:v>
                </c:pt>
                <c:pt idx="50">
                  <c:v>116.976</c:v>
                </c:pt>
                <c:pt idx="51">
                  <c:v>119.82900000000001</c:v>
                </c:pt>
                <c:pt idx="52">
                  <c:v>122.68200000000002</c:v>
                </c:pt>
                <c:pt idx="53">
                  <c:v>125.53500000000003</c:v>
                </c:pt>
                <c:pt idx="54">
                  <c:v>128.38800000000003</c:v>
                </c:pt>
                <c:pt idx="55">
                  <c:v>131.24100000000001</c:v>
                </c:pt>
                <c:pt idx="56">
                  <c:v>134.09399999999999</c:v>
                </c:pt>
                <c:pt idx="57">
                  <c:v>136.947</c:v>
                </c:pt>
                <c:pt idx="58">
                  <c:v>139.80100000000002</c:v>
                </c:pt>
                <c:pt idx="59">
                  <c:v>142.654</c:v>
                </c:pt>
                <c:pt idx="60">
                  <c:v>145.50700000000001</c:v>
                </c:pt>
                <c:pt idx="61">
                  <c:v>148.36000000000001</c:v>
                </c:pt>
                <c:pt idx="62">
                  <c:v>151.21300000000002</c:v>
                </c:pt>
                <c:pt idx="63">
                  <c:v>154.06600000000003</c:v>
                </c:pt>
                <c:pt idx="64">
                  <c:v>156.91900000000001</c:v>
                </c:pt>
                <c:pt idx="65">
                  <c:v>159.77200000000002</c:v>
                </c:pt>
                <c:pt idx="66">
                  <c:v>162.625</c:v>
                </c:pt>
                <c:pt idx="67">
                  <c:v>165.47800000000001</c:v>
                </c:pt>
                <c:pt idx="68">
                  <c:v>168.33100000000002</c:v>
                </c:pt>
                <c:pt idx="69">
                  <c:v>171.18400000000003</c:v>
                </c:pt>
                <c:pt idx="70">
                  <c:v>174.03700000000001</c:v>
                </c:pt>
                <c:pt idx="71">
                  <c:v>176.89100000000002</c:v>
                </c:pt>
                <c:pt idx="72">
                  <c:v>179.74400000000003</c:v>
                </c:pt>
                <c:pt idx="73">
                  <c:v>182.59700000000001</c:v>
                </c:pt>
                <c:pt idx="74">
                  <c:v>185.45000000000002</c:v>
                </c:pt>
                <c:pt idx="75">
                  <c:v>188.303</c:v>
                </c:pt>
                <c:pt idx="76">
                  <c:v>191.15600000000001</c:v>
                </c:pt>
                <c:pt idx="77">
                  <c:v>194.00900000000001</c:v>
                </c:pt>
                <c:pt idx="78">
                  <c:v>196.86200000000002</c:v>
                </c:pt>
                <c:pt idx="79">
                  <c:v>199.715</c:v>
                </c:pt>
                <c:pt idx="80">
                  <c:v>202.56800000000001</c:v>
                </c:pt>
                <c:pt idx="81">
                  <c:v>205.42100000000002</c:v>
                </c:pt>
                <c:pt idx="82">
                  <c:v>208.274</c:v>
                </c:pt>
                <c:pt idx="83">
                  <c:v>211.12700000000001</c:v>
                </c:pt>
                <c:pt idx="84">
                  <c:v>213.98100000000002</c:v>
                </c:pt>
                <c:pt idx="85">
                  <c:v>216.834</c:v>
                </c:pt>
                <c:pt idx="86">
                  <c:v>219.68700000000001</c:v>
                </c:pt>
                <c:pt idx="87">
                  <c:v>222.54000000000002</c:v>
                </c:pt>
                <c:pt idx="88">
                  <c:v>225.393</c:v>
                </c:pt>
                <c:pt idx="89">
                  <c:v>228.24600000000001</c:v>
                </c:pt>
                <c:pt idx="90">
                  <c:v>231.09900000000002</c:v>
                </c:pt>
                <c:pt idx="91">
                  <c:v>233.952</c:v>
                </c:pt>
                <c:pt idx="92">
                  <c:v>236.80500000000001</c:v>
                </c:pt>
                <c:pt idx="93">
                  <c:v>239.65800000000002</c:v>
                </c:pt>
                <c:pt idx="94">
                  <c:v>242.51100000000002</c:v>
                </c:pt>
                <c:pt idx="95">
                  <c:v>245.36400000000003</c:v>
                </c:pt>
                <c:pt idx="96">
                  <c:v>248.21700000000001</c:v>
                </c:pt>
              </c:numCache>
            </c:numRef>
          </c:xVal>
          <c:yVal>
            <c:numRef>
              <c:f>'[20150430_RSJT-MB-7_MinorProfiles+Solver.xlsx]Mn'!$H$276:$H$372</c:f>
              <c:numCache>
                <c:formatCode>General</c:formatCode>
                <c:ptCount val="97"/>
                <c:pt idx="0">
                  <c:v>0.19901679999999999</c:v>
                </c:pt>
                <c:pt idx="1">
                  <c:v>0.18743889999999999</c:v>
                </c:pt>
                <c:pt idx="2">
                  <c:v>0.1703556</c:v>
                </c:pt>
                <c:pt idx="3">
                  <c:v>0.16324780000000003</c:v>
                </c:pt>
                <c:pt idx="4">
                  <c:v>0.12987479999999998</c:v>
                </c:pt>
                <c:pt idx="5">
                  <c:v>0.10192789999999999</c:v>
                </c:pt>
                <c:pt idx="6">
                  <c:v>6.0604219999999993E-2</c:v>
                </c:pt>
                <c:pt idx="7">
                  <c:v>3.667575E-2</c:v>
                </c:pt>
                <c:pt idx="8">
                  <c:v>2.9198180000000004E-2</c:v>
                </c:pt>
                <c:pt idx="9">
                  <c:v>2.7028370000000003E-2</c:v>
                </c:pt>
                <c:pt idx="10">
                  <c:v>2.6552800000000001E-2</c:v>
                </c:pt>
                <c:pt idx="11">
                  <c:v>2.9383699999999999E-2</c:v>
                </c:pt>
                <c:pt idx="12">
                  <c:v>2.7907260000000003E-2</c:v>
                </c:pt>
                <c:pt idx="13">
                  <c:v>2.6592459999999998E-2</c:v>
                </c:pt>
                <c:pt idx="14">
                  <c:v>2.8827129999999999E-2</c:v>
                </c:pt>
                <c:pt idx="15">
                  <c:v>2.7783760000000001E-2</c:v>
                </c:pt>
                <c:pt idx="16">
                  <c:v>2.7734160000000001E-2</c:v>
                </c:pt>
                <c:pt idx="17">
                  <c:v>2.6800619999999997E-2</c:v>
                </c:pt>
                <c:pt idx="18">
                  <c:v>2.5797629999999998E-2</c:v>
                </c:pt>
                <c:pt idx="19">
                  <c:v>2.7229289999999996E-2</c:v>
                </c:pt>
                <c:pt idx="20">
                  <c:v>2.6312500000000003E-2</c:v>
                </c:pt>
                <c:pt idx="21">
                  <c:v>2.535867E-2</c:v>
                </c:pt>
                <c:pt idx="22">
                  <c:v>2.494671E-2</c:v>
                </c:pt>
                <c:pt idx="23">
                  <c:v>2.5480659999999999E-2</c:v>
                </c:pt>
                <c:pt idx="24">
                  <c:v>2.4481520000000003E-2</c:v>
                </c:pt>
                <c:pt idx="25">
                  <c:v>2.4557970000000002E-2</c:v>
                </c:pt>
                <c:pt idx="26">
                  <c:v>2.3751700000000001E-2</c:v>
                </c:pt>
                <c:pt idx="27">
                  <c:v>2.3766810000000003E-2</c:v>
                </c:pt>
                <c:pt idx="28">
                  <c:v>2.3386709999999998E-2</c:v>
                </c:pt>
                <c:pt idx="29">
                  <c:v>2.3255600000000001E-2</c:v>
                </c:pt>
                <c:pt idx="30">
                  <c:v>2.251444E-2</c:v>
                </c:pt>
                <c:pt idx="31">
                  <c:v>2.2728360000000003E-2</c:v>
                </c:pt>
                <c:pt idx="32">
                  <c:v>2.171236E-2</c:v>
                </c:pt>
                <c:pt idx="33">
                  <c:v>2.212778E-2</c:v>
                </c:pt>
                <c:pt idx="34">
                  <c:v>2.1854539999999999E-2</c:v>
                </c:pt>
                <c:pt idx="35">
                  <c:v>2.094971E-2</c:v>
                </c:pt>
                <c:pt idx="36">
                  <c:v>2.23971E-2</c:v>
                </c:pt>
                <c:pt idx="37">
                  <c:v>2.053199E-2</c:v>
                </c:pt>
                <c:pt idx="38">
                  <c:v>1.9984309999999998E-2</c:v>
                </c:pt>
                <c:pt idx="39">
                  <c:v>1.9643979999999998E-2</c:v>
                </c:pt>
                <c:pt idx="40">
                  <c:v>1.9864160000000002E-2</c:v>
                </c:pt>
                <c:pt idx="41">
                  <c:v>2.0071950000000002E-2</c:v>
                </c:pt>
                <c:pt idx="42">
                  <c:v>1.8747569999999998E-2</c:v>
                </c:pt>
                <c:pt idx="43">
                  <c:v>2.010377E-2</c:v>
                </c:pt>
                <c:pt idx="44">
                  <c:v>1.938674E-2</c:v>
                </c:pt>
                <c:pt idx="45">
                  <c:v>1.8667789999999997E-2</c:v>
                </c:pt>
                <c:pt idx="46">
                  <c:v>1.8978399999999999E-2</c:v>
                </c:pt>
                <c:pt idx="47">
                  <c:v>1.9409300000000001E-2</c:v>
                </c:pt>
                <c:pt idx="48">
                  <c:v>1.8878659999999998E-2</c:v>
                </c:pt>
                <c:pt idx="49">
                  <c:v>1.8900359999999998E-2</c:v>
                </c:pt>
                <c:pt idx="50">
                  <c:v>1.9205129999999997E-2</c:v>
                </c:pt>
                <c:pt idx="51">
                  <c:v>1.8720439999999998E-2</c:v>
                </c:pt>
                <c:pt idx="52">
                  <c:v>1.8691050000000001E-2</c:v>
                </c:pt>
                <c:pt idx="53">
                  <c:v>1.937475E-2</c:v>
                </c:pt>
                <c:pt idx="54">
                  <c:v>1.8990610000000002E-2</c:v>
                </c:pt>
                <c:pt idx="55">
                  <c:v>1.9771449999999999E-2</c:v>
                </c:pt>
                <c:pt idx="56">
                  <c:v>1.9640350000000001E-2</c:v>
                </c:pt>
                <c:pt idx="57">
                  <c:v>1.8998549999999999E-2</c:v>
                </c:pt>
                <c:pt idx="58">
                  <c:v>1.8490139999999999E-2</c:v>
                </c:pt>
                <c:pt idx="59">
                  <c:v>1.9118929999999999E-2</c:v>
                </c:pt>
                <c:pt idx="60">
                  <c:v>1.8448559999999999E-2</c:v>
                </c:pt>
                <c:pt idx="61">
                  <c:v>1.8863929999999998E-2</c:v>
                </c:pt>
                <c:pt idx="62">
                  <c:v>1.9195959999999998E-2</c:v>
                </c:pt>
                <c:pt idx="63">
                  <c:v>1.7727260000000002E-2</c:v>
                </c:pt>
                <c:pt idx="64">
                  <c:v>1.7155449999999999E-2</c:v>
                </c:pt>
                <c:pt idx="65">
                  <c:v>1.6993209999999998E-2</c:v>
                </c:pt>
                <c:pt idx="66">
                  <c:v>1.7246479999999998E-2</c:v>
                </c:pt>
                <c:pt idx="67">
                  <c:v>1.7600790000000002E-2</c:v>
                </c:pt>
                <c:pt idx="68">
                  <c:v>1.651822E-2</c:v>
                </c:pt>
                <c:pt idx="69">
                  <c:v>1.675109E-2</c:v>
                </c:pt>
                <c:pt idx="70">
                  <c:v>1.8024659999999998E-2</c:v>
                </c:pt>
                <c:pt idx="71">
                  <c:v>1.7042379999999999E-2</c:v>
                </c:pt>
                <c:pt idx="72">
                  <c:v>1.689533E-2</c:v>
                </c:pt>
                <c:pt idx="73">
                  <c:v>1.7389639999999998E-2</c:v>
                </c:pt>
                <c:pt idx="74">
                  <c:v>1.7111250000000001E-2</c:v>
                </c:pt>
                <c:pt idx="75">
                  <c:v>1.7187540000000001E-2</c:v>
                </c:pt>
                <c:pt idx="76">
                  <c:v>1.7730550000000001E-2</c:v>
                </c:pt>
                <c:pt idx="77">
                  <c:v>1.7054740000000002E-2</c:v>
                </c:pt>
                <c:pt idx="78">
                  <c:v>1.795559E-2</c:v>
                </c:pt>
                <c:pt idx="79">
                  <c:v>1.7364109999999999E-2</c:v>
                </c:pt>
                <c:pt idx="80">
                  <c:v>1.7396619999999998E-2</c:v>
                </c:pt>
                <c:pt idx="81">
                  <c:v>1.7819409999999997E-2</c:v>
                </c:pt>
                <c:pt idx="82">
                  <c:v>1.7228049999999998E-2</c:v>
                </c:pt>
                <c:pt idx="83">
                  <c:v>1.7624230000000001E-2</c:v>
                </c:pt>
                <c:pt idx="84">
                  <c:v>1.5647539999999998E-2</c:v>
                </c:pt>
                <c:pt idx="85">
                  <c:v>1.765005E-2</c:v>
                </c:pt>
                <c:pt idx="86">
                  <c:v>1.8640759999999999E-2</c:v>
                </c:pt>
                <c:pt idx="87">
                  <c:v>1.7225540000000001E-2</c:v>
                </c:pt>
                <c:pt idx="88">
                  <c:v>1.682434E-2</c:v>
                </c:pt>
                <c:pt idx="89">
                  <c:v>1.6759509999999998E-2</c:v>
                </c:pt>
                <c:pt idx="90">
                  <c:v>1.711849E-2</c:v>
                </c:pt>
                <c:pt idx="91">
                  <c:v>1.8078809999999997E-2</c:v>
                </c:pt>
                <c:pt idx="92">
                  <c:v>1.7334060000000002E-2</c:v>
                </c:pt>
                <c:pt idx="93">
                  <c:v>1.7181890000000002E-2</c:v>
                </c:pt>
                <c:pt idx="94">
                  <c:v>1.7082859999999998E-2</c:v>
                </c:pt>
                <c:pt idx="95">
                  <c:v>1.7646250000000002E-2</c:v>
                </c:pt>
                <c:pt idx="96">
                  <c:v>1.6512840000000001E-2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2B7-40D0-816F-DEB34C73A495}"/>
            </c:ext>
          </c:extLst>
        </c:ser>
        <c:ser>
          <c:idx val="3"/>
          <c:order val="5"/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'[20150430_RSJT-MB-7_MinorProfiles+Solver.xlsx]Mn'!$F$285:$F$372</c:f>
              <c:numCache>
                <c:formatCode>General</c:formatCode>
                <c:ptCount val="88"/>
                <c:pt idx="0">
                  <c:v>0</c:v>
                </c:pt>
                <c:pt idx="1">
                  <c:v>2.8530000000000086</c:v>
                </c:pt>
                <c:pt idx="2">
                  <c:v>5.7060000000000173</c:v>
                </c:pt>
                <c:pt idx="3">
                  <c:v>8.5590000000000259</c:v>
                </c:pt>
                <c:pt idx="4">
                  <c:v>11.412000000000006</c:v>
                </c:pt>
                <c:pt idx="5">
                  <c:v>14.265000000000015</c:v>
                </c:pt>
                <c:pt idx="6">
                  <c:v>17.118000000000023</c:v>
                </c:pt>
                <c:pt idx="7">
                  <c:v>19.971000000000004</c:v>
                </c:pt>
                <c:pt idx="8">
                  <c:v>22.824000000000012</c:v>
                </c:pt>
                <c:pt idx="9">
                  <c:v>25.678000000000026</c:v>
                </c:pt>
                <c:pt idx="10">
                  <c:v>28.531000000000006</c:v>
                </c:pt>
                <c:pt idx="11">
                  <c:v>31.384000000000018</c:v>
                </c:pt>
                <c:pt idx="12">
                  <c:v>34.237000000000023</c:v>
                </c:pt>
                <c:pt idx="13">
                  <c:v>37.090000000000003</c:v>
                </c:pt>
                <c:pt idx="14">
                  <c:v>39.943000000000012</c:v>
                </c:pt>
                <c:pt idx="15">
                  <c:v>42.796000000000021</c:v>
                </c:pt>
                <c:pt idx="16">
                  <c:v>45.649000000000001</c:v>
                </c:pt>
                <c:pt idx="17">
                  <c:v>48.50200000000001</c:v>
                </c:pt>
                <c:pt idx="18">
                  <c:v>51.355000000000018</c:v>
                </c:pt>
                <c:pt idx="19">
                  <c:v>54.208000000000027</c:v>
                </c:pt>
                <c:pt idx="20">
                  <c:v>57.061000000000007</c:v>
                </c:pt>
                <c:pt idx="21">
                  <c:v>59.914000000000016</c:v>
                </c:pt>
                <c:pt idx="22">
                  <c:v>62.767000000000031</c:v>
                </c:pt>
                <c:pt idx="23">
                  <c:v>65.622000000000014</c:v>
                </c:pt>
                <c:pt idx="24">
                  <c:v>68.474000000000018</c:v>
                </c:pt>
                <c:pt idx="25">
                  <c:v>71.327000000000027</c:v>
                </c:pt>
                <c:pt idx="26">
                  <c:v>74.180000000000007</c:v>
                </c:pt>
                <c:pt idx="27">
                  <c:v>77.033000000000015</c:v>
                </c:pt>
                <c:pt idx="28">
                  <c:v>79.886000000000024</c:v>
                </c:pt>
                <c:pt idx="29">
                  <c:v>82.739000000000004</c:v>
                </c:pt>
                <c:pt idx="30">
                  <c:v>85.592000000000013</c:v>
                </c:pt>
                <c:pt idx="31">
                  <c:v>88.445000000000022</c:v>
                </c:pt>
                <c:pt idx="32">
                  <c:v>91.298000000000002</c:v>
                </c:pt>
                <c:pt idx="33">
                  <c:v>94.15100000000001</c:v>
                </c:pt>
                <c:pt idx="34">
                  <c:v>97.004000000000019</c:v>
                </c:pt>
                <c:pt idx="35">
                  <c:v>99.856999999999999</c:v>
                </c:pt>
                <c:pt idx="36">
                  <c:v>102.71100000000001</c:v>
                </c:pt>
                <c:pt idx="37">
                  <c:v>105.56400000000002</c:v>
                </c:pt>
                <c:pt idx="38">
                  <c:v>108.417</c:v>
                </c:pt>
                <c:pt idx="39">
                  <c:v>111.27000000000001</c:v>
                </c:pt>
                <c:pt idx="40">
                  <c:v>114.12300000000002</c:v>
                </c:pt>
                <c:pt idx="41">
                  <c:v>116.976</c:v>
                </c:pt>
                <c:pt idx="42">
                  <c:v>119.82900000000001</c:v>
                </c:pt>
                <c:pt idx="43">
                  <c:v>122.68200000000002</c:v>
                </c:pt>
                <c:pt idx="44">
                  <c:v>125.53500000000003</c:v>
                </c:pt>
                <c:pt idx="45">
                  <c:v>128.38800000000003</c:v>
                </c:pt>
                <c:pt idx="46">
                  <c:v>131.24100000000001</c:v>
                </c:pt>
                <c:pt idx="47">
                  <c:v>134.09399999999999</c:v>
                </c:pt>
                <c:pt idx="48">
                  <c:v>136.947</c:v>
                </c:pt>
                <c:pt idx="49">
                  <c:v>139.80100000000002</c:v>
                </c:pt>
                <c:pt idx="50">
                  <c:v>142.654</c:v>
                </c:pt>
                <c:pt idx="51">
                  <c:v>145.50700000000001</c:v>
                </c:pt>
                <c:pt idx="52">
                  <c:v>148.36000000000001</c:v>
                </c:pt>
                <c:pt idx="53">
                  <c:v>151.21300000000002</c:v>
                </c:pt>
                <c:pt idx="54">
                  <c:v>154.06600000000003</c:v>
                </c:pt>
                <c:pt idx="55">
                  <c:v>156.91900000000001</c:v>
                </c:pt>
                <c:pt idx="56">
                  <c:v>159.77200000000002</c:v>
                </c:pt>
                <c:pt idx="57">
                  <c:v>162.625</c:v>
                </c:pt>
                <c:pt idx="58">
                  <c:v>165.47800000000001</c:v>
                </c:pt>
                <c:pt idx="59">
                  <c:v>168.33100000000002</c:v>
                </c:pt>
                <c:pt idx="60">
                  <c:v>171.18400000000003</c:v>
                </c:pt>
                <c:pt idx="61">
                  <c:v>174.03700000000001</c:v>
                </c:pt>
                <c:pt idx="62">
                  <c:v>176.89100000000002</c:v>
                </c:pt>
                <c:pt idx="63">
                  <c:v>179.74400000000003</c:v>
                </c:pt>
                <c:pt idx="64">
                  <c:v>182.59700000000001</c:v>
                </c:pt>
                <c:pt idx="65">
                  <c:v>185.45000000000002</c:v>
                </c:pt>
                <c:pt idx="66">
                  <c:v>188.303</c:v>
                </c:pt>
                <c:pt idx="67">
                  <c:v>191.15600000000001</c:v>
                </c:pt>
                <c:pt idx="68">
                  <c:v>194.00900000000001</c:v>
                </c:pt>
                <c:pt idx="69">
                  <c:v>196.86200000000002</c:v>
                </c:pt>
                <c:pt idx="70">
                  <c:v>199.715</c:v>
                </c:pt>
                <c:pt idx="71">
                  <c:v>202.56800000000001</c:v>
                </c:pt>
                <c:pt idx="72">
                  <c:v>205.42100000000002</c:v>
                </c:pt>
                <c:pt idx="73">
                  <c:v>208.274</c:v>
                </c:pt>
                <c:pt idx="74">
                  <c:v>211.12700000000001</c:v>
                </c:pt>
                <c:pt idx="75">
                  <c:v>213.98100000000002</c:v>
                </c:pt>
                <c:pt idx="76">
                  <c:v>216.834</c:v>
                </c:pt>
                <c:pt idx="77">
                  <c:v>219.68700000000001</c:v>
                </c:pt>
                <c:pt idx="78">
                  <c:v>222.54000000000002</c:v>
                </c:pt>
                <c:pt idx="79">
                  <c:v>225.393</c:v>
                </c:pt>
                <c:pt idx="80">
                  <c:v>228.24600000000001</c:v>
                </c:pt>
                <c:pt idx="81">
                  <c:v>231.09900000000002</c:v>
                </c:pt>
                <c:pt idx="82">
                  <c:v>233.952</c:v>
                </c:pt>
                <c:pt idx="83">
                  <c:v>236.80500000000001</c:v>
                </c:pt>
                <c:pt idx="84">
                  <c:v>239.65800000000002</c:v>
                </c:pt>
                <c:pt idx="85">
                  <c:v>242.51100000000002</c:v>
                </c:pt>
                <c:pt idx="86">
                  <c:v>245.36400000000003</c:v>
                </c:pt>
                <c:pt idx="87">
                  <c:v>248.21700000000001</c:v>
                </c:pt>
              </c:numCache>
            </c:numRef>
          </c:xVal>
          <c:yVal>
            <c:numRef>
              <c:f>'[20150430_RSJT-MB-7_MinorProfiles+Solver.xlsx]Mn'!$I$285:$I$372</c:f>
              <c:numCache>
                <c:formatCode>0.00E+00</c:formatCode>
                <c:ptCount val="88"/>
                <c:pt idx="0">
                  <c:v>2.9334337932783245E-2</c:v>
                </c:pt>
                <c:pt idx="1">
                  <c:v>2.9007286649108129E-2</c:v>
                </c:pt>
                <c:pt idx="2">
                  <c:v>2.8680598499621041E-2</c:v>
                </c:pt>
                <c:pt idx="3">
                  <c:v>2.8354635409363553E-2</c:v>
                </c:pt>
                <c:pt idx="4">
                  <c:v>2.8029756891792129E-2</c:v>
                </c:pt>
                <c:pt idx="5">
                  <c:v>2.7706318859702893E-2</c:v>
                </c:pt>
                <c:pt idx="6">
                  <c:v>2.7384672456072005E-2</c:v>
                </c:pt>
                <c:pt idx="7">
                  <c:v>2.706516291120948E-2</c:v>
                </c:pt>
                <c:pt idx="8">
                  <c:v>2.6748128432421161E-2</c:v>
                </c:pt>
                <c:pt idx="9">
                  <c:v>2.6433789521763867E-2</c:v>
                </c:pt>
                <c:pt idx="10">
                  <c:v>2.612268754057126E-2</c:v>
                </c:pt>
                <c:pt idx="11">
                  <c:v>2.581502272341079E-2</c:v>
                </c:pt>
                <c:pt idx="12">
                  <c:v>2.551109492992374E-2</c:v>
                </c:pt>
                <c:pt idx="13">
                  <c:v>2.5211192129288157E-2</c:v>
                </c:pt>
                <c:pt idx="14">
                  <c:v>2.4915589598093923E-2</c:v>
                </c:pt>
                <c:pt idx="15">
                  <c:v>2.4624549184818809E-2</c:v>
                </c:pt>
                <c:pt idx="16">
                  <c:v>2.433831864404085E-2</c:v>
                </c:pt>
                <c:pt idx="17">
                  <c:v>2.4057131043016246E-2</c:v>
                </c:pt>
                <c:pt idx="18">
                  <c:v>2.3781204242733597E-2</c:v>
                </c:pt>
                <c:pt idx="19">
                  <c:v>2.3510740455028468E-2</c:v>
                </c:pt>
                <c:pt idx="20">
                  <c:v>2.3245925876812686E-2</c:v>
                </c:pt>
                <c:pt idx="21">
                  <c:v>2.2986930401944255E-2</c:v>
                </c:pt>
                <c:pt idx="22">
                  <c:v>2.2733907410741824E-2</c:v>
                </c:pt>
                <c:pt idx="23">
                  <c:v>2.2486822717898005E-2</c:v>
                </c:pt>
                <c:pt idx="24">
                  <c:v>2.2246225851692975E-2</c:v>
                </c:pt>
                <c:pt idx="25">
                  <c:v>2.2011876148883162E-2</c:v>
                </c:pt>
                <c:pt idx="26">
                  <c:v>2.1783945808789302E-2</c:v>
                </c:pt>
                <c:pt idx="27">
                  <c:v>2.1562505135779019E-2</c:v>
                </c:pt>
                <c:pt idx="28">
                  <c:v>2.1347608226346244E-2</c:v>
                </c:pt>
                <c:pt idx="29">
                  <c:v>2.1139293261647644E-2</c:v>
                </c:pt>
                <c:pt idx="30">
                  <c:v>2.0937582861013972E-2</c:v>
                </c:pt>
                <c:pt idx="31">
                  <c:v>2.0742484492670341E-2</c:v>
                </c:pt>
                <c:pt idx="32">
                  <c:v>2.0553990937639849E-2</c:v>
                </c:pt>
                <c:pt idx="33">
                  <c:v>2.0372080802584038E-2</c:v>
                </c:pt>
                <c:pt idx="34">
                  <c:v>2.0196719077152328E-2</c:v>
                </c:pt>
                <c:pt idx="35">
                  <c:v>2.0027857731271213E-2</c:v>
                </c:pt>
                <c:pt idx="36">
                  <c:v>1.9865380538592277E-2</c:v>
                </c:pt>
                <c:pt idx="37">
                  <c:v>1.9709329194040386E-2</c:v>
                </c:pt>
                <c:pt idx="38">
                  <c:v>1.9559562462971729E-2</c:v>
                </c:pt>
                <c:pt idx="39">
                  <c:v>1.9415986840083759E-2</c:v>
                </c:pt>
                <c:pt idx="40">
                  <c:v>1.9278499221273171E-2</c:v>
                </c:pt>
                <c:pt idx="41">
                  <c:v>1.9146987641602956E-2</c:v>
                </c:pt>
                <c:pt idx="42">
                  <c:v>1.9021332020491874E-2</c:v>
                </c:pt>
                <c:pt idx="43">
                  <c:v>1.890140490977071E-2</c:v>
                </c:pt>
                <c:pt idx="44">
                  <c:v>1.8787072240420179E-2</c:v>
                </c:pt>
                <c:pt idx="45">
                  <c:v>1.8678194064000148E-2</c:v>
                </c:pt>
                <c:pt idx="46">
                  <c:v>1.8574625284996277E-2</c:v>
                </c:pt>
                <c:pt idx="47">
                  <c:v>1.8476216380545106E-2</c:v>
                </c:pt>
                <c:pt idx="48">
                  <c:v>1.8382814104249367E-2</c:v>
                </c:pt>
                <c:pt idx="49">
                  <c:v>1.8294231964728569E-2</c:v>
                </c:pt>
                <c:pt idx="50">
                  <c:v>1.8210373330572616E-2</c:v>
                </c:pt>
                <c:pt idx="51">
                  <c:v>1.8131045925636802E-2</c:v>
                </c:pt>
                <c:pt idx="52">
                  <c:v>1.8056088228985891E-2</c:v>
                </c:pt>
                <c:pt idx="53">
                  <c:v>1.7985338180620827E-2</c:v>
                </c:pt>
                <c:pt idx="54">
                  <c:v>1.7918633736069837E-2</c:v>
                </c:pt>
                <c:pt idx="55">
                  <c:v>1.7855813389792485E-2</c:v>
                </c:pt>
                <c:pt idx="56">
                  <c:v>1.7796716666341604E-2</c:v>
                </c:pt>
                <c:pt idx="57">
                  <c:v>1.7741184578496584E-2</c:v>
                </c:pt>
                <c:pt idx="58">
                  <c:v>1.7689060051840906E-2</c:v>
                </c:pt>
                <c:pt idx="59">
                  <c:v>1.7640188315504582E-2</c:v>
                </c:pt>
                <c:pt idx="60">
                  <c:v>1.7594417259027554E-2</c:v>
                </c:pt>
                <c:pt idx="61">
                  <c:v>1.7551597755521228E-2</c:v>
                </c:pt>
                <c:pt idx="62">
                  <c:v>1.751157040148206E-2</c:v>
                </c:pt>
                <c:pt idx="63">
                  <c:v>1.7474220883025811E-2</c:v>
                </c:pt>
                <c:pt idx="64">
                  <c:v>1.7439396125873908E-2</c:v>
                </c:pt>
                <c:pt idx="65">
                  <c:v>1.7406961513722011E-2</c:v>
                </c:pt>
                <c:pt idx="66">
                  <c:v>1.73767865439069E-2</c:v>
                </c:pt>
                <c:pt idx="67">
                  <c:v>1.7348744962479613E-2</c:v>
                </c:pt>
                <c:pt idx="68">
                  <c:v>1.7322714871671897E-2</c:v>
                </c:pt>
                <c:pt idx="69">
                  <c:v>1.7298578811117491E-2</c:v>
                </c:pt>
                <c:pt idx="70">
                  <c:v>1.7276223814262005E-2</c:v>
                </c:pt>
                <c:pt idx="71">
                  <c:v>1.7255541441451635E-2</c:v>
                </c:pt>
                <c:pt idx="72">
                  <c:v>1.7236427791232044E-2</c:v>
                </c:pt>
                <c:pt idx="73">
                  <c:v>1.7218783491415503E-2</c:v>
                </c:pt>
                <c:pt idx="74">
                  <c:v>1.7202513671487445E-2</c:v>
                </c:pt>
                <c:pt idx="75">
                  <c:v>1.7187522880228304E-2</c:v>
                </c:pt>
                <c:pt idx="76">
                  <c:v>1.7173735581638441E-2</c:v>
                </c:pt>
                <c:pt idx="77">
                  <c:v>1.7161064610613744E-2</c:v>
                </c:pt>
                <c:pt idx="78">
                  <c:v>1.7149432510343468E-2</c:v>
                </c:pt>
                <c:pt idx="79">
                  <c:v>1.7138765962163151E-2</c:v>
                </c:pt>
                <c:pt idx="80">
                  <c:v>1.7128995678242328E-2</c:v>
                </c:pt>
                <c:pt idx="81">
                  <c:v>1.7120056286032869E-2</c:v>
                </c:pt>
                <c:pt idx="82">
                  <c:v>1.7111886205779782E-2</c:v>
                </c:pt>
                <c:pt idx="83">
                  <c:v>1.7104427522331281E-2</c:v>
                </c:pt>
                <c:pt idx="84">
                  <c:v>1.7097625852416021E-2</c:v>
                </c:pt>
                <c:pt idx="85">
                  <c:v>1.7091430208483922E-2</c:v>
                </c:pt>
                <c:pt idx="86">
                  <c:v>1.7085792860133339E-2</c:v>
                </c:pt>
                <c:pt idx="87">
                  <c:v>1.708066919407273E-2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2B7-40D0-816F-DEB34C73A495}"/>
            </c:ext>
          </c:extLst>
        </c:ser>
        <c:ser>
          <c:idx val="6"/>
          <c:order val="6"/>
          <c:spPr>
            <a:ln>
              <a:noFill/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'[20150430_RSJT-MB-7_MinorProfiles+Solver.xlsx]Zn'!$F$276:$F$372</c:f>
              <c:numCache>
                <c:formatCode>General</c:formatCode>
                <c:ptCount val="97"/>
                <c:pt idx="0">
                  <c:v>-22.824999999999989</c:v>
                </c:pt>
                <c:pt idx="1">
                  <c:v>-19.97199999999998</c:v>
                </c:pt>
                <c:pt idx="2">
                  <c:v>-17.119000000000028</c:v>
                </c:pt>
                <c:pt idx="3">
                  <c:v>-14.26600000000002</c:v>
                </c:pt>
                <c:pt idx="4">
                  <c:v>-11.413000000000011</c:v>
                </c:pt>
                <c:pt idx="5">
                  <c:v>-8.5590000000000259</c:v>
                </c:pt>
                <c:pt idx="6">
                  <c:v>-5.7060000000000173</c:v>
                </c:pt>
                <c:pt idx="7">
                  <c:v>-2.8530000000000086</c:v>
                </c:pt>
                <c:pt idx="8">
                  <c:v>0</c:v>
                </c:pt>
                <c:pt idx="9">
                  <c:v>2.8529999999999802</c:v>
                </c:pt>
                <c:pt idx="10">
                  <c:v>5.7059999999999889</c:v>
                </c:pt>
                <c:pt idx="11">
                  <c:v>8.5589999999999975</c:v>
                </c:pt>
                <c:pt idx="12">
                  <c:v>11.412000000000006</c:v>
                </c:pt>
                <c:pt idx="13">
                  <c:v>14.264999999999986</c:v>
                </c:pt>
                <c:pt idx="14">
                  <c:v>17.117999999999995</c:v>
                </c:pt>
                <c:pt idx="15">
                  <c:v>19.971000000000004</c:v>
                </c:pt>
                <c:pt idx="16">
                  <c:v>22.823999999999984</c:v>
                </c:pt>
                <c:pt idx="17">
                  <c:v>25.676999999999992</c:v>
                </c:pt>
                <c:pt idx="18">
                  <c:v>28.531000000000006</c:v>
                </c:pt>
                <c:pt idx="19">
                  <c:v>31.383999999999983</c:v>
                </c:pt>
                <c:pt idx="20">
                  <c:v>34.236999999999995</c:v>
                </c:pt>
                <c:pt idx="21">
                  <c:v>37.090000000000003</c:v>
                </c:pt>
                <c:pt idx="22">
                  <c:v>39.942999999999984</c:v>
                </c:pt>
                <c:pt idx="23">
                  <c:v>42.795999999999992</c:v>
                </c:pt>
                <c:pt idx="24">
                  <c:v>45.649000000000001</c:v>
                </c:pt>
                <c:pt idx="25">
                  <c:v>48.501999999999981</c:v>
                </c:pt>
                <c:pt idx="26">
                  <c:v>51.35499999999999</c:v>
                </c:pt>
                <c:pt idx="27">
                  <c:v>54.207999999999998</c:v>
                </c:pt>
                <c:pt idx="28">
                  <c:v>57.061000000000007</c:v>
                </c:pt>
                <c:pt idx="29">
                  <c:v>59.913999999999987</c:v>
                </c:pt>
                <c:pt idx="30">
                  <c:v>62.766999999999989</c:v>
                </c:pt>
                <c:pt idx="31">
                  <c:v>65.62</c:v>
                </c:pt>
                <c:pt idx="32">
                  <c:v>68.474999999999994</c:v>
                </c:pt>
                <c:pt idx="33">
                  <c:v>71.326999999999998</c:v>
                </c:pt>
                <c:pt idx="34">
                  <c:v>74.180000000000007</c:v>
                </c:pt>
                <c:pt idx="35">
                  <c:v>77.032999999999987</c:v>
                </c:pt>
                <c:pt idx="36">
                  <c:v>79.885999999999996</c:v>
                </c:pt>
                <c:pt idx="37">
                  <c:v>82.739000000000004</c:v>
                </c:pt>
                <c:pt idx="38">
                  <c:v>85.591999999999985</c:v>
                </c:pt>
                <c:pt idx="39">
                  <c:v>88.444999999999993</c:v>
                </c:pt>
                <c:pt idx="40">
                  <c:v>91.298000000000002</c:v>
                </c:pt>
                <c:pt idx="41">
                  <c:v>94.150999999999982</c:v>
                </c:pt>
                <c:pt idx="42">
                  <c:v>97.003999999999991</c:v>
                </c:pt>
                <c:pt idx="43">
                  <c:v>99.856999999999999</c:v>
                </c:pt>
                <c:pt idx="44">
                  <c:v>102.70999999999998</c:v>
                </c:pt>
                <c:pt idx="45">
                  <c:v>105.56399999999999</c:v>
                </c:pt>
                <c:pt idx="46">
                  <c:v>108.417</c:v>
                </c:pt>
                <c:pt idx="47">
                  <c:v>111.26999999999998</c:v>
                </c:pt>
                <c:pt idx="48">
                  <c:v>114.12299999999999</c:v>
                </c:pt>
                <c:pt idx="49">
                  <c:v>116.976</c:v>
                </c:pt>
                <c:pt idx="50">
                  <c:v>119.82899999999998</c:v>
                </c:pt>
                <c:pt idx="51">
                  <c:v>122.68199999999999</c:v>
                </c:pt>
                <c:pt idx="52">
                  <c:v>125.535</c:v>
                </c:pt>
                <c:pt idx="53">
                  <c:v>128.38799999999998</c:v>
                </c:pt>
                <c:pt idx="54">
                  <c:v>131.24099999999999</c:v>
                </c:pt>
                <c:pt idx="55">
                  <c:v>134.09399999999999</c:v>
                </c:pt>
                <c:pt idx="56">
                  <c:v>136.947</c:v>
                </c:pt>
                <c:pt idx="57">
                  <c:v>139.80000000000001</c:v>
                </c:pt>
                <c:pt idx="58">
                  <c:v>142.654</c:v>
                </c:pt>
                <c:pt idx="59">
                  <c:v>145.50700000000001</c:v>
                </c:pt>
                <c:pt idx="60">
                  <c:v>148.36000000000001</c:v>
                </c:pt>
                <c:pt idx="61">
                  <c:v>151.21299999999999</c:v>
                </c:pt>
                <c:pt idx="62">
                  <c:v>154.06599999999997</c:v>
                </c:pt>
                <c:pt idx="63">
                  <c:v>156.91899999999998</c:v>
                </c:pt>
                <c:pt idx="64">
                  <c:v>159.77199999999999</c:v>
                </c:pt>
                <c:pt idx="65">
                  <c:v>162.625</c:v>
                </c:pt>
                <c:pt idx="66">
                  <c:v>165.47800000000001</c:v>
                </c:pt>
                <c:pt idx="67">
                  <c:v>168.33099999999999</c:v>
                </c:pt>
                <c:pt idx="68">
                  <c:v>171.184</c:v>
                </c:pt>
                <c:pt idx="69">
                  <c:v>174.03699999999998</c:v>
                </c:pt>
                <c:pt idx="70">
                  <c:v>176.89</c:v>
                </c:pt>
                <c:pt idx="71">
                  <c:v>179.744</c:v>
                </c:pt>
                <c:pt idx="72">
                  <c:v>182.59699999999998</c:v>
                </c:pt>
                <c:pt idx="73">
                  <c:v>185.45</c:v>
                </c:pt>
                <c:pt idx="74">
                  <c:v>188.303</c:v>
                </c:pt>
                <c:pt idx="75">
                  <c:v>191.15600000000001</c:v>
                </c:pt>
                <c:pt idx="76">
                  <c:v>194.00899999999999</c:v>
                </c:pt>
                <c:pt idx="77">
                  <c:v>196.86199999999999</c:v>
                </c:pt>
                <c:pt idx="78">
                  <c:v>199.715</c:v>
                </c:pt>
                <c:pt idx="79">
                  <c:v>202.56799999999998</c:v>
                </c:pt>
                <c:pt idx="80">
                  <c:v>205.42099999999999</c:v>
                </c:pt>
                <c:pt idx="81">
                  <c:v>208.274</c:v>
                </c:pt>
                <c:pt idx="82">
                  <c:v>211.12700000000001</c:v>
                </c:pt>
                <c:pt idx="83">
                  <c:v>213.98</c:v>
                </c:pt>
                <c:pt idx="84">
                  <c:v>216.834</c:v>
                </c:pt>
                <c:pt idx="85">
                  <c:v>219.68699999999998</c:v>
                </c:pt>
                <c:pt idx="86">
                  <c:v>222.54</c:v>
                </c:pt>
                <c:pt idx="87">
                  <c:v>225.393</c:v>
                </c:pt>
                <c:pt idx="88">
                  <c:v>228.24599999999998</c:v>
                </c:pt>
                <c:pt idx="89">
                  <c:v>231.09899999999999</c:v>
                </c:pt>
                <c:pt idx="90">
                  <c:v>233.952</c:v>
                </c:pt>
                <c:pt idx="91">
                  <c:v>236.80500000000001</c:v>
                </c:pt>
                <c:pt idx="92">
                  <c:v>239.65799999999999</c:v>
                </c:pt>
                <c:pt idx="93">
                  <c:v>242.511</c:v>
                </c:pt>
                <c:pt idx="94">
                  <c:v>245.36400000000003</c:v>
                </c:pt>
                <c:pt idx="95">
                  <c:v>248.21699999999996</c:v>
                </c:pt>
                <c:pt idx="96">
                  <c:v>251.07</c:v>
                </c:pt>
              </c:numCache>
            </c:numRef>
          </c:xVal>
          <c:yVal>
            <c:numRef>
              <c:f>'[20150430_RSJT-MB-7_MinorProfiles+Solver.xlsx]Zn'!$H$276:$H$372</c:f>
              <c:numCache>
                <c:formatCode>General</c:formatCode>
                <c:ptCount val="97"/>
                <c:pt idx="0">
                  <c:v>8.6691920000000013E-4</c:v>
                </c:pt>
                <c:pt idx="1">
                  <c:v>1.099587E-3</c:v>
                </c:pt>
                <c:pt idx="2">
                  <c:v>6.5596730000000002E-4</c:v>
                </c:pt>
                <c:pt idx="3">
                  <c:v>6.228014E-4</c:v>
                </c:pt>
                <c:pt idx="4">
                  <c:v>6.8833920000000001E-4</c:v>
                </c:pt>
                <c:pt idx="5">
                  <c:v>5.267313E-4</c:v>
                </c:pt>
                <c:pt idx="6">
                  <c:v>4.7717020000000003E-4</c:v>
                </c:pt>
                <c:pt idx="7">
                  <c:v>4.6172250000000003E-4</c:v>
                </c:pt>
                <c:pt idx="8">
                  <c:v>4.5765760000000008E-4</c:v>
                </c:pt>
                <c:pt idx="9">
                  <c:v>5.4423069999999995E-4</c:v>
                </c:pt>
                <c:pt idx="10">
                  <c:v>6.7494009999999999E-4</c:v>
                </c:pt>
                <c:pt idx="11">
                  <c:v>7.6539350000000002E-4</c:v>
                </c:pt>
                <c:pt idx="12">
                  <c:v>8.4888270000000015E-4</c:v>
                </c:pt>
                <c:pt idx="13">
                  <c:v>8.8648399999999999E-4</c:v>
                </c:pt>
                <c:pt idx="14">
                  <c:v>1.0877899999999999E-3</c:v>
                </c:pt>
                <c:pt idx="15">
                  <c:v>1.0441459999999999E-3</c:v>
                </c:pt>
                <c:pt idx="16">
                  <c:v>1.706946E-3</c:v>
                </c:pt>
                <c:pt idx="17">
                  <c:v>1.1831789999999999E-3</c:v>
                </c:pt>
                <c:pt idx="18">
                  <c:v>1.503066E-3</c:v>
                </c:pt>
                <c:pt idx="19">
                  <c:v>1.4274470000000001E-3</c:v>
                </c:pt>
                <c:pt idx="20">
                  <c:v>1.6347169999999999E-3</c:v>
                </c:pt>
                <c:pt idx="21">
                  <c:v>1.7402909999999999E-3</c:v>
                </c:pt>
                <c:pt idx="22">
                  <c:v>1.667495E-3</c:v>
                </c:pt>
                <c:pt idx="23">
                  <c:v>1.742796E-3</c:v>
                </c:pt>
                <c:pt idx="24">
                  <c:v>1.7595610000000002E-3</c:v>
                </c:pt>
                <c:pt idx="25">
                  <c:v>1.494553E-3</c:v>
                </c:pt>
                <c:pt idx="26">
                  <c:v>1.8614370000000001E-3</c:v>
                </c:pt>
                <c:pt idx="27">
                  <c:v>2.0022410000000001E-3</c:v>
                </c:pt>
                <c:pt idx="28">
                  <c:v>1.9622309999999996E-3</c:v>
                </c:pt>
                <c:pt idx="29">
                  <c:v>1.813114E-3</c:v>
                </c:pt>
                <c:pt idx="30">
                  <c:v>1.757441E-3</c:v>
                </c:pt>
                <c:pt idx="31">
                  <c:v>1.831446E-3</c:v>
                </c:pt>
                <c:pt idx="32">
                  <c:v>2.0606560000000001E-3</c:v>
                </c:pt>
                <c:pt idx="33">
                  <c:v>2.2397049999999998E-3</c:v>
                </c:pt>
                <c:pt idx="34">
                  <c:v>2.0155389999999998E-3</c:v>
                </c:pt>
                <c:pt idx="35">
                  <c:v>1.9625150000000002E-3</c:v>
                </c:pt>
                <c:pt idx="36">
                  <c:v>2.0495799999999996E-3</c:v>
                </c:pt>
                <c:pt idx="37">
                  <c:v>1.7734579999999999E-3</c:v>
                </c:pt>
                <c:pt idx="38">
                  <c:v>2.153482E-3</c:v>
                </c:pt>
                <c:pt idx="39">
                  <c:v>2.1416040000000001E-3</c:v>
                </c:pt>
                <c:pt idx="40">
                  <c:v>2.0453660000000003E-3</c:v>
                </c:pt>
                <c:pt idx="41">
                  <c:v>2.0423950000000002E-3</c:v>
                </c:pt>
                <c:pt idx="42">
                  <c:v>2.1347740000000003E-3</c:v>
                </c:pt>
                <c:pt idx="43">
                  <c:v>1.8208149999999999E-3</c:v>
                </c:pt>
                <c:pt idx="44">
                  <c:v>2.2220619999999999E-3</c:v>
                </c:pt>
                <c:pt idx="45">
                  <c:v>1.952533E-3</c:v>
                </c:pt>
                <c:pt idx="46">
                  <c:v>2.142405E-3</c:v>
                </c:pt>
                <c:pt idx="47">
                  <c:v>2.1173920000000001E-3</c:v>
                </c:pt>
                <c:pt idx="48">
                  <c:v>1.9388699999999999E-3</c:v>
                </c:pt>
                <c:pt idx="49">
                  <c:v>2.1562399999999998E-3</c:v>
                </c:pt>
                <c:pt idx="50">
                  <c:v>2.0306309999999998E-3</c:v>
                </c:pt>
                <c:pt idx="51">
                  <c:v>2.0535589999999999E-3</c:v>
                </c:pt>
                <c:pt idx="52">
                  <c:v>2.1267880000000001E-3</c:v>
                </c:pt>
                <c:pt idx="53">
                  <c:v>2.6288270000000002E-3</c:v>
                </c:pt>
                <c:pt idx="54">
                  <c:v>2.151006E-3</c:v>
                </c:pt>
                <c:pt idx="55">
                  <c:v>2.1067130000000001E-3</c:v>
                </c:pt>
                <c:pt idx="56">
                  <c:v>1.8946870000000002E-3</c:v>
                </c:pt>
                <c:pt idx="57">
                  <c:v>2.0850770000000003E-3</c:v>
                </c:pt>
                <c:pt idx="58">
                  <c:v>2.5597250000000001E-3</c:v>
                </c:pt>
                <c:pt idx="59">
                  <c:v>2.2120680000000002E-3</c:v>
                </c:pt>
                <c:pt idx="60">
                  <c:v>2.1388750000000002E-3</c:v>
                </c:pt>
                <c:pt idx="61">
                  <c:v>2.087027E-3</c:v>
                </c:pt>
                <c:pt idx="62">
                  <c:v>2.237803E-3</c:v>
                </c:pt>
                <c:pt idx="63">
                  <c:v>2.0196960000000001E-3</c:v>
                </c:pt>
                <c:pt idx="64">
                  <c:v>2.041457E-3</c:v>
                </c:pt>
                <c:pt idx="65">
                  <c:v>1.8376740000000003E-3</c:v>
                </c:pt>
                <c:pt idx="66">
                  <c:v>2.119779E-3</c:v>
                </c:pt>
                <c:pt idx="67">
                  <c:v>2.0058700000000003E-3</c:v>
                </c:pt>
                <c:pt idx="68">
                  <c:v>1.922219E-3</c:v>
                </c:pt>
                <c:pt idx="69">
                  <c:v>2.1725959999999997E-3</c:v>
                </c:pt>
                <c:pt idx="70">
                  <c:v>2.0945300000000003E-3</c:v>
                </c:pt>
                <c:pt idx="71">
                  <c:v>2.2279920000000003E-3</c:v>
                </c:pt>
                <c:pt idx="72">
                  <c:v>2.5001889999999999E-3</c:v>
                </c:pt>
                <c:pt idx="73">
                  <c:v>2.4117639999999998E-3</c:v>
                </c:pt>
                <c:pt idx="74">
                  <c:v>2.1674960000000001E-3</c:v>
                </c:pt>
                <c:pt idx="75">
                  <c:v>2.4396000000000001E-3</c:v>
                </c:pt>
                <c:pt idx="76">
                  <c:v>2.2208509999999998E-3</c:v>
                </c:pt>
                <c:pt idx="77">
                  <c:v>2.6848369999999998E-3</c:v>
                </c:pt>
                <c:pt idx="78">
                  <c:v>2.4794119999999998E-3</c:v>
                </c:pt>
                <c:pt idx="79">
                  <c:v>2.6160229999999999E-3</c:v>
                </c:pt>
                <c:pt idx="80">
                  <c:v>2.1958239999999999E-3</c:v>
                </c:pt>
                <c:pt idx="81">
                  <c:v>2.3089600000000001E-3</c:v>
                </c:pt>
                <c:pt idx="82">
                  <c:v>2.2584900000000002E-3</c:v>
                </c:pt>
                <c:pt idx="83">
                  <c:v>2.5621939999999998E-3</c:v>
                </c:pt>
                <c:pt idx="84">
                  <c:v>2.365626E-3</c:v>
                </c:pt>
                <c:pt idx="85">
                  <c:v>2.2709560000000002E-3</c:v>
                </c:pt>
                <c:pt idx="86">
                  <c:v>2.594931E-3</c:v>
                </c:pt>
                <c:pt idx="87">
                  <c:v>2.1291919999999998E-3</c:v>
                </c:pt>
                <c:pt idx="88">
                  <c:v>2.0545850000000003E-3</c:v>
                </c:pt>
                <c:pt idx="89">
                  <c:v>1.9756830000000002E-3</c:v>
                </c:pt>
                <c:pt idx="90">
                  <c:v>2.2999219999999998E-3</c:v>
                </c:pt>
                <c:pt idx="91">
                  <c:v>2.2269169999999997E-3</c:v>
                </c:pt>
                <c:pt idx="92">
                  <c:v>2.225477E-3</c:v>
                </c:pt>
                <c:pt idx="93">
                  <c:v>2.4391040000000001E-3</c:v>
                </c:pt>
                <c:pt idx="94">
                  <c:v>2.2832540000000002E-3</c:v>
                </c:pt>
                <c:pt idx="95">
                  <c:v>1.9381900000000002E-3</c:v>
                </c:pt>
                <c:pt idx="96">
                  <c:v>2.5883909999999998E-3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2B7-40D0-816F-DEB34C73A495}"/>
            </c:ext>
          </c:extLst>
        </c:ser>
        <c:ser>
          <c:idx val="7"/>
          <c:order val="7"/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'[20150430_RSJT-MB-7_MinorProfiles+Solver.xlsx]Zn'!$F$284:$F$372</c:f>
              <c:numCache>
                <c:formatCode>General</c:formatCode>
                <c:ptCount val="89"/>
                <c:pt idx="0">
                  <c:v>0</c:v>
                </c:pt>
                <c:pt idx="1">
                  <c:v>2.8529999999999802</c:v>
                </c:pt>
                <c:pt idx="2">
                  <c:v>5.7059999999999889</c:v>
                </c:pt>
                <c:pt idx="3">
                  <c:v>8.5589999999999975</c:v>
                </c:pt>
                <c:pt idx="4">
                  <c:v>11.412000000000006</c:v>
                </c:pt>
                <c:pt idx="5">
                  <c:v>14.264999999999986</c:v>
                </c:pt>
                <c:pt idx="6">
                  <c:v>17.117999999999995</c:v>
                </c:pt>
                <c:pt idx="7">
                  <c:v>19.971000000000004</c:v>
                </c:pt>
                <c:pt idx="8">
                  <c:v>22.823999999999984</c:v>
                </c:pt>
                <c:pt idx="9">
                  <c:v>25.676999999999992</c:v>
                </c:pt>
                <c:pt idx="10">
                  <c:v>28.531000000000006</c:v>
                </c:pt>
                <c:pt idx="11">
                  <c:v>31.383999999999983</c:v>
                </c:pt>
                <c:pt idx="12">
                  <c:v>34.236999999999995</c:v>
                </c:pt>
                <c:pt idx="13">
                  <c:v>37.090000000000003</c:v>
                </c:pt>
                <c:pt idx="14">
                  <c:v>39.942999999999984</c:v>
                </c:pt>
                <c:pt idx="15">
                  <c:v>42.795999999999992</c:v>
                </c:pt>
                <c:pt idx="16">
                  <c:v>45.649000000000001</c:v>
                </c:pt>
                <c:pt idx="17">
                  <c:v>48.501999999999981</c:v>
                </c:pt>
                <c:pt idx="18">
                  <c:v>51.35499999999999</c:v>
                </c:pt>
                <c:pt idx="19">
                  <c:v>54.207999999999998</c:v>
                </c:pt>
                <c:pt idx="20">
                  <c:v>57.061000000000007</c:v>
                </c:pt>
                <c:pt idx="21">
                  <c:v>59.913999999999987</c:v>
                </c:pt>
                <c:pt idx="22">
                  <c:v>62.766999999999989</c:v>
                </c:pt>
                <c:pt idx="23">
                  <c:v>65.62</c:v>
                </c:pt>
                <c:pt idx="24">
                  <c:v>68.474999999999994</c:v>
                </c:pt>
                <c:pt idx="25">
                  <c:v>71.326999999999998</c:v>
                </c:pt>
                <c:pt idx="26">
                  <c:v>74.180000000000007</c:v>
                </c:pt>
                <c:pt idx="27">
                  <c:v>77.032999999999987</c:v>
                </c:pt>
                <c:pt idx="28">
                  <c:v>79.885999999999996</c:v>
                </c:pt>
                <c:pt idx="29">
                  <c:v>82.739000000000004</c:v>
                </c:pt>
                <c:pt idx="30">
                  <c:v>85.591999999999985</c:v>
                </c:pt>
                <c:pt idx="31">
                  <c:v>88.444999999999993</c:v>
                </c:pt>
                <c:pt idx="32">
                  <c:v>91.298000000000002</c:v>
                </c:pt>
                <c:pt idx="33">
                  <c:v>94.150999999999982</c:v>
                </c:pt>
                <c:pt idx="34">
                  <c:v>97.003999999999991</c:v>
                </c:pt>
                <c:pt idx="35">
                  <c:v>99.856999999999999</c:v>
                </c:pt>
                <c:pt idx="36">
                  <c:v>102.70999999999998</c:v>
                </c:pt>
                <c:pt idx="37">
                  <c:v>105.56399999999999</c:v>
                </c:pt>
                <c:pt idx="38">
                  <c:v>108.417</c:v>
                </c:pt>
                <c:pt idx="39">
                  <c:v>111.26999999999998</c:v>
                </c:pt>
                <c:pt idx="40">
                  <c:v>114.12299999999999</c:v>
                </c:pt>
                <c:pt idx="41">
                  <c:v>116.976</c:v>
                </c:pt>
                <c:pt idx="42">
                  <c:v>119.82899999999998</c:v>
                </c:pt>
                <c:pt idx="43">
                  <c:v>122.68199999999999</c:v>
                </c:pt>
                <c:pt idx="44">
                  <c:v>125.535</c:v>
                </c:pt>
                <c:pt idx="45">
                  <c:v>128.38799999999998</c:v>
                </c:pt>
                <c:pt idx="46">
                  <c:v>131.24099999999999</c:v>
                </c:pt>
                <c:pt idx="47">
                  <c:v>134.09399999999999</c:v>
                </c:pt>
                <c:pt idx="48">
                  <c:v>136.947</c:v>
                </c:pt>
                <c:pt idx="49">
                  <c:v>139.80000000000001</c:v>
                </c:pt>
                <c:pt idx="50">
                  <c:v>142.654</c:v>
                </c:pt>
                <c:pt idx="51">
                  <c:v>145.50700000000001</c:v>
                </c:pt>
                <c:pt idx="52">
                  <c:v>148.36000000000001</c:v>
                </c:pt>
                <c:pt idx="53">
                  <c:v>151.21299999999999</c:v>
                </c:pt>
                <c:pt idx="54">
                  <c:v>154.06599999999997</c:v>
                </c:pt>
                <c:pt idx="55">
                  <c:v>156.91899999999998</c:v>
                </c:pt>
                <c:pt idx="56">
                  <c:v>159.77199999999999</c:v>
                </c:pt>
                <c:pt idx="57">
                  <c:v>162.625</c:v>
                </c:pt>
                <c:pt idx="58">
                  <c:v>165.47800000000001</c:v>
                </c:pt>
                <c:pt idx="59">
                  <c:v>168.33099999999999</c:v>
                </c:pt>
                <c:pt idx="60">
                  <c:v>171.184</c:v>
                </c:pt>
                <c:pt idx="61">
                  <c:v>174.03699999999998</c:v>
                </c:pt>
                <c:pt idx="62">
                  <c:v>176.89</c:v>
                </c:pt>
                <c:pt idx="63">
                  <c:v>179.744</c:v>
                </c:pt>
                <c:pt idx="64">
                  <c:v>182.59699999999998</c:v>
                </c:pt>
                <c:pt idx="65">
                  <c:v>185.45</c:v>
                </c:pt>
                <c:pt idx="66">
                  <c:v>188.303</c:v>
                </c:pt>
                <c:pt idx="67">
                  <c:v>191.15600000000001</c:v>
                </c:pt>
                <c:pt idx="68">
                  <c:v>194.00899999999999</c:v>
                </c:pt>
                <c:pt idx="69">
                  <c:v>196.86199999999999</c:v>
                </c:pt>
                <c:pt idx="70">
                  <c:v>199.715</c:v>
                </c:pt>
                <c:pt idx="71">
                  <c:v>202.56799999999998</c:v>
                </c:pt>
                <c:pt idx="72">
                  <c:v>205.42099999999999</c:v>
                </c:pt>
                <c:pt idx="73">
                  <c:v>208.274</c:v>
                </c:pt>
                <c:pt idx="74">
                  <c:v>211.12700000000001</c:v>
                </c:pt>
                <c:pt idx="75">
                  <c:v>213.98</c:v>
                </c:pt>
                <c:pt idx="76">
                  <c:v>216.834</c:v>
                </c:pt>
                <c:pt idx="77">
                  <c:v>219.68699999999998</c:v>
                </c:pt>
                <c:pt idx="78">
                  <c:v>222.54</c:v>
                </c:pt>
                <c:pt idx="79">
                  <c:v>225.393</c:v>
                </c:pt>
                <c:pt idx="80">
                  <c:v>228.24599999999998</c:v>
                </c:pt>
                <c:pt idx="81">
                  <c:v>231.09899999999999</c:v>
                </c:pt>
                <c:pt idx="82">
                  <c:v>233.952</c:v>
                </c:pt>
                <c:pt idx="83">
                  <c:v>236.80500000000001</c:v>
                </c:pt>
                <c:pt idx="84">
                  <c:v>239.65799999999999</c:v>
                </c:pt>
                <c:pt idx="85">
                  <c:v>242.511</c:v>
                </c:pt>
                <c:pt idx="86">
                  <c:v>245.36400000000003</c:v>
                </c:pt>
                <c:pt idx="87">
                  <c:v>248.21699999999996</c:v>
                </c:pt>
                <c:pt idx="88">
                  <c:v>251.07</c:v>
                </c:pt>
              </c:numCache>
            </c:numRef>
          </c:xVal>
          <c:yVal>
            <c:numRef>
              <c:f>'[20150430_RSJT-MB-7_MinorProfiles+Solver.xlsx]Zn'!$I$284:$I$372</c:f>
              <c:numCache>
                <c:formatCode>0.00E+00</c:formatCode>
                <c:ptCount val="89"/>
                <c:pt idx="0">
                  <c:v>5.5706730023457425E-4</c:v>
                </c:pt>
                <c:pt idx="1">
                  <c:v>6.4231100915344754E-4</c:v>
                </c:pt>
                <c:pt idx="2">
                  <c:v>7.2719824713554518E-4</c:v>
                </c:pt>
                <c:pt idx="3">
                  <c:v>8.1137700906551706E-4</c:v>
                </c:pt>
                <c:pt idx="4">
                  <c:v>8.9450412835536362E-4</c:v>
                </c:pt>
                <c:pt idx="5">
                  <c:v>9.7624946613368698E-4</c:v>
                </c:pt>
                <c:pt idx="6">
                  <c:v>1.0562998318442366E-3</c:v>
                </c:pt>
                <c:pt idx="7">
                  <c:v>1.1343625579210209E-3</c:v>
                </c:pt>
                <c:pt idx="8">
                  <c:v>1.2101686610763815E-3</c:v>
                </c:pt>
                <c:pt idx="9">
                  <c:v>1.2834755343738384E-3</c:v>
                </c:pt>
                <c:pt idx="10">
                  <c:v>1.3540933727979104E-3</c:v>
                </c:pt>
                <c:pt idx="11">
                  <c:v>1.4217887859195727E-3</c:v>
                </c:pt>
                <c:pt idx="12">
                  <c:v>1.4864344387552388E-3</c:v>
                </c:pt>
                <c:pt idx="13">
                  <c:v>1.5479095712954455E-3</c:v>
                </c:pt>
                <c:pt idx="14">
                  <c:v>1.6061252127756776E-3</c:v>
                </c:pt>
                <c:pt idx="15">
                  <c:v>1.6610236480567515E-3</c:v>
                </c:pt>
                <c:pt idx="16">
                  <c:v>1.712577403941401E-3</c:v>
                </c:pt>
                <c:pt idx="17">
                  <c:v>1.7607878023591947E-3</c:v>
                </c:pt>
                <c:pt idx="18">
                  <c:v>1.8056831352129257E-3</c:v>
                </c:pt>
                <c:pt idx="19">
                  <c:v>1.8473165215268873E-3</c:v>
                </c:pt>
                <c:pt idx="20">
                  <c:v>1.8857635113044258E-3</c:v>
                </c:pt>
                <c:pt idx="21">
                  <c:v>1.9211195022019502E-3</c:v>
                </c:pt>
                <c:pt idx="22">
                  <c:v>1.9534970348462628E-3</c:v>
                </c:pt>
                <c:pt idx="23">
                  <c:v>1.983023030514142E-3</c:v>
                </c:pt>
                <c:pt idx="24">
                  <c:v>2.0098539099910172E-3</c:v>
                </c:pt>
                <c:pt idx="25">
                  <c:v>2.0340915637082745E-3</c:v>
                </c:pt>
                <c:pt idx="26">
                  <c:v>2.0559264573883464E-3</c:v>
                </c:pt>
                <c:pt idx="27">
                  <c:v>2.0755073058452808E-3</c:v>
                </c:pt>
                <c:pt idx="28">
                  <c:v>2.0929933671281322E-3</c:v>
                </c:pt>
                <c:pt idx="29">
                  <c:v>2.1085434443852157E-3</c:v>
                </c:pt>
                <c:pt idx="30">
                  <c:v>2.1223140541429767E-3</c:v>
                </c:pt>
                <c:pt idx="31">
                  <c:v>2.1344578331736388E-3</c:v>
                </c:pt>
                <c:pt idx="32">
                  <c:v>2.1451221884830102E-3</c:v>
                </c:pt>
                <c:pt idx="33">
                  <c:v>2.1544481887016236E-3</c:v>
                </c:pt>
                <c:pt idx="34">
                  <c:v>2.1625696896862283E-3</c:v>
                </c:pt>
                <c:pt idx="35">
                  <c:v>2.1696126825151161E-3</c:v>
                </c:pt>
                <c:pt idx="36">
                  <c:v>2.1756948483307469E-3</c:v>
                </c:pt>
                <c:pt idx="37">
                  <c:v>2.1809269976458038E-3</c:v>
                </c:pt>
                <c:pt idx="38">
                  <c:v>2.1854059510878331E-3</c:v>
                </c:pt>
                <c:pt idx="39">
                  <c:v>2.1892255443122406E-3</c:v>
                </c:pt>
                <c:pt idx="40">
                  <c:v>2.1924692223865101E-3</c:v>
                </c:pt>
                <c:pt idx="41">
                  <c:v>2.1952123021787111E-3</c:v>
                </c:pt>
                <c:pt idx="42">
                  <c:v>2.1975223405878062E-3</c:v>
                </c:pt>
                <c:pt idx="43">
                  <c:v>2.1994595654127066E-3</c:v>
                </c:pt>
                <c:pt idx="44">
                  <c:v>2.2010773508250527E-3</c:v>
                </c:pt>
                <c:pt idx="45">
                  <c:v>2.202422721226391E-3</c:v>
                </c:pt>
                <c:pt idx="46">
                  <c:v>2.2035368692314775E-3</c:v>
                </c:pt>
                <c:pt idx="47">
                  <c:v>2.2044556755424658E-3</c:v>
                </c:pt>
                <c:pt idx="48">
                  <c:v>2.2052102204918361E-3</c:v>
                </c:pt>
                <c:pt idx="49">
                  <c:v>2.2058272789755025E-3</c:v>
                </c:pt>
                <c:pt idx="50">
                  <c:v>2.2063299507551156E-3</c:v>
                </c:pt>
                <c:pt idx="51">
                  <c:v>2.2067374405414526E-3</c:v>
                </c:pt>
                <c:pt idx="52">
                  <c:v>2.207066517514171E-3</c:v>
                </c:pt>
                <c:pt idx="53">
                  <c:v>2.2073311592419259E-3</c:v>
                </c:pt>
                <c:pt idx="54">
                  <c:v>2.2075430925499692E-3</c:v>
                </c:pt>
                <c:pt idx="55">
                  <c:v>2.20771210557494E-3</c:v>
                </c:pt>
                <c:pt idx="56">
                  <c:v>2.2078463267993769E-3</c:v>
                </c:pt>
                <c:pt idx="57">
                  <c:v>2.2079524724691532E-3</c:v>
                </c:pt>
                <c:pt idx="58">
                  <c:v>2.2080360642217759E-3</c:v>
                </c:pt>
                <c:pt idx="59">
                  <c:v>2.208101619043972E-3</c:v>
                </c:pt>
                <c:pt idx="60">
                  <c:v>2.2081528138521724E-3</c:v>
                </c:pt>
                <c:pt idx="61">
                  <c:v>2.2081926270681911E-3</c:v>
                </c:pt>
                <c:pt idx="62">
                  <c:v>2.2082234595627707E-3</c:v>
                </c:pt>
                <c:pt idx="63">
                  <c:v>2.2082472445657158E-3</c:v>
                </c:pt>
                <c:pt idx="64">
                  <c:v>2.208265503320382E-3</c:v>
                </c:pt>
                <c:pt idx="65">
                  <c:v>2.2082794667502769E-3</c:v>
                </c:pt>
                <c:pt idx="66">
                  <c:v>2.2082901006638886E-3</c:v>
                </c:pt>
                <c:pt idx="67">
                  <c:v>2.2082981651037918E-3</c:v>
                </c:pt>
                <c:pt idx="68">
                  <c:v>2.2083042553570804E-3</c:v>
                </c:pt>
                <c:pt idx="69">
                  <c:v>2.2083088354739834E-3</c:v>
                </c:pt>
                <c:pt idx="70">
                  <c:v>2.2083122655033164E-3</c:v>
                </c:pt>
                <c:pt idx="71">
                  <c:v>2.2083148234952341E-3</c:v>
                </c:pt>
                <c:pt idx="72">
                  <c:v>2.2083167231757329E-3</c:v>
                </c:pt>
                <c:pt idx="73">
                  <c:v>2.2083181280647709E-3</c:v>
                </c:pt>
                <c:pt idx="74">
                  <c:v>2.2083191626911468E-3</c:v>
                </c:pt>
                <c:pt idx="75">
                  <c:v>2.2083199214523739E-3</c:v>
                </c:pt>
                <c:pt idx="76">
                  <c:v>2.2083204757411801E-3</c:v>
                </c:pt>
                <c:pt idx="77">
                  <c:v>2.2083208786805339E-3</c:v>
                </c:pt>
                <c:pt idx="78">
                  <c:v>2.2083211704909695E-3</c:v>
                </c:pt>
                <c:pt idx="79">
                  <c:v>2.2083213809376188E-3</c:v>
                </c:pt>
                <c:pt idx="80">
                  <c:v>2.2083215320719998E-3</c:v>
                </c:pt>
                <c:pt idx="81">
                  <c:v>2.2083216401567922E-3</c:v>
                </c:pt>
                <c:pt idx="82">
                  <c:v>2.2083217171311323E-3</c:v>
                </c:pt>
                <c:pt idx="83">
                  <c:v>2.208321771720419E-3</c:v>
                </c:pt>
                <c:pt idx="84">
                  <c:v>2.2083218102725974E-3</c:v>
                </c:pt>
                <c:pt idx="85">
                  <c:v>2.2083218373851552E-3</c:v>
                </c:pt>
                <c:pt idx="86">
                  <c:v>2.2083218563728447E-3</c:v>
                </c:pt>
                <c:pt idx="87">
                  <c:v>2.2083218696148516E-3</c:v>
                </c:pt>
                <c:pt idx="88">
                  <c:v>2.2083218788112031E-3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E2B7-40D0-816F-DEB34C73A495}"/>
            </c:ext>
          </c:extLst>
        </c:ser>
        <c:ser>
          <c:idx val="4"/>
          <c:order val="0"/>
          <c:spPr>
            <a:ln>
              <a:noFill/>
            </a:ln>
          </c:spPr>
          <c:marker>
            <c:symbol val="square"/>
            <c:size val="3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'[JL30C15_BCR_RSJT-MB-7_Processed_Minors.xlsx]Sc'!$F$832:$F$960</c:f>
              <c:numCache>
                <c:formatCode>General</c:formatCode>
                <c:ptCount val="129"/>
                <c:pt idx="0">
                  <c:v>-8.8650000000002365</c:v>
                </c:pt>
                <c:pt idx="1">
                  <c:v>-5.9100000000003092</c:v>
                </c:pt>
                <c:pt idx="2">
                  <c:v>-2.955000000000382</c:v>
                </c:pt>
                <c:pt idx="3">
                  <c:v>0</c:v>
                </c:pt>
                <c:pt idx="4">
                  <c:v>2.9549999999999272</c:v>
                </c:pt>
                <c:pt idx="5">
                  <c:v>5.9099999999998545</c:v>
                </c:pt>
                <c:pt idx="6">
                  <c:v>8.8649999999997817</c:v>
                </c:pt>
                <c:pt idx="7">
                  <c:v>11.820999999999913</c:v>
                </c:pt>
                <c:pt idx="8">
                  <c:v>14.77599999999984</c:v>
                </c:pt>
                <c:pt idx="9">
                  <c:v>17.730999999999767</c:v>
                </c:pt>
                <c:pt idx="10">
                  <c:v>20.685999999999694</c:v>
                </c:pt>
                <c:pt idx="11">
                  <c:v>23.640999999999622</c:v>
                </c:pt>
                <c:pt idx="12">
                  <c:v>26.596000000000004</c:v>
                </c:pt>
                <c:pt idx="13">
                  <c:v>29.550999999999931</c:v>
                </c:pt>
                <c:pt idx="14">
                  <c:v>32.505999999999858</c:v>
                </c:pt>
                <c:pt idx="15">
                  <c:v>35.460999999999785</c:v>
                </c:pt>
                <c:pt idx="16">
                  <c:v>38.416999999999916</c:v>
                </c:pt>
                <c:pt idx="17">
                  <c:v>41.371999999999844</c:v>
                </c:pt>
                <c:pt idx="18">
                  <c:v>44.326999999999771</c:v>
                </c:pt>
                <c:pt idx="19">
                  <c:v>47.281999999999698</c:v>
                </c:pt>
                <c:pt idx="20">
                  <c:v>50.236999999999625</c:v>
                </c:pt>
                <c:pt idx="21">
                  <c:v>53.192000000000007</c:v>
                </c:pt>
                <c:pt idx="22">
                  <c:v>56.146999999999935</c:v>
                </c:pt>
                <c:pt idx="23">
                  <c:v>59.101999999999862</c:v>
                </c:pt>
                <c:pt idx="24">
                  <c:v>62.056999999999789</c:v>
                </c:pt>
                <c:pt idx="25">
                  <c:v>65.01299999999992</c:v>
                </c:pt>
                <c:pt idx="26">
                  <c:v>67.967999999999847</c:v>
                </c:pt>
                <c:pt idx="27">
                  <c:v>70.922999999999774</c:v>
                </c:pt>
                <c:pt idx="28">
                  <c:v>73.877999999999702</c:v>
                </c:pt>
                <c:pt idx="29">
                  <c:v>76.832999999999629</c:v>
                </c:pt>
                <c:pt idx="30">
                  <c:v>79.788000000000011</c:v>
                </c:pt>
                <c:pt idx="31">
                  <c:v>82.742999999999938</c:v>
                </c:pt>
                <c:pt idx="32">
                  <c:v>85.697999999999865</c:v>
                </c:pt>
                <c:pt idx="33">
                  <c:v>88.652999999999793</c:v>
                </c:pt>
                <c:pt idx="34">
                  <c:v>91.608999999999924</c:v>
                </c:pt>
                <c:pt idx="35">
                  <c:v>94.563999999999851</c:v>
                </c:pt>
                <c:pt idx="36">
                  <c:v>97.518999999999778</c:v>
                </c:pt>
                <c:pt idx="37">
                  <c:v>100.47399999999971</c:v>
                </c:pt>
                <c:pt idx="38">
                  <c:v>103.42899999999963</c:v>
                </c:pt>
                <c:pt idx="39">
                  <c:v>106.38400000000001</c:v>
                </c:pt>
                <c:pt idx="40">
                  <c:v>109.33899999999994</c:v>
                </c:pt>
                <c:pt idx="41">
                  <c:v>112.29399999999987</c:v>
                </c:pt>
                <c:pt idx="42">
                  <c:v>115.25</c:v>
                </c:pt>
                <c:pt idx="43">
                  <c:v>118.20499999999993</c:v>
                </c:pt>
                <c:pt idx="44">
                  <c:v>121.15999999999985</c:v>
                </c:pt>
                <c:pt idx="45">
                  <c:v>124.11499999999978</c:v>
                </c:pt>
                <c:pt idx="46">
                  <c:v>127.06999999999972</c:v>
                </c:pt>
                <c:pt idx="47">
                  <c:v>130.02499999999964</c:v>
                </c:pt>
                <c:pt idx="48">
                  <c:v>132.98000000000002</c:v>
                </c:pt>
                <c:pt idx="49">
                  <c:v>135.93499999999995</c:v>
                </c:pt>
                <c:pt idx="50">
                  <c:v>138.88999999999987</c:v>
                </c:pt>
                <c:pt idx="51">
                  <c:v>141.846</c:v>
                </c:pt>
                <c:pt idx="52">
                  <c:v>144.80099999999993</c:v>
                </c:pt>
                <c:pt idx="53">
                  <c:v>147.75599999999986</c:v>
                </c:pt>
                <c:pt idx="54">
                  <c:v>150.71099999999979</c:v>
                </c:pt>
                <c:pt idx="55">
                  <c:v>153.66599999999971</c:v>
                </c:pt>
                <c:pt idx="56">
                  <c:v>156.62099999999964</c:v>
                </c:pt>
                <c:pt idx="57">
                  <c:v>159.57600000000002</c:v>
                </c:pt>
                <c:pt idx="58">
                  <c:v>162.53099999999995</c:v>
                </c:pt>
                <c:pt idx="59">
                  <c:v>165.48599999999988</c:v>
                </c:pt>
                <c:pt idx="60">
                  <c:v>168.44200000000001</c:v>
                </c:pt>
                <c:pt idx="61">
                  <c:v>171.39699999999993</c:v>
                </c:pt>
                <c:pt idx="62">
                  <c:v>174.35199999999986</c:v>
                </c:pt>
                <c:pt idx="63">
                  <c:v>177.30699999999979</c:v>
                </c:pt>
                <c:pt idx="64">
                  <c:v>180.26199999999972</c:v>
                </c:pt>
                <c:pt idx="65">
                  <c:v>183.21699999999964</c:v>
                </c:pt>
                <c:pt idx="66">
                  <c:v>186.17200000000003</c:v>
                </c:pt>
                <c:pt idx="67">
                  <c:v>189.12699999999995</c:v>
                </c:pt>
                <c:pt idx="68">
                  <c:v>192.08199999999988</c:v>
                </c:pt>
                <c:pt idx="69">
                  <c:v>195.03800000000001</c:v>
                </c:pt>
                <c:pt idx="70">
                  <c:v>197.99299999999994</c:v>
                </c:pt>
                <c:pt idx="71">
                  <c:v>200.94799999999987</c:v>
                </c:pt>
                <c:pt idx="72">
                  <c:v>203.90299999999979</c:v>
                </c:pt>
                <c:pt idx="73">
                  <c:v>206.85799999999972</c:v>
                </c:pt>
                <c:pt idx="74">
                  <c:v>209.81299999999965</c:v>
                </c:pt>
                <c:pt idx="75">
                  <c:v>212.76800000000003</c:v>
                </c:pt>
                <c:pt idx="76">
                  <c:v>215.72299999999996</c:v>
                </c:pt>
                <c:pt idx="77">
                  <c:v>218.67799999999988</c:v>
                </c:pt>
                <c:pt idx="78">
                  <c:v>221.63400000000001</c:v>
                </c:pt>
                <c:pt idx="79">
                  <c:v>224.58899999999994</c:v>
                </c:pt>
                <c:pt idx="80">
                  <c:v>227.54399999999987</c:v>
                </c:pt>
                <c:pt idx="81">
                  <c:v>230.4989999999998</c:v>
                </c:pt>
                <c:pt idx="82">
                  <c:v>233.45399999999972</c:v>
                </c:pt>
                <c:pt idx="83">
                  <c:v>236.40899999999965</c:v>
                </c:pt>
                <c:pt idx="84">
                  <c:v>239.36400000000003</c:v>
                </c:pt>
                <c:pt idx="85">
                  <c:v>242.31899999999996</c:v>
                </c:pt>
                <c:pt idx="86">
                  <c:v>245.27399999999986</c:v>
                </c:pt>
                <c:pt idx="87">
                  <c:v>248.23</c:v>
                </c:pt>
                <c:pt idx="88">
                  <c:v>251.18499999999997</c:v>
                </c:pt>
                <c:pt idx="89">
                  <c:v>254.13999999999987</c:v>
                </c:pt>
                <c:pt idx="90">
                  <c:v>257.0949999999998</c:v>
                </c:pt>
                <c:pt idx="91">
                  <c:v>260.04999999999973</c:v>
                </c:pt>
                <c:pt idx="92">
                  <c:v>263.00499999999965</c:v>
                </c:pt>
                <c:pt idx="93">
                  <c:v>265.96000000000004</c:v>
                </c:pt>
                <c:pt idx="94">
                  <c:v>268.91499999999996</c:v>
                </c:pt>
                <c:pt idx="95">
                  <c:v>271.87099999999964</c:v>
                </c:pt>
                <c:pt idx="96">
                  <c:v>274.82600000000002</c:v>
                </c:pt>
                <c:pt idx="97">
                  <c:v>277.78099999999995</c:v>
                </c:pt>
                <c:pt idx="98">
                  <c:v>280.73599999999988</c:v>
                </c:pt>
                <c:pt idx="99">
                  <c:v>283.6909999999998</c:v>
                </c:pt>
                <c:pt idx="100">
                  <c:v>286.64599999999973</c:v>
                </c:pt>
                <c:pt idx="101">
                  <c:v>289.60099999999966</c:v>
                </c:pt>
                <c:pt idx="102">
                  <c:v>292.55600000000004</c:v>
                </c:pt>
                <c:pt idx="103">
                  <c:v>295.51099999999997</c:v>
                </c:pt>
                <c:pt idx="104">
                  <c:v>298.46699999999964</c:v>
                </c:pt>
                <c:pt idx="105">
                  <c:v>301.42200000000003</c:v>
                </c:pt>
                <c:pt idx="106">
                  <c:v>304.37699999999995</c:v>
                </c:pt>
                <c:pt idx="107">
                  <c:v>307.33199999999988</c:v>
                </c:pt>
                <c:pt idx="108">
                  <c:v>310.28699999999981</c:v>
                </c:pt>
                <c:pt idx="109">
                  <c:v>313.24199999999973</c:v>
                </c:pt>
                <c:pt idx="110">
                  <c:v>316.19699999999966</c:v>
                </c:pt>
                <c:pt idx="111">
                  <c:v>319.15200000000004</c:v>
                </c:pt>
                <c:pt idx="112">
                  <c:v>322.10699999999997</c:v>
                </c:pt>
                <c:pt idx="113">
                  <c:v>325.06299999999965</c:v>
                </c:pt>
                <c:pt idx="114">
                  <c:v>328.01800000000003</c:v>
                </c:pt>
                <c:pt idx="115">
                  <c:v>330.97299999999996</c:v>
                </c:pt>
                <c:pt idx="116">
                  <c:v>333.92799999999988</c:v>
                </c:pt>
                <c:pt idx="117">
                  <c:v>336.88299999999981</c:v>
                </c:pt>
                <c:pt idx="118">
                  <c:v>339.83799999999974</c:v>
                </c:pt>
                <c:pt idx="119">
                  <c:v>342.79299999999967</c:v>
                </c:pt>
                <c:pt idx="120">
                  <c:v>345.74800000000005</c:v>
                </c:pt>
                <c:pt idx="121">
                  <c:v>348.70299999999997</c:v>
                </c:pt>
                <c:pt idx="122">
                  <c:v>351.65899999999965</c:v>
                </c:pt>
                <c:pt idx="123">
                  <c:v>354.61400000000003</c:v>
                </c:pt>
                <c:pt idx="124">
                  <c:v>357.56899999999996</c:v>
                </c:pt>
                <c:pt idx="125">
                  <c:v>360.52399999999989</c:v>
                </c:pt>
                <c:pt idx="126">
                  <c:v>363.47899999999981</c:v>
                </c:pt>
                <c:pt idx="127">
                  <c:v>366.43399999999974</c:v>
                </c:pt>
                <c:pt idx="128">
                  <c:v>369.38899999999967</c:v>
                </c:pt>
              </c:numCache>
            </c:numRef>
          </c:xVal>
          <c:yVal>
            <c:numRef>
              <c:f>'[JL30C15_BCR_RSJT-MB-7_Processed_Minors.xlsx]Sc'!$I$832:$I$960</c:f>
              <c:numCache>
                <c:formatCode>General</c:formatCode>
                <c:ptCount val="129"/>
                <c:pt idx="0">
                  <c:v>2.2708284996859951E-2</c:v>
                </c:pt>
                <c:pt idx="1">
                  <c:v>9.6675400026588823E-3</c:v>
                </c:pt>
                <c:pt idx="2">
                  <c:v>5.0400756976307602E-3</c:v>
                </c:pt>
                <c:pt idx="3">
                  <c:v>2.6447635336216873E-3</c:v>
                </c:pt>
                <c:pt idx="4">
                  <c:v>2.5000032029969996E-3</c:v>
                </c:pt>
                <c:pt idx="5">
                  <c:v>1.5208058523126212E-3</c:v>
                </c:pt>
                <c:pt idx="6">
                  <c:v>1.6812748916462243E-3</c:v>
                </c:pt>
                <c:pt idx="7">
                  <c:v>1.1300480119532509E-3</c:v>
                </c:pt>
                <c:pt idx="8">
                  <c:v>9.2082903593322847E-4</c:v>
                </c:pt>
                <c:pt idx="9">
                  <c:v>9.5048008971585689E-4</c:v>
                </c:pt>
                <c:pt idx="10">
                  <c:v>8.3650914098287277E-4</c:v>
                </c:pt>
                <c:pt idx="11">
                  <c:v>4.620416460568133E-4</c:v>
                </c:pt>
                <c:pt idx="12">
                  <c:v>5.3186843203663543E-4</c:v>
                </c:pt>
                <c:pt idx="13">
                  <c:v>3.5971371489099737E-4</c:v>
                </c:pt>
                <c:pt idx="14">
                  <c:v>3.5205663711172466E-4</c:v>
                </c:pt>
                <c:pt idx="15">
                  <c:v>4.3216751979258377E-4</c:v>
                </c:pt>
                <c:pt idx="16">
                  <c:v>3.2190775836728988E-4</c:v>
                </c:pt>
                <c:pt idx="17">
                  <c:v>3.0155176538231758E-4</c:v>
                </c:pt>
                <c:pt idx="18">
                  <c:v>2.1543771945943267E-4</c:v>
                </c:pt>
                <c:pt idx="19">
                  <c:v>2.1002603865592615E-4</c:v>
                </c:pt>
                <c:pt idx="20">
                  <c:v>1.5878800742632164E-4</c:v>
                </c:pt>
                <c:pt idx="21">
                  <c:v>2.3782652709826728E-4</c:v>
                </c:pt>
                <c:pt idx="22">
                  <c:v>1.3785920286484691E-4</c:v>
                </c:pt>
                <c:pt idx="23">
                  <c:v>1.9066865143693858E-4</c:v>
                </c:pt>
                <c:pt idx="24">
                  <c:v>1.9692384367109867E-4</c:v>
                </c:pt>
                <c:pt idx="25">
                  <c:v>1.7149000231642141E-4</c:v>
                </c:pt>
                <c:pt idx="26">
                  <c:v>2.541414039208392E-4</c:v>
                </c:pt>
                <c:pt idx="27">
                  <c:v>1.7816143612991612E-4</c:v>
                </c:pt>
                <c:pt idx="28">
                  <c:v>2.0938371338186879E-4</c:v>
                </c:pt>
                <c:pt idx="29">
                  <c:v>2.4383731569018114E-4</c:v>
                </c:pt>
                <c:pt idx="30">
                  <c:v>1.2840128487650145E-4</c:v>
                </c:pt>
                <c:pt idx="31">
                  <c:v>2.1391718264491467E-4</c:v>
                </c:pt>
                <c:pt idx="32">
                  <c:v>2.9371326069100603E-4</c:v>
                </c:pt>
                <c:pt idx="33">
                  <c:v>1.3946970529743602E-4</c:v>
                </c:pt>
                <c:pt idx="34">
                  <c:v>1.9544960717318924E-4</c:v>
                </c:pt>
                <c:pt idx="35">
                  <c:v>1.6933551005380017E-4</c:v>
                </c:pt>
                <c:pt idx="36">
                  <c:v>1.8756073261376368E-4</c:v>
                </c:pt>
                <c:pt idx="37">
                  <c:v>1.6003264895076116E-4</c:v>
                </c:pt>
                <c:pt idx="38">
                  <c:v>1.0512072902179373E-4</c:v>
                </c:pt>
                <c:pt idx="39">
                  <c:v>1.5629659255588015E-4</c:v>
                </c:pt>
                <c:pt idx="40">
                  <c:v>1.632878455649399E-4</c:v>
                </c:pt>
                <c:pt idx="41">
                  <c:v>1.7649206011789926E-4</c:v>
                </c:pt>
                <c:pt idx="42">
                  <c:v>1.6712833436663315E-4</c:v>
                </c:pt>
                <c:pt idx="43">
                  <c:v>1.3225591368386561E-4</c:v>
                </c:pt>
                <c:pt idx="44">
                  <c:v>1.3499367364428876E-4</c:v>
                </c:pt>
                <c:pt idx="45">
                  <c:v>1.5456014716921609E-4</c:v>
                </c:pt>
                <c:pt idx="46">
                  <c:v>9.2927502479273698E-5</c:v>
                </c:pt>
                <c:pt idx="47">
                  <c:v>1.3721693245009425E-4</c:v>
                </c:pt>
                <c:pt idx="48">
                  <c:v>1.8105129144594967E-4</c:v>
                </c:pt>
                <c:pt idx="49">
                  <c:v>1.0726416622761127E-4</c:v>
                </c:pt>
                <c:pt idx="50">
                  <c:v>9.0144016576350667E-5</c:v>
                </c:pt>
                <c:pt idx="51">
                  <c:v>1.4500209916056927E-4</c:v>
                </c:pt>
                <c:pt idx="52">
                  <c:v>1.3710013212482486E-4</c:v>
                </c:pt>
                <c:pt idx="53">
                  <c:v>8.5342009587463104E-5</c:v>
                </c:pt>
                <c:pt idx="54">
                  <c:v>9.1982126114507646E-5</c:v>
                </c:pt>
                <c:pt idx="55">
                  <c:v>1.5424574969354288E-4</c:v>
                </c:pt>
                <c:pt idx="56">
                  <c:v>2.7103317049144437E-4</c:v>
                </c:pt>
                <c:pt idx="57">
                  <c:v>2.1869018407729961E-4</c:v>
                </c:pt>
                <c:pt idx="58">
                  <c:v>1.5387651120849725E-4</c:v>
                </c:pt>
                <c:pt idx="59">
                  <c:v>2.1635235744889484E-4</c:v>
                </c:pt>
                <c:pt idx="60">
                  <c:v>1.7849140696959143E-4</c:v>
                </c:pt>
                <c:pt idx="61">
                  <c:v>1.8605431098489114E-4</c:v>
                </c:pt>
                <c:pt idx="62">
                  <c:v>2.1938231827796812E-4</c:v>
                </c:pt>
                <c:pt idx="63">
                  <c:v>1.9499631938392966E-4</c:v>
                </c:pt>
                <c:pt idx="64">
                  <c:v>1.9553407521070347E-4</c:v>
                </c:pt>
                <c:pt idx="65">
                  <c:v>1.7593613521281958E-4</c:v>
                </c:pt>
                <c:pt idx="66">
                  <c:v>1.6828720339232103E-4</c:v>
                </c:pt>
                <c:pt idx="67">
                  <c:v>1.2790054152191966E-4</c:v>
                </c:pt>
                <c:pt idx="68">
                  <c:v>2.0099966116152225E-4</c:v>
                </c:pt>
                <c:pt idx="69">
                  <c:v>9.2764785002339209E-5</c:v>
                </c:pt>
                <c:pt idx="70">
                  <c:v>1.8262745760125177E-4</c:v>
                </c:pt>
                <c:pt idx="71">
                  <c:v>1.8109961695484458E-4</c:v>
                </c:pt>
                <c:pt idx="72">
                  <c:v>1.7564593769987726E-4</c:v>
                </c:pt>
                <c:pt idx="73">
                  <c:v>1.6020645604244863E-4</c:v>
                </c:pt>
                <c:pt idx="74">
                  <c:v>1.2118155020294011E-4</c:v>
                </c:pt>
                <c:pt idx="75">
                  <c:v>9.7881586601058669E-5</c:v>
                </c:pt>
                <c:pt idx="76">
                  <c:v>1.3324617052071143E-4</c:v>
                </c:pt>
                <c:pt idx="77">
                  <c:v>1.2284804607516601E-4</c:v>
                </c:pt>
                <c:pt idx="78">
                  <c:v>1.5448399565832447E-4</c:v>
                </c:pt>
                <c:pt idx="79">
                  <c:v>1.2815907710031707E-4</c:v>
                </c:pt>
                <c:pt idx="80">
                  <c:v>1.0631372837618849E-4</c:v>
                </c:pt>
                <c:pt idx="81">
                  <c:v>8.6608990303865707E-5</c:v>
                </c:pt>
                <c:pt idx="82">
                  <c:v>6.1870829159840887E-5</c:v>
                </c:pt>
                <c:pt idx="83">
                  <c:v>9.7626007747286987E-5</c:v>
                </c:pt>
                <c:pt idx="84">
                  <c:v>1.3966582403277555E-4</c:v>
                </c:pt>
                <c:pt idx="85">
                  <c:v>9.87122378521939E-5</c:v>
                </c:pt>
                <c:pt idx="86">
                  <c:v>2.2081910387055701E-4</c:v>
                </c:pt>
                <c:pt idx="87">
                  <c:v>1.4077899261427277E-4</c:v>
                </c:pt>
                <c:pt idx="88">
                  <c:v>1.4698385765994643E-4</c:v>
                </c:pt>
                <c:pt idx="89">
                  <c:v>1.2892877567549749E-4</c:v>
                </c:pt>
                <c:pt idx="90">
                  <c:v>1.2364614896479944E-4</c:v>
                </c:pt>
                <c:pt idx="91">
                  <c:v>1.2841176254217316E-4</c:v>
                </c:pt>
                <c:pt idx="92">
                  <c:v>1.8647796268193083E-4</c:v>
                </c:pt>
                <c:pt idx="93">
                  <c:v>2.3501520749943095E-4</c:v>
                </c:pt>
                <c:pt idx="94">
                  <c:v>1.9156523639125917E-4</c:v>
                </c:pt>
                <c:pt idx="95">
                  <c:v>1.5489462635740779E-4</c:v>
                </c:pt>
                <c:pt idx="96">
                  <c:v>1.921145550187907E-4</c:v>
                </c:pt>
                <c:pt idx="97">
                  <c:v>1.5737962183561878E-4</c:v>
                </c:pt>
                <c:pt idx="98">
                  <c:v>1.6736445293200568E-4</c:v>
                </c:pt>
                <c:pt idx="99">
                  <c:v>1.6525208254557336E-4</c:v>
                </c:pt>
                <c:pt idx="100">
                  <c:v>1.5581101410452262E-4</c:v>
                </c:pt>
                <c:pt idx="101">
                  <c:v>1.766272948066341E-4</c:v>
                </c:pt>
                <c:pt idx="102">
                  <c:v>1.5962417298805189E-4</c:v>
                </c:pt>
                <c:pt idx="103">
                  <c:v>1.383506456357742E-4</c:v>
                </c:pt>
                <c:pt idx="104">
                  <c:v>1.2000414182140692E-4</c:v>
                </c:pt>
                <c:pt idx="105">
                  <c:v>1.7800589695637963E-4</c:v>
                </c:pt>
                <c:pt idx="106">
                  <c:v>1.3478801476935002E-4</c:v>
                </c:pt>
                <c:pt idx="107">
                  <c:v>1.7273918401177607E-4</c:v>
                </c:pt>
                <c:pt idx="108">
                  <c:v>2.4955574351753161E-4</c:v>
                </c:pt>
                <c:pt idx="109">
                  <c:v>1.143332963614061E-4</c:v>
                </c:pt>
                <c:pt idx="110">
                  <c:v>1.6657496730036715E-4</c:v>
                </c:pt>
                <c:pt idx="111">
                  <c:v>1.3777354307860438E-4</c:v>
                </c:pt>
                <c:pt idx="112">
                  <c:v>1.0033801973627697E-4</c:v>
                </c:pt>
                <c:pt idx="113">
                  <c:v>1.2009809123126579E-4</c:v>
                </c:pt>
                <c:pt idx="114">
                  <c:v>1.0407411802145786E-4</c:v>
                </c:pt>
                <c:pt idx="115">
                  <c:v>1.1541692916851364E-4</c:v>
                </c:pt>
                <c:pt idx="116">
                  <c:v>1.5780506976932349E-4</c:v>
                </c:pt>
                <c:pt idx="117">
                  <c:v>1.9491051085232788E-4</c:v>
                </c:pt>
                <c:pt idx="118">
                  <c:v>3.0569081430239283E-4</c:v>
                </c:pt>
                <c:pt idx="119">
                  <c:v>1.4752530691928807E-4</c:v>
                </c:pt>
                <c:pt idx="120">
                  <c:v>1.6022819303126567E-4</c:v>
                </c:pt>
                <c:pt idx="121">
                  <c:v>1.721824372444608E-4</c:v>
                </c:pt>
                <c:pt idx="122">
                  <c:v>1.568024591757968E-4</c:v>
                </c:pt>
                <c:pt idx="123">
                  <c:v>1.2633378283916801E-4</c:v>
                </c:pt>
                <c:pt idx="124">
                  <c:v>2.5834055318194185E-4</c:v>
                </c:pt>
                <c:pt idx="125">
                  <c:v>1.9470705837879262E-4</c:v>
                </c:pt>
                <c:pt idx="126">
                  <c:v>1.4890096485093221E-4</c:v>
                </c:pt>
                <c:pt idx="127">
                  <c:v>1.8313321774431334E-4</c:v>
                </c:pt>
                <c:pt idx="128">
                  <c:v>2.5378476485558941E-4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E2B7-40D0-816F-DEB34C73A495}"/>
            </c:ext>
          </c:extLst>
        </c:ser>
        <c:ser>
          <c:idx val="5"/>
          <c:order val="1"/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'[JL30C15_BCR_RSJT-MB-7_Processed_Minors.xlsx]Sc'!$F$835:$F$960</c:f>
              <c:numCache>
                <c:formatCode>General</c:formatCode>
                <c:ptCount val="126"/>
                <c:pt idx="0">
                  <c:v>0</c:v>
                </c:pt>
                <c:pt idx="1">
                  <c:v>2.9549999999999272</c:v>
                </c:pt>
                <c:pt idx="2">
                  <c:v>5.9099999999998545</c:v>
                </c:pt>
                <c:pt idx="3">
                  <c:v>8.8649999999997817</c:v>
                </c:pt>
                <c:pt idx="4">
                  <c:v>11.820999999999913</c:v>
                </c:pt>
                <c:pt idx="5">
                  <c:v>14.77599999999984</c:v>
                </c:pt>
                <c:pt idx="6">
                  <c:v>17.730999999999767</c:v>
                </c:pt>
                <c:pt idx="7">
                  <c:v>20.685999999999694</c:v>
                </c:pt>
                <c:pt idx="8">
                  <c:v>23.640999999999622</c:v>
                </c:pt>
                <c:pt idx="9">
                  <c:v>26.596000000000004</c:v>
                </c:pt>
                <c:pt idx="10">
                  <c:v>29.550999999999931</c:v>
                </c:pt>
                <c:pt idx="11">
                  <c:v>32.505999999999858</c:v>
                </c:pt>
                <c:pt idx="12">
                  <c:v>35.460999999999785</c:v>
                </c:pt>
                <c:pt idx="13">
                  <c:v>38.416999999999916</c:v>
                </c:pt>
                <c:pt idx="14">
                  <c:v>41.371999999999844</c:v>
                </c:pt>
                <c:pt idx="15">
                  <c:v>44.326999999999771</c:v>
                </c:pt>
                <c:pt idx="16">
                  <c:v>47.281999999999698</c:v>
                </c:pt>
                <c:pt idx="17">
                  <c:v>50.236999999999625</c:v>
                </c:pt>
                <c:pt idx="18">
                  <c:v>53.192000000000007</c:v>
                </c:pt>
                <c:pt idx="19">
                  <c:v>56.146999999999935</c:v>
                </c:pt>
                <c:pt idx="20">
                  <c:v>59.101999999999862</c:v>
                </c:pt>
                <c:pt idx="21">
                  <c:v>62.056999999999789</c:v>
                </c:pt>
                <c:pt idx="22">
                  <c:v>65.01299999999992</c:v>
                </c:pt>
                <c:pt idx="23">
                  <c:v>67.967999999999847</c:v>
                </c:pt>
                <c:pt idx="24">
                  <c:v>70.922999999999774</c:v>
                </c:pt>
                <c:pt idx="25">
                  <c:v>73.877999999999702</c:v>
                </c:pt>
                <c:pt idx="26">
                  <c:v>76.832999999999629</c:v>
                </c:pt>
                <c:pt idx="27">
                  <c:v>79.788000000000011</c:v>
                </c:pt>
                <c:pt idx="28">
                  <c:v>82.742999999999938</c:v>
                </c:pt>
                <c:pt idx="29">
                  <c:v>85.697999999999865</c:v>
                </c:pt>
                <c:pt idx="30">
                  <c:v>88.652999999999793</c:v>
                </c:pt>
                <c:pt idx="31">
                  <c:v>91.608999999999924</c:v>
                </c:pt>
                <c:pt idx="32">
                  <c:v>94.563999999999851</c:v>
                </c:pt>
                <c:pt idx="33">
                  <c:v>97.518999999999778</c:v>
                </c:pt>
                <c:pt idx="34">
                  <c:v>100.47399999999971</c:v>
                </c:pt>
                <c:pt idx="35">
                  <c:v>103.42899999999963</c:v>
                </c:pt>
                <c:pt idx="36">
                  <c:v>106.38400000000001</c:v>
                </c:pt>
                <c:pt idx="37">
                  <c:v>109.33899999999994</c:v>
                </c:pt>
                <c:pt idx="38">
                  <c:v>112.29399999999987</c:v>
                </c:pt>
                <c:pt idx="39">
                  <c:v>115.25</c:v>
                </c:pt>
                <c:pt idx="40">
                  <c:v>118.20499999999993</c:v>
                </c:pt>
                <c:pt idx="41">
                  <c:v>121.15999999999985</c:v>
                </c:pt>
                <c:pt idx="42">
                  <c:v>124.11499999999978</c:v>
                </c:pt>
                <c:pt idx="43">
                  <c:v>127.06999999999972</c:v>
                </c:pt>
                <c:pt idx="44">
                  <c:v>130.02499999999964</c:v>
                </c:pt>
                <c:pt idx="45">
                  <c:v>132.98000000000002</c:v>
                </c:pt>
                <c:pt idx="46">
                  <c:v>135.93499999999995</c:v>
                </c:pt>
                <c:pt idx="47">
                  <c:v>138.88999999999987</c:v>
                </c:pt>
                <c:pt idx="48">
                  <c:v>141.846</c:v>
                </c:pt>
                <c:pt idx="49">
                  <c:v>144.80099999999993</c:v>
                </c:pt>
                <c:pt idx="50">
                  <c:v>147.75599999999986</c:v>
                </c:pt>
                <c:pt idx="51">
                  <c:v>150.71099999999979</c:v>
                </c:pt>
                <c:pt idx="52">
                  <c:v>153.66599999999971</c:v>
                </c:pt>
                <c:pt idx="53">
                  <c:v>156.62099999999964</c:v>
                </c:pt>
                <c:pt idx="54">
                  <c:v>159.57600000000002</c:v>
                </c:pt>
                <c:pt idx="55">
                  <c:v>162.53099999999995</c:v>
                </c:pt>
                <c:pt idx="56">
                  <c:v>165.48599999999988</c:v>
                </c:pt>
                <c:pt idx="57">
                  <c:v>168.44200000000001</c:v>
                </c:pt>
                <c:pt idx="58">
                  <c:v>171.39699999999993</c:v>
                </c:pt>
                <c:pt idx="59">
                  <c:v>174.35199999999986</c:v>
                </c:pt>
                <c:pt idx="60">
                  <c:v>177.30699999999979</c:v>
                </c:pt>
                <c:pt idx="61">
                  <c:v>180.26199999999972</c:v>
                </c:pt>
                <c:pt idx="62">
                  <c:v>183.21699999999964</c:v>
                </c:pt>
                <c:pt idx="63">
                  <c:v>186.17200000000003</c:v>
                </c:pt>
                <c:pt idx="64">
                  <c:v>189.12699999999995</c:v>
                </c:pt>
                <c:pt idx="65">
                  <c:v>192.08199999999988</c:v>
                </c:pt>
                <c:pt idx="66">
                  <c:v>195.03800000000001</c:v>
                </c:pt>
                <c:pt idx="67">
                  <c:v>197.99299999999994</c:v>
                </c:pt>
                <c:pt idx="68">
                  <c:v>200.94799999999987</c:v>
                </c:pt>
                <c:pt idx="69">
                  <c:v>203.90299999999979</c:v>
                </c:pt>
                <c:pt idx="70">
                  <c:v>206.85799999999972</c:v>
                </c:pt>
                <c:pt idx="71">
                  <c:v>209.81299999999965</c:v>
                </c:pt>
                <c:pt idx="72">
                  <c:v>212.76800000000003</c:v>
                </c:pt>
                <c:pt idx="73">
                  <c:v>215.72299999999996</c:v>
                </c:pt>
                <c:pt idx="74">
                  <c:v>218.67799999999988</c:v>
                </c:pt>
                <c:pt idx="75">
                  <c:v>221.63400000000001</c:v>
                </c:pt>
                <c:pt idx="76">
                  <c:v>224.58899999999994</c:v>
                </c:pt>
                <c:pt idx="77">
                  <c:v>227.54399999999987</c:v>
                </c:pt>
                <c:pt idx="78">
                  <c:v>230.4989999999998</c:v>
                </c:pt>
                <c:pt idx="79">
                  <c:v>233.45399999999972</c:v>
                </c:pt>
                <c:pt idx="80">
                  <c:v>236.40899999999965</c:v>
                </c:pt>
                <c:pt idx="81">
                  <c:v>239.36400000000003</c:v>
                </c:pt>
                <c:pt idx="82">
                  <c:v>242.31899999999996</c:v>
                </c:pt>
                <c:pt idx="83">
                  <c:v>245.27399999999986</c:v>
                </c:pt>
                <c:pt idx="84">
                  <c:v>248.23</c:v>
                </c:pt>
                <c:pt idx="85">
                  <c:v>251.18499999999997</c:v>
                </c:pt>
                <c:pt idx="86">
                  <c:v>254.13999999999987</c:v>
                </c:pt>
                <c:pt idx="87">
                  <c:v>257.0949999999998</c:v>
                </c:pt>
                <c:pt idx="88">
                  <c:v>260.04999999999973</c:v>
                </c:pt>
                <c:pt idx="89">
                  <c:v>263.00499999999965</c:v>
                </c:pt>
                <c:pt idx="90">
                  <c:v>265.96000000000004</c:v>
                </c:pt>
                <c:pt idx="91">
                  <c:v>268.91499999999996</c:v>
                </c:pt>
                <c:pt idx="92">
                  <c:v>271.87099999999964</c:v>
                </c:pt>
                <c:pt idx="93">
                  <c:v>274.82600000000002</c:v>
                </c:pt>
                <c:pt idx="94">
                  <c:v>277.78099999999995</c:v>
                </c:pt>
                <c:pt idx="95">
                  <c:v>280.73599999999988</c:v>
                </c:pt>
                <c:pt idx="96">
                  <c:v>283.6909999999998</c:v>
                </c:pt>
                <c:pt idx="97">
                  <c:v>286.64599999999973</c:v>
                </c:pt>
                <c:pt idx="98">
                  <c:v>289.60099999999966</c:v>
                </c:pt>
                <c:pt idx="99">
                  <c:v>292.55600000000004</c:v>
                </c:pt>
                <c:pt idx="100">
                  <c:v>295.51099999999997</c:v>
                </c:pt>
                <c:pt idx="101">
                  <c:v>298.46699999999964</c:v>
                </c:pt>
                <c:pt idx="102">
                  <c:v>301.42200000000003</c:v>
                </c:pt>
                <c:pt idx="103">
                  <c:v>304.37699999999995</c:v>
                </c:pt>
                <c:pt idx="104">
                  <c:v>307.33199999999988</c:v>
                </c:pt>
                <c:pt idx="105">
                  <c:v>310.28699999999981</c:v>
                </c:pt>
                <c:pt idx="106">
                  <c:v>313.24199999999973</c:v>
                </c:pt>
                <c:pt idx="107">
                  <c:v>316.19699999999966</c:v>
                </c:pt>
                <c:pt idx="108">
                  <c:v>319.15200000000004</c:v>
                </c:pt>
                <c:pt idx="109">
                  <c:v>322.10699999999997</c:v>
                </c:pt>
                <c:pt idx="110">
                  <c:v>325.06299999999965</c:v>
                </c:pt>
                <c:pt idx="111">
                  <c:v>328.01800000000003</c:v>
                </c:pt>
                <c:pt idx="112">
                  <c:v>330.97299999999996</c:v>
                </c:pt>
                <c:pt idx="113">
                  <c:v>333.92799999999988</c:v>
                </c:pt>
                <c:pt idx="114">
                  <c:v>336.88299999999981</c:v>
                </c:pt>
                <c:pt idx="115">
                  <c:v>339.83799999999974</c:v>
                </c:pt>
                <c:pt idx="116">
                  <c:v>342.79299999999967</c:v>
                </c:pt>
                <c:pt idx="117">
                  <c:v>345.74800000000005</c:v>
                </c:pt>
                <c:pt idx="118">
                  <c:v>348.70299999999997</c:v>
                </c:pt>
                <c:pt idx="119">
                  <c:v>351.65899999999965</c:v>
                </c:pt>
                <c:pt idx="120">
                  <c:v>354.61400000000003</c:v>
                </c:pt>
                <c:pt idx="121">
                  <c:v>357.56899999999996</c:v>
                </c:pt>
                <c:pt idx="122">
                  <c:v>360.52399999999989</c:v>
                </c:pt>
                <c:pt idx="123">
                  <c:v>363.47899999999981</c:v>
                </c:pt>
                <c:pt idx="124">
                  <c:v>366.43399999999974</c:v>
                </c:pt>
                <c:pt idx="125">
                  <c:v>369.38899999999967</c:v>
                </c:pt>
              </c:numCache>
            </c:numRef>
          </c:xVal>
          <c:yVal>
            <c:numRef>
              <c:f>'[JL30C15_BCR_RSJT-MB-7_Processed_Minors.xlsx]Sc'!$J$835:$J$960</c:f>
              <c:numCache>
                <c:formatCode>0.00E+00</c:formatCode>
                <c:ptCount val="126"/>
                <c:pt idx="0">
                  <c:v>2.5798609201851778E-3</c:v>
                </c:pt>
                <c:pt idx="1">
                  <c:v>2.2365288413062289E-3</c:v>
                </c:pt>
                <c:pt idx="2">
                  <c:v>1.9042019439245782E-3</c:v>
                </c:pt>
                <c:pt idx="3">
                  <c:v>1.5928384381762358E-3</c:v>
                </c:pt>
                <c:pt idx="4">
                  <c:v>1.3103768825573521E-3</c:v>
                </c:pt>
                <c:pt idx="5">
                  <c:v>1.0625183510714897E-3</c:v>
                </c:pt>
                <c:pt idx="6">
                  <c:v>8.519202014507075E-4</c:v>
                </c:pt>
                <c:pt idx="7">
                  <c:v>6.7871685528054853E-4</c:v>
                </c:pt>
                <c:pt idx="8">
                  <c:v>5.4083439352283695E-4</c:v>
                </c:pt>
                <c:pt idx="9">
                  <c:v>4.3458834804233662E-4</c:v>
                </c:pt>
                <c:pt idx="10">
                  <c:v>3.5534414858209352E-4</c:v>
                </c:pt>
                <c:pt idx="11">
                  <c:v>2.9813399468015087E-4</c:v>
                </c:pt>
                <c:pt idx="12">
                  <c:v>2.5815520569704039E-4</c:v>
                </c:pt>
                <c:pt idx="13">
                  <c:v>2.3110592979990889E-4</c:v>
                </c:pt>
                <c:pt idx="14">
                  <c:v>2.1340359702218793E-4</c:v>
                </c:pt>
                <c:pt idx="15">
                  <c:v>2.021851019607323E-4</c:v>
                </c:pt>
                <c:pt idx="16">
                  <c:v>1.9530350261755036E-4</c:v>
                </c:pt>
                <c:pt idx="17">
                  <c:v>1.9121753624479711E-4</c:v>
                </c:pt>
                <c:pt idx="18">
                  <c:v>1.8886925153802894E-4</c:v>
                </c:pt>
                <c:pt idx="19">
                  <c:v>1.8756290860378146E-4</c:v>
                </c:pt>
                <c:pt idx="20">
                  <c:v>1.8685948964623225E-4</c:v>
                </c:pt>
                <c:pt idx="21">
                  <c:v>1.8649286531978524E-4</c:v>
                </c:pt>
                <c:pt idx="22">
                  <c:v>1.8630786188128013E-4</c:v>
                </c:pt>
                <c:pt idx="23">
                  <c:v>1.8621756377121891E-4</c:v>
                </c:pt>
                <c:pt idx="24">
                  <c:v>1.8617488306326425E-4</c:v>
                </c:pt>
                <c:pt idx="25">
                  <c:v>1.8615535610625518E-4</c:v>
                </c:pt>
                <c:pt idx="26">
                  <c:v>1.8614670866872463E-4</c:v>
                </c:pt>
                <c:pt idx="27">
                  <c:v>1.8614300194594709E-4</c:v>
                </c:pt>
                <c:pt idx="28">
                  <c:v>1.8614146399498037E-4</c:v>
                </c:pt>
                <c:pt idx="29">
                  <c:v>1.8614084634209165E-4</c:v>
                </c:pt>
                <c:pt idx="30">
                  <c:v>1.8614060623998996E-4</c:v>
                </c:pt>
                <c:pt idx="31">
                  <c:v>1.8614051587872708E-4</c:v>
                </c:pt>
                <c:pt idx="32">
                  <c:v>1.8614048298628367E-4</c:v>
                </c:pt>
                <c:pt idx="33">
                  <c:v>1.8614047139075261E-4</c:v>
                </c:pt>
                <c:pt idx="34">
                  <c:v>1.8614046743404292E-4</c:v>
                </c:pt>
                <c:pt idx="35">
                  <c:v>1.8614046612719023E-4</c:v>
                </c:pt>
                <c:pt idx="36">
                  <c:v>1.8614046570939079E-4</c:v>
                </c:pt>
                <c:pt idx="37">
                  <c:v>1.861404655801029E-4</c:v>
                </c:pt>
                <c:pt idx="38">
                  <c:v>1.8614046554137748E-4</c:v>
                </c:pt>
                <c:pt idx="39">
                  <c:v>1.861404655301481E-4</c:v>
                </c:pt>
                <c:pt idx="40">
                  <c:v>1.8614046552699868E-4</c:v>
                </c:pt>
                <c:pt idx="41">
                  <c:v>1.8614046552614322E-4</c:v>
                </c:pt>
                <c:pt idx="42">
                  <c:v>1.861404655259183E-4</c:v>
                </c:pt>
                <c:pt idx="43">
                  <c:v>1.8614046552586105E-4</c:v>
                </c:pt>
                <c:pt idx="44">
                  <c:v>1.8614046552584696E-4</c:v>
                </c:pt>
                <c:pt idx="45">
                  <c:v>1.861404655258436E-4</c:v>
                </c:pt>
                <c:pt idx="46">
                  <c:v>1.8614046552584281E-4</c:v>
                </c:pt>
                <c:pt idx="47">
                  <c:v>1.8614046552584265E-4</c:v>
                </c:pt>
                <c:pt idx="48">
                  <c:v>1.861404655258426E-4</c:v>
                </c:pt>
                <c:pt idx="49">
                  <c:v>1.861404655258426E-4</c:v>
                </c:pt>
                <c:pt idx="50">
                  <c:v>1.861404655258426E-4</c:v>
                </c:pt>
                <c:pt idx="51">
                  <c:v>1.861404655258426E-4</c:v>
                </c:pt>
                <c:pt idx="52">
                  <c:v>1.861404655258426E-4</c:v>
                </c:pt>
                <c:pt idx="53">
                  <c:v>1.861404655258426E-4</c:v>
                </c:pt>
                <c:pt idx="54">
                  <c:v>1.861404655258426E-4</c:v>
                </c:pt>
                <c:pt idx="55">
                  <c:v>1.861404655258426E-4</c:v>
                </c:pt>
                <c:pt idx="56">
                  <c:v>1.861404655258426E-4</c:v>
                </c:pt>
                <c:pt idx="57">
                  <c:v>1.861404655258426E-4</c:v>
                </c:pt>
                <c:pt idx="58">
                  <c:v>1.861404655258426E-4</c:v>
                </c:pt>
                <c:pt idx="59">
                  <c:v>1.861404655258426E-4</c:v>
                </c:pt>
                <c:pt idx="60">
                  <c:v>1.861404655258426E-4</c:v>
                </c:pt>
                <c:pt idx="61">
                  <c:v>1.861404655258426E-4</c:v>
                </c:pt>
                <c:pt idx="62">
                  <c:v>1.861404655258426E-4</c:v>
                </c:pt>
                <c:pt idx="63">
                  <c:v>1.861404655258426E-4</c:v>
                </c:pt>
                <c:pt idx="64">
                  <c:v>1.861404655258426E-4</c:v>
                </c:pt>
                <c:pt idx="65">
                  <c:v>1.861404655258426E-4</c:v>
                </c:pt>
                <c:pt idx="66">
                  <c:v>1.861404655258426E-4</c:v>
                </c:pt>
                <c:pt idx="67">
                  <c:v>1.861404655258426E-4</c:v>
                </c:pt>
                <c:pt idx="68">
                  <c:v>1.861404655258426E-4</c:v>
                </c:pt>
                <c:pt idx="69">
                  <c:v>1.861404655258426E-4</c:v>
                </c:pt>
                <c:pt idx="70">
                  <c:v>1.861404655258426E-4</c:v>
                </c:pt>
                <c:pt idx="71">
                  <c:v>1.861404655258426E-4</c:v>
                </c:pt>
                <c:pt idx="72">
                  <c:v>1.861404655258426E-4</c:v>
                </c:pt>
                <c:pt idx="73">
                  <c:v>1.861404655258426E-4</c:v>
                </c:pt>
                <c:pt idx="74">
                  <c:v>1.861404655258426E-4</c:v>
                </c:pt>
                <c:pt idx="75">
                  <c:v>1.861404655258426E-4</c:v>
                </c:pt>
                <c:pt idx="76">
                  <c:v>1.861404655258426E-4</c:v>
                </c:pt>
                <c:pt idx="77">
                  <c:v>1.861404655258426E-4</c:v>
                </c:pt>
                <c:pt idx="78">
                  <c:v>1.861404655258426E-4</c:v>
                </c:pt>
                <c:pt idx="79">
                  <c:v>1.861404655258426E-4</c:v>
                </c:pt>
                <c:pt idx="80">
                  <c:v>1.861404655258426E-4</c:v>
                </c:pt>
                <c:pt idx="81">
                  <c:v>1.861404655258426E-4</c:v>
                </c:pt>
                <c:pt idx="82">
                  <c:v>1.861404655258426E-4</c:v>
                </c:pt>
                <c:pt idx="83">
                  <c:v>1.861404655258426E-4</c:v>
                </c:pt>
                <c:pt idx="84">
                  <c:v>1.861404655258426E-4</c:v>
                </c:pt>
                <c:pt idx="85">
                  <c:v>1.861404655258426E-4</c:v>
                </c:pt>
                <c:pt idx="86">
                  <c:v>1.861404655258426E-4</c:v>
                </c:pt>
                <c:pt idx="87">
                  <c:v>1.861404655258426E-4</c:v>
                </c:pt>
                <c:pt idx="88">
                  <c:v>1.861404655258426E-4</c:v>
                </c:pt>
                <c:pt idx="89">
                  <c:v>1.861404655258426E-4</c:v>
                </c:pt>
                <c:pt idx="90">
                  <c:v>1.861404655258426E-4</c:v>
                </c:pt>
                <c:pt idx="91">
                  <c:v>1.861404655258426E-4</c:v>
                </c:pt>
                <c:pt idx="92">
                  <c:v>1.861404655258426E-4</c:v>
                </c:pt>
                <c:pt idx="93">
                  <c:v>1.861404655258426E-4</c:v>
                </c:pt>
                <c:pt idx="94">
                  <c:v>1.861404655258426E-4</c:v>
                </c:pt>
                <c:pt idx="95">
                  <c:v>1.861404655258426E-4</c:v>
                </c:pt>
                <c:pt idx="96">
                  <c:v>1.861404655258426E-4</c:v>
                </c:pt>
                <c:pt idx="97">
                  <c:v>1.861404655258426E-4</c:v>
                </c:pt>
                <c:pt idx="98">
                  <c:v>1.861404655258426E-4</c:v>
                </c:pt>
                <c:pt idx="99">
                  <c:v>1.861404655258426E-4</c:v>
                </c:pt>
                <c:pt idx="100">
                  <c:v>1.861404655258426E-4</c:v>
                </c:pt>
                <c:pt idx="101">
                  <c:v>1.861404655258426E-4</c:v>
                </c:pt>
                <c:pt idx="102">
                  <c:v>1.861404655258426E-4</c:v>
                </c:pt>
                <c:pt idx="103">
                  <c:v>1.861404655258426E-4</c:v>
                </c:pt>
                <c:pt idx="104">
                  <c:v>1.861404655258426E-4</c:v>
                </c:pt>
                <c:pt idx="105">
                  <c:v>1.861404655258426E-4</c:v>
                </c:pt>
                <c:pt idx="106">
                  <c:v>1.861404655258426E-4</c:v>
                </c:pt>
                <c:pt idx="107">
                  <c:v>1.861404655258426E-4</c:v>
                </c:pt>
                <c:pt idx="108">
                  <c:v>1.861404655258426E-4</c:v>
                </c:pt>
                <c:pt idx="109">
                  <c:v>1.861404655258426E-4</c:v>
                </c:pt>
                <c:pt idx="110">
                  <c:v>1.861404655258426E-4</c:v>
                </c:pt>
                <c:pt idx="111">
                  <c:v>1.861404655258426E-4</c:v>
                </c:pt>
                <c:pt idx="112">
                  <c:v>1.861404655258426E-4</c:v>
                </c:pt>
                <c:pt idx="113">
                  <c:v>1.861404655258426E-4</c:v>
                </c:pt>
                <c:pt idx="114">
                  <c:v>1.861404655258426E-4</c:v>
                </c:pt>
                <c:pt idx="115">
                  <c:v>1.861404655258426E-4</c:v>
                </c:pt>
                <c:pt idx="116">
                  <c:v>1.861404655258426E-4</c:v>
                </c:pt>
                <c:pt idx="117">
                  <c:v>1.861404655258426E-4</c:v>
                </c:pt>
                <c:pt idx="118">
                  <c:v>1.861404655258426E-4</c:v>
                </c:pt>
                <c:pt idx="119">
                  <c:v>1.861404655258426E-4</c:v>
                </c:pt>
                <c:pt idx="120">
                  <c:v>1.861404655258426E-4</c:v>
                </c:pt>
                <c:pt idx="121">
                  <c:v>1.861404655258426E-4</c:v>
                </c:pt>
                <c:pt idx="122">
                  <c:v>1.861404655258426E-4</c:v>
                </c:pt>
                <c:pt idx="123">
                  <c:v>1.861404655258426E-4</c:v>
                </c:pt>
                <c:pt idx="124">
                  <c:v>1.861404655258426E-4</c:v>
                </c:pt>
                <c:pt idx="125">
                  <c:v>1.861404655258426E-4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E2B7-40D0-816F-DEB34C73A495}"/>
            </c:ext>
          </c:extLst>
        </c:ser>
        <c:ser>
          <c:idx val="10"/>
          <c:order val="10"/>
          <c:spPr>
            <a:ln w="2857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Sheet1!$AJ$61:$AJ$62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Sheet1!$AI$61:$AI$62</c:f>
              <c:numCache>
                <c:formatCode>General</c:formatCode>
                <c:ptCount val="2"/>
                <c:pt idx="0">
                  <c:v>0.1</c:v>
                </c:pt>
                <c:pt idx="1">
                  <c:v>9.9999999999999995E-7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E2B7-40D0-816F-DEB34C73A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20128"/>
        <c:axId val="99934592"/>
      </c:scatterChart>
      <c:valAx>
        <c:axId val="99920128"/>
        <c:scaling>
          <c:orientation val="minMax"/>
          <c:max val="250"/>
          <c:min val="-30"/>
        </c:scaling>
        <c:delete val="0"/>
        <c:axPos val="b"/>
        <c:title>
          <c:tx>
            <c:rich>
              <a:bodyPr/>
              <a:lstStyle/>
              <a:p>
                <a:pPr>
                  <a:defRPr sz="1500" b="0"/>
                </a:pPr>
                <a:r>
                  <a:rPr lang="en-US" sz="1500" b="0"/>
                  <a:t>distance from magnetite-glass interface (µm)</a:t>
                </a:r>
              </a:p>
            </c:rich>
          </c:tx>
          <c:layout>
            <c:manualLayout>
              <c:xMode val="edge"/>
              <c:yMode val="edge"/>
              <c:x val="0.25018552120539667"/>
              <c:y val="0.871665341029562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934592"/>
        <c:crossesAt val="1.0000000000000004E-6"/>
        <c:crossBetween val="midCat"/>
        <c:majorUnit val="30"/>
      </c:valAx>
      <c:valAx>
        <c:axId val="99934592"/>
        <c:scaling>
          <c:logBase val="10"/>
          <c:orientation val="minMax"/>
          <c:max val="0.1"/>
          <c:min val="1.0000000000000004E-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 b="0"/>
                </a:pPr>
                <a:r>
                  <a:rPr lang="en-US" sz="1500" b="0" dirty="0"/>
                  <a:t>element concentration (wt. %)</a:t>
                </a:r>
              </a:p>
            </c:rich>
          </c:tx>
          <c:layout>
            <c:manualLayout>
              <c:xMode val="edge"/>
              <c:yMode val="edge"/>
              <c:x val="3.4388116308211057E-2"/>
              <c:y val="0.1741630996444996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9920128"/>
        <c:crossesAt val="-3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r">
              <a:defRPr sz="1200"/>
            </a:lvl1pPr>
          </a:lstStyle>
          <a:p>
            <a:fld id="{CC6D544D-E06D-4C23-BACB-00E816F7798A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r">
              <a:defRPr sz="1200"/>
            </a:lvl1pPr>
          </a:lstStyle>
          <a:p>
            <a:fld id="{3FED8816-DEC4-49D9-835C-8E5B936C7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4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r">
              <a:defRPr sz="1200"/>
            </a:lvl1pPr>
          </a:lstStyle>
          <a:p>
            <a:fld id="{D01EFE8C-0960-413B-95FE-D1E4573C0C1E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5" tIns="46127" rIns="92255" bIns="4612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7"/>
            <a:ext cx="5445760" cy="4472702"/>
          </a:xfrm>
          <a:prstGeom prst="rect">
            <a:avLst/>
          </a:prstGeom>
        </p:spPr>
        <p:txBody>
          <a:bodyPr vert="horz" lIns="92255" tIns="46127" rIns="92255" bIns="461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r">
              <a:defRPr sz="1200"/>
            </a:lvl1pPr>
          </a:lstStyle>
          <a:p>
            <a:fld id="{AD5710F9-96AB-4203-8F41-C11167F04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8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10F9-96AB-4203-8F41-C11167F046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634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10F9-96AB-4203-8F41-C11167F04636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5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Mineral chemistry might correlate</a:t>
            </a:r>
            <a:r>
              <a:rPr lang="en-GB" baseline="0" dirty="0"/>
              <a:t> with whole-rock. Alternatively could track changes swallowed up by the whole rock signature.  If so, mineral chemistry could be used as a tool to distinguish the fertile </a:t>
            </a:r>
            <a:r>
              <a:rPr lang="en-GB" baseline="0" dirty="0" err="1"/>
              <a:t>Farellones</a:t>
            </a:r>
            <a:r>
              <a:rPr lang="en-GB" baseline="0" dirty="0"/>
              <a:t> from the unproductive La Copa.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10F9-96AB-4203-8F41-C11167F04636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5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10F9-96AB-4203-8F41-C11167F046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4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10F9-96AB-4203-8F41-C11167F046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10F9-96AB-4203-8F41-C11167F046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4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Typical</a:t>
            </a:r>
            <a:r>
              <a:rPr lang="en-GB" baseline="0" dirty="0"/>
              <a:t> arc magmas range between FMQ + 1 to FMQ + 3, whereas MORB basalts are homogeneously at FMQ.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10F9-96AB-4203-8F41-C11167F0463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2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geological implications: Melt inclusion studies,</a:t>
            </a:r>
            <a:r>
              <a:rPr lang="en-GB" baseline="0" dirty="0"/>
              <a:t> timescales of interaction with new magma, overprinting chemistry.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878EE-548B-40BE-AD27-778186D73EDA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8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10F9-96AB-4203-8F41-C11167F046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4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10F9-96AB-4203-8F41-C11167F04636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9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710F9-96AB-4203-8F41-C11167F046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4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1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1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5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20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24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1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5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39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7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8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82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53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2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88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39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6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7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3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64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8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3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89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38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1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10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44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74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99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56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6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0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22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77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86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81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94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35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68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68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14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28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3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71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40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87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84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1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99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353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95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25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93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90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484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00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9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75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928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47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89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52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75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1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83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016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9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75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54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081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244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063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51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151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487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04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35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09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3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070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703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597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70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583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1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88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875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927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020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131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180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89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32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869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034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01DE-95D3-4DE0-B1AB-85860FC9C22F}" type="datetimeFigureOut">
              <a:rPr lang="en-GB" smtClean="0"/>
              <a:t>08/09/2016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99FF-8C29-45D0-A2E1-A0DCEE837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7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2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A86C-5FC8-4E21-B0B5-756A0CEFC8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1151-260A-4631-9CF3-EC65D7E0EF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7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b\Documents\University\Imperial\Magnetite crystallisation\Magnetite images\RTM-1\RS140312E_RTM-1_Shultz_04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/>
        </p:blipFill>
        <p:spPr bwMode="auto">
          <a:xfrm>
            <a:off x="1142205" y="1484784"/>
            <a:ext cx="6345023" cy="44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7727" y="6200109"/>
            <a:ext cx="9151727" cy="6634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027"/>
            <a:ext cx="9144000" cy="126875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AU" sz="3200" b="1" dirty="0">
                <a:latin typeface="Adobe Fan Heiti Std B" pitchFamily="34" charset="-128"/>
                <a:ea typeface="Adobe Fan Heiti Std B" pitchFamily="34" charset="-128"/>
              </a:rPr>
              <a:t>Developing magnetite as a </a:t>
            </a:r>
            <a:r>
              <a:rPr lang="en-AU" sz="3200" b="1" dirty="0" err="1">
                <a:latin typeface="Adobe Fan Heiti Std B" pitchFamily="34" charset="-128"/>
                <a:ea typeface="Adobe Fan Heiti Std B" pitchFamily="34" charset="-128"/>
              </a:rPr>
              <a:t>petrogenetic</a:t>
            </a:r>
            <a:r>
              <a:rPr lang="en-AU" sz="3200" b="1" dirty="0">
                <a:latin typeface="Adobe Fan Heiti Std B" pitchFamily="34" charset="-128"/>
                <a:ea typeface="Adobe Fan Heiti Std B" pitchFamily="34" charset="-128"/>
              </a:rPr>
              <a:t> indicator to interpret conditions conducive for forming porphyry copper deposits</a:t>
            </a:r>
            <a:endParaRPr lang="en-GB" sz="32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6552" y="5301208"/>
            <a:ext cx="3096344" cy="719263"/>
          </a:xfrm>
          <a:noFill/>
        </p:spPr>
        <p:txBody>
          <a:bodyPr>
            <a:noAutofit/>
          </a:bodyPr>
          <a:lstStyle/>
          <a:p>
            <a:r>
              <a:rPr lang="en-AU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Rob </a:t>
            </a:r>
            <a:r>
              <a:rPr lang="en-AU" sz="2200" b="1" dirty="0" err="1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Sievwright</a:t>
            </a:r>
            <a:endParaRPr lang="en-AU" sz="2200" b="1" dirty="0">
              <a:solidFill>
                <a:schemeClr val="tx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AU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PhD candidate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3320"/>
            <a:ext cx="2376265" cy="6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0109"/>
            <a:ext cx="2325565" cy="65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backdoorbroadcasting.net/wp-content/uploads/logo_naturalHistoryMuse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04" y="6203320"/>
            <a:ext cx="1285195" cy="6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372930" y="4437112"/>
            <a:ext cx="2795885" cy="1223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Scarce Resources</a:t>
            </a:r>
          </a:p>
          <a:p>
            <a:r>
              <a:rPr lang="en-AU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Workshop</a:t>
            </a:r>
          </a:p>
          <a:p>
            <a:r>
              <a:rPr lang="en-AU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Kazakhstan</a:t>
            </a:r>
          </a:p>
          <a:p>
            <a:r>
              <a:rPr lang="en-AU" sz="2200" b="1" dirty="0">
                <a:solidFill>
                  <a:schemeClr val="tx1"/>
                </a:solidFill>
                <a:latin typeface="Adobe Fan Heiti Std B" pitchFamily="34" charset="-128"/>
                <a:ea typeface="Adobe Fan Heiti Std B" pitchFamily="34" charset="-128"/>
              </a:rPr>
              <a:t>September 2016</a:t>
            </a:r>
          </a:p>
        </p:txBody>
      </p:sp>
      <p:pic>
        <p:nvPicPr>
          <p:cNvPr id="11" name="Picture 9" descr="https://upload.wikimedia.org/wikipedia/en/7/7d/Australian_National_University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61" y="6228092"/>
            <a:ext cx="1813881" cy="6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6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49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4200" dirty="0">
                <a:solidFill>
                  <a:schemeClr val="bg1"/>
                </a:solidFill>
              </a:rPr>
              <a:t>Element 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778345" y="1034963"/>
                <a:ext cx="5972132" cy="1033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 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>
                          <a:solidFill>
                            <a:prstClr val="black"/>
                          </a:solidFill>
                          <a:latin typeface="Cambria Math"/>
                        </a:rPr>
                        <m:t>erf</m:t>
                      </m:r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GB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GB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24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8345" y="1034963"/>
                <a:ext cx="5972132" cy="10331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895749"/>
              </p:ext>
            </p:extLst>
          </p:nvPr>
        </p:nvGraphicFramePr>
        <p:xfrm>
          <a:off x="3962400" y="1088485"/>
          <a:ext cx="4876801" cy="464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4778" y="5563232"/>
            <a:ext cx="4627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Figure: Representative diffusion profiles for </a:t>
            </a:r>
            <a:r>
              <a:rPr lang="en-GB" sz="1400" dirty="0" err="1">
                <a:solidFill>
                  <a:prstClr val="black"/>
                </a:solidFill>
              </a:rPr>
              <a:t>Mn</a:t>
            </a:r>
            <a:r>
              <a:rPr lang="en-GB" sz="1400" dirty="0">
                <a:solidFill>
                  <a:prstClr val="black"/>
                </a:solidFill>
              </a:rPr>
              <a:t>, Zn, Ni, </a:t>
            </a:r>
            <a:r>
              <a:rPr lang="en-GB" sz="1400" dirty="0" err="1">
                <a:solidFill>
                  <a:prstClr val="black"/>
                </a:solidFill>
              </a:rPr>
              <a:t>Sc</a:t>
            </a:r>
            <a:r>
              <a:rPr lang="en-GB" sz="1400" dirty="0">
                <a:solidFill>
                  <a:prstClr val="black"/>
                </a:solidFill>
              </a:rPr>
              <a:t> and U for an experiment at </a:t>
            </a:r>
            <a:r>
              <a:rPr lang="en-GB" sz="1400" i="1" dirty="0">
                <a:solidFill>
                  <a:prstClr val="black"/>
                </a:solidFill>
              </a:rPr>
              <a:t>f</a:t>
            </a:r>
            <a:r>
              <a:rPr lang="en-GB" sz="1400" dirty="0">
                <a:solidFill>
                  <a:prstClr val="black"/>
                </a:solidFill>
              </a:rPr>
              <a:t>O</a:t>
            </a:r>
            <a:r>
              <a:rPr lang="en-GB" sz="1400" baseline="-25000" dirty="0">
                <a:solidFill>
                  <a:prstClr val="black"/>
                </a:solidFill>
              </a:rPr>
              <a:t>2</a:t>
            </a:r>
            <a:r>
              <a:rPr lang="en-GB" sz="1400" dirty="0">
                <a:solidFill>
                  <a:prstClr val="black"/>
                </a:solidFill>
              </a:rPr>
              <a:t> = FMQ + 1, t = 12 hours. Solid grey curves represent the best fits to the data according to the diffusion equation.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92" y="2315330"/>
            <a:ext cx="6526894" cy="4157513"/>
          </a:xfrm>
        </p:spPr>
        <p:txBody>
          <a:bodyPr>
            <a:normAutofit/>
          </a:bodyPr>
          <a:lstStyle/>
          <a:p>
            <a:r>
              <a:rPr lang="en-GB" sz="2000" i="1" dirty="0"/>
              <a:t>Use known values: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c(x)  = conc. at distance x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t = duration of experiment</a:t>
            </a:r>
            <a:endParaRPr lang="en-GB" sz="2000" i="1" dirty="0">
              <a:solidFill>
                <a:srgbClr val="FF0000"/>
              </a:solidFill>
            </a:endParaRPr>
          </a:p>
          <a:p>
            <a:r>
              <a:rPr lang="en-GB" sz="2000" i="1" dirty="0"/>
              <a:t>To solve for: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c</a:t>
            </a:r>
            <a:r>
              <a:rPr lang="en-GB" sz="2000" baseline="-25000" dirty="0">
                <a:solidFill>
                  <a:srgbClr val="FF0000"/>
                </a:solidFill>
              </a:rPr>
              <a:t>i</a:t>
            </a:r>
            <a:r>
              <a:rPr lang="en-GB" sz="2000" dirty="0">
                <a:solidFill>
                  <a:srgbClr val="FF0000"/>
                </a:solidFill>
              </a:rPr>
              <a:t> = conc. at </a:t>
            </a:r>
            <a:r>
              <a:rPr lang="en-GB" sz="2000" dirty="0" err="1">
                <a:solidFill>
                  <a:srgbClr val="FF0000"/>
                </a:solidFill>
              </a:rPr>
              <a:t>mgt</a:t>
            </a:r>
            <a:r>
              <a:rPr lang="en-GB" sz="2000" dirty="0">
                <a:solidFill>
                  <a:srgbClr val="FF0000"/>
                </a:solidFill>
              </a:rPr>
              <a:t>-melt interface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c</a:t>
            </a:r>
            <a:r>
              <a:rPr lang="en-GB" sz="2000" baseline="-25000" dirty="0">
                <a:solidFill>
                  <a:srgbClr val="FF0000"/>
                </a:solidFill>
              </a:rPr>
              <a:t>o</a:t>
            </a:r>
            <a:r>
              <a:rPr lang="en-GB" sz="2000" dirty="0">
                <a:solidFill>
                  <a:srgbClr val="FF0000"/>
                </a:solidFill>
              </a:rPr>
              <a:t> = initial conc. in </a:t>
            </a:r>
            <a:r>
              <a:rPr lang="en-GB" sz="2000" dirty="0" err="1">
                <a:solidFill>
                  <a:srgbClr val="FF0000"/>
                </a:solidFill>
              </a:rPr>
              <a:t>mgt</a:t>
            </a:r>
            <a:endParaRPr lang="en-GB" sz="20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sz="2000" dirty="0">
                <a:solidFill>
                  <a:srgbClr val="FF0000"/>
                </a:solidFill>
              </a:rPr>
              <a:t>D</a:t>
            </a:r>
            <a:r>
              <a:rPr lang="en-GB" sz="2000" baseline="-25000" dirty="0">
                <a:solidFill>
                  <a:srgbClr val="FF0000"/>
                </a:solidFill>
              </a:rPr>
              <a:t>M</a:t>
            </a:r>
            <a:r>
              <a:rPr lang="en-GB" sz="2000" dirty="0">
                <a:solidFill>
                  <a:srgbClr val="FF0000"/>
                </a:solidFill>
              </a:rPr>
              <a:t> = diffusion coefficient</a:t>
            </a:r>
          </a:p>
          <a:p>
            <a:r>
              <a:rPr lang="en-GB" sz="2000" i="1" dirty="0"/>
              <a:t>Also solve partition coefficient</a:t>
            </a:r>
          </a:p>
          <a:p>
            <a:pPr marL="0" indent="0">
              <a:buNone/>
            </a:pPr>
            <a:r>
              <a:rPr lang="en-GB" sz="2000" i="1" dirty="0"/>
              <a:t>using: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3568" y="5634950"/>
                <a:ext cx="1721433" cy="787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AU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AU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𝑚𝑒𝑙𝑡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68" y="5634950"/>
                <a:ext cx="1721433" cy="7871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063352" y="1317524"/>
            <a:ext cx="247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logD</a:t>
            </a:r>
            <a:r>
              <a:rPr lang="en-GB" baseline="-25000" dirty="0" err="1">
                <a:solidFill>
                  <a:prstClr val="black"/>
                </a:solidFill>
              </a:rPr>
              <a:t>Mn</a:t>
            </a:r>
            <a:r>
              <a:rPr lang="en-GB" dirty="0">
                <a:solidFill>
                  <a:prstClr val="black"/>
                </a:solidFill>
              </a:rPr>
              <a:t> = -13.09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3352" y="2029148"/>
            <a:ext cx="247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logD</a:t>
            </a:r>
            <a:r>
              <a:rPr lang="en-GB" baseline="-25000" dirty="0" err="1">
                <a:solidFill>
                  <a:prstClr val="black"/>
                </a:solidFill>
              </a:rPr>
              <a:t>Zn</a:t>
            </a:r>
            <a:r>
              <a:rPr lang="en-GB" dirty="0">
                <a:solidFill>
                  <a:prstClr val="black"/>
                </a:solidFill>
              </a:rPr>
              <a:t> = -13.66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6140" y="2540887"/>
            <a:ext cx="247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logD</a:t>
            </a:r>
            <a:r>
              <a:rPr lang="en-GB" baseline="-25000" dirty="0" err="1">
                <a:solidFill>
                  <a:prstClr val="black"/>
                </a:solidFill>
              </a:rPr>
              <a:t>Ni</a:t>
            </a:r>
            <a:r>
              <a:rPr lang="en-GB" dirty="0">
                <a:solidFill>
                  <a:prstClr val="black"/>
                </a:solidFill>
              </a:rPr>
              <a:t> = -13.63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5360" y="3285032"/>
            <a:ext cx="247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logD</a:t>
            </a:r>
            <a:r>
              <a:rPr lang="en-GB" baseline="-25000" dirty="0" err="1">
                <a:solidFill>
                  <a:prstClr val="black"/>
                </a:solidFill>
              </a:rPr>
              <a:t>Sc</a:t>
            </a:r>
            <a:r>
              <a:rPr lang="en-GB" dirty="0">
                <a:solidFill>
                  <a:prstClr val="black"/>
                </a:solidFill>
              </a:rPr>
              <a:t> = -14.51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5360" y="3867744"/>
            <a:ext cx="247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logD</a:t>
            </a:r>
            <a:r>
              <a:rPr lang="en-GB" baseline="-25000" dirty="0" err="1">
                <a:solidFill>
                  <a:prstClr val="black"/>
                </a:solidFill>
              </a:rPr>
              <a:t>U</a:t>
            </a:r>
            <a:r>
              <a:rPr lang="en-GB" dirty="0">
                <a:solidFill>
                  <a:prstClr val="black"/>
                </a:solidFill>
              </a:rPr>
              <a:t> = -13.34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3254" y="111633"/>
            <a:ext cx="1957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FMQ + 1</a:t>
            </a:r>
          </a:p>
          <a:p>
            <a:r>
              <a:rPr lang="en-GB" b="1" dirty="0">
                <a:solidFill>
                  <a:schemeClr val="bg1"/>
                </a:solidFill>
              </a:rPr>
              <a:t>T = 1150°C</a:t>
            </a:r>
          </a:p>
          <a:p>
            <a:r>
              <a:rPr lang="en-GB" b="1" dirty="0">
                <a:solidFill>
                  <a:schemeClr val="bg1"/>
                </a:solidFill>
              </a:rPr>
              <a:t>t = 12h</a:t>
            </a:r>
          </a:p>
        </p:txBody>
      </p:sp>
    </p:spTree>
    <p:extLst>
      <p:ext uri="{BB962C8B-B14F-4D97-AF65-F5344CB8AC3E}">
        <p14:creationId xmlns:p14="http://schemas.microsoft.com/office/powerpoint/2010/main" val="374866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AU" sz="30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Magnetite crystallisation at pressure</a:t>
            </a:r>
            <a:endParaRPr lang="en-GB" sz="3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28184" y="6453336"/>
            <a:ext cx="2952328" cy="45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>
                <a:solidFill>
                  <a:schemeClr val="bg1"/>
                </a:solidFill>
              </a:rPr>
              <a:t>Bingham Canyon (Utah, USA)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07" y="980728"/>
            <a:ext cx="6007929" cy="4066117"/>
          </a:xfrm>
        </p:spPr>
        <p:txBody>
          <a:bodyPr>
            <a:normAutofit fontScale="70000" lnSpcReduction="20000"/>
          </a:bodyPr>
          <a:lstStyle/>
          <a:p>
            <a:r>
              <a:rPr lang="en-AU" sz="2900" b="1" dirty="0"/>
              <a:t>Piston cylinder apparatus</a:t>
            </a:r>
          </a:p>
          <a:p>
            <a:r>
              <a:rPr lang="en-AU" sz="2900" b="1" dirty="0"/>
              <a:t>P </a:t>
            </a:r>
            <a:r>
              <a:rPr lang="en-AU" sz="2900" dirty="0"/>
              <a:t>= 6-12 </a:t>
            </a:r>
            <a:r>
              <a:rPr lang="en-AU" sz="2900" dirty="0" err="1"/>
              <a:t>kbar</a:t>
            </a:r>
            <a:r>
              <a:rPr lang="en-AU" sz="2900" dirty="0"/>
              <a:t> </a:t>
            </a:r>
          </a:p>
          <a:p>
            <a:r>
              <a:rPr lang="en-AU" sz="2900" b="1" dirty="0"/>
              <a:t>T </a:t>
            </a:r>
            <a:r>
              <a:rPr lang="en-AU" sz="2900" dirty="0"/>
              <a:t>=</a:t>
            </a:r>
            <a:r>
              <a:rPr lang="en-AU" sz="2900" b="1" dirty="0"/>
              <a:t> </a:t>
            </a:r>
            <a:r>
              <a:rPr lang="en-AU" sz="2900" dirty="0"/>
              <a:t>920-980°C (hydrous) and 1070°C (anhydrous)</a:t>
            </a:r>
          </a:p>
          <a:p>
            <a:r>
              <a:rPr lang="en-AU" sz="2900" b="1" i="1" dirty="0"/>
              <a:t>f</a:t>
            </a:r>
            <a:r>
              <a:rPr lang="en-AU" sz="2900" b="1" dirty="0"/>
              <a:t>O</a:t>
            </a:r>
            <a:r>
              <a:rPr lang="en-AU" sz="2900" b="1" baseline="-25000" dirty="0"/>
              <a:t>2</a:t>
            </a:r>
            <a:r>
              <a:rPr lang="en-AU" sz="2900" b="1" dirty="0"/>
              <a:t>:</a:t>
            </a:r>
            <a:r>
              <a:rPr lang="en-AU" sz="2900" dirty="0"/>
              <a:t> </a:t>
            </a:r>
          </a:p>
          <a:p>
            <a:pPr marL="0" indent="0">
              <a:buNone/>
            </a:pPr>
            <a:endParaRPr lang="en-AU" sz="3000" dirty="0"/>
          </a:p>
          <a:p>
            <a:r>
              <a:rPr lang="en-AU" sz="2800" b="1" dirty="0"/>
              <a:t>H</a:t>
            </a:r>
            <a:r>
              <a:rPr lang="en-AU" sz="2800" b="1" baseline="-25000" dirty="0"/>
              <a:t>2</a:t>
            </a:r>
            <a:r>
              <a:rPr lang="en-AU" sz="2800" b="1" dirty="0"/>
              <a:t>O:</a:t>
            </a:r>
            <a:r>
              <a:rPr lang="en-AU" sz="3000" dirty="0"/>
              <a:t> </a:t>
            </a:r>
            <a:r>
              <a:rPr lang="en-AU" sz="2800" dirty="0"/>
              <a:t>0 wt.% H</a:t>
            </a:r>
            <a:r>
              <a:rPr lang="en-AU" sz="2800" baseline="-25000" dirty="0"/>
              <a:t>2</a:t>
            </a:r>
            <a:r>
              <a:rPr lang="en-AU" sz="2800" dirty="0"/>
              <a:t>O to 15 wt.% H</a:t>
            </a:r>
            <a:r>
              <a:rPr lang="en-AU" sz="2800" baseline="-25000" dirty="0"/>
              <a:t>2</a:t>
            </a:r>
            <a:r>
              <a:rPr lang="en-AU" sz="2800" dirty="0"/>
              <a:t>O</a:t>
            </a:r>
          </a:p>
          <a:p>
            <a:pPr marL="0" indent="0">
              <a:buNone/>
            </a:pPr>
            <a:endParaRPr lang="en-AU" sz="1300" dirty="0"/>
          </a:p>
          <a:p>
            <a:r>
              <a:rPr lang="en-AU" sz="2800" b="1" dirty="0"/>
              <a:t>Time:</a:t>
            </a:r>
            <a:r>
              <a:rPr lang="en-AU" sz="3000" dirty="0"/>
              <a:t> </a:t>
            </a:r>
            <a:r>
              <a:rPr lang="en-AU" sz="2800" dirty="0"/>
              <a:t>2 days</a:t>
            </a:r>
          </a:p>
          <a:p>
            <a:endParaRPr lang="en-AU" sz="1300" dirty="0"/>
          </a:p>
          <a:p>
            <a:r>
              <a:rPr lang="en-AU" sz="2800" b="1" dirty="0"/>
              <a:t>Starting compositions: </a:t>
            </a:r>
          </a:p>
          <a:p>
            <a:pPr marL="0" indent="0">
              <a:buNone/>
            </a:pPr>
            <a:r>
              <a:rPr lang="en-AU" sz="3000" dirty="0"/>
              <a:t>	1) </a:t>
            </a:r>
            <a:r>
              <a:rPr lang="en-AU" sz="2600" dirty="0"/>
              <a:t>And-190 + Fe</a:t>
            </a:r>
            <a:r>
              <a:rPr lang="en-AU" sz="2600" baseline="-25000" dirty="0"/>
              <a:t>2</a:t>
            </a:r>
            <a:r>
              <a:rPr lang="en-AU" sz="2600" dirty="0"/>
              <a:t>O</a:t>
            </a:r>
            <a:r>
              <a:rPr lang="en-AU" sz="2600" baseline="-25000" dirty="0"/>
              <a:t>3 </a:t>
            </a:r>
            <a:r>
              <a:rPr lang="en-AU" sz="2600" dirty="0"/>
              <a:t>+ traces</a:t>
            </a:r>
            <a:endParaRPr lang="en-AU" sz="2600" baseline="-25000" dirty="0"/>
          </a:p>
          <a:p>
            <a:pPr marL="0" indent="0">
              <a:buNone/>
            </a:pPr>
            <a:r>
              <a:rPr lang="en-AU" sz="2600" dirty="0"/>
              <a:t>	2) And-190 + Fe</a:t>
            </a:r>
            <a:r>
              <a:rPr lang="en-AU" sz="2600" baseline="-25000" dirty="0"/>
              <a:t>2</a:t>
            </a:r>
            <a:r>
              <a:rPr lang="en-AU" sz="2600" dirty="0"/>
              <a:t>O</a:t>
            </a:r>
            <a:r>
              <a:rPr lang="en-AU" sz="2600" baseline="-25000" dirty="0"/>
              <a:t>3</a:t>
            </a:r>
            <a:r>
              <a:rPr lang="en-AU" sz="2600" dirty="0"/>
              <a:t> + traces + </a:t>
            </a:r>
            <a:r>
              <a:rPr lang="en-AU" sz="2600" dirty="0" err="1"/>
              <a:t>FeS</a:t>
            </a:r>
            <a:endParaRPr lang="en-AU" sz="3000" dirty="0"/>
          </a:p>
          <a:p>
            <a:pPr marL="0" indent="0">
              <a:buNone/>
            </a:pPr>
            <a:endParaRPr lang="en-AU" sz="3000" dirty="0"/>
          </a:p>
          <a:p>
            <a:pPr marL="0" indent="0">
              <a:buNone/>
            </a:pPr>
            <a:endParaRPr lang="en-AU" sz="3000" dirty="0"/>
          </a:p>
          <a:p>
            <a:pPr lvl="1"/>
            <a:endParaRPr lang="en-AU" sz="2400" dirty="0"/>
          </a:p>
          <a:p>
            <a:pPr lvl="1"/>
            <a:endParaRPr lang="en-AU" sz="2400" dirty="0"/>
          </a:p>
          <a:p>
            <a:pPr lvl="1"/>
            <a:endParaRPr lang="en-AU" sz="2400" dirty="0"/>
          </a:p>
          <a:p>
            <a:pPr marL="457200" lvl="1" indent="0">
              <a:buNone/>
            </a:pPr>
            <a:endParaRPr lang="en-AU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88801" y="1982980"/>
          <a:ext cx="513938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95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BUFFER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Ni-</a:t>
                      </a:r>
                      <a:r>
                        <a:rPr lang="en-AU" sz="1600" dirty="0" err="1"/>
                        <a:t>NiO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Re-ReO</a:t>
                      </a:r>
                      <a:r>
                        <a:rPr lang="en-AU" sz="1600" baseline="-25000" dirty="0"/>
                        <a:t>2</a:t>
                      </a:r>
                      <a:endParaRPr lang="en-GB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Fe</a:t>
                      </a:r>
                      <a:r>
                        <a:rPr lang="en-AU" sz="1600" baseline="-25000" dirty="0"/>
                        <a:t>3</a:t>
                      </a:r>
                      <a:r>
                        <a:rPr lang="en-AU" sz="1600" dirty="0"/>
                        <a:t>O</a:t>
                      </a:r>
                      <a:r>
                        <a:rPr lang="en-AU" sz="1600" baseline="-25000" dirty="0"/>
                        <a:t>4</a:t>
                      </a:r>
                      <a:r>
                        <a:rPr lang="en-AU" sz="1600" dirty="0"/>
                        <a:t> – Fe2O</a:t>
                      </a:r>
                      <a:r>
                        <a:rPr lang="en-AU" sz="1600" baseline="-25000" dirty="0"/>
                        <a:t>3</a:t>
                      </a:r>
                      <a:endParaRPr lang="en-GB" sz="16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13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Δ</a:t>
                      </a:r>
                      <a:r>
                        <a:rPr lang="en-AU" sz="1600" dirty="0"/>
                        <a:t>FMQ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 FMQ + 0.67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FMQ</a:t>
                      </a:r>
                      <a:r>
                        <a:rPr lang="en-AU" sz="1600" baseline="0" dirty="0"/>
                        <a:t> + 2.67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FMQ + 4.46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ontent Placeholder 3"/>
          <p:cNvSpPr txBox="1">
            <a:spLocks/>
          </p:cNvSpPr>
          <p:nvPr/>
        </p:nvSpPr>
        <p:spPr>
          <a:xfrm>
            <a:off x="51063" y="4528447"/>
            <a:ext cx="4836899" cy="1979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3000" dirty="0"/>
          </a:p>
          <a:p>
            <a:r>
              <a:rPr lang="en-AU" sz="3100" b="1" dirty="0"/>
              <a:t>Elements of interest</a:t>
            </a:r>
          </a:p>
          <a:p>
            <a:pPr lvl="1"/>
            <a:r>
              <a:rPr lang="en-AU" sz="2400" dirty="0" err="1"/>
              <a:t>Sc</a:t>
            </a:r>
            <a:r>
              <a:rPr lang="en-AU" sz="2400" dirty="0"/>
              <a:t>, V, Al, Cr, </a:t>
            </a:r>
            <a:r>
              <a:rPr lang="en-AU" sz="2400" dirty="0" err="1"/>
              <a:t>Mn</a:t>
            </a:r>
            <a:r>
              <a:rPr lang="en-AU" sz="2400" dirty="0"/>
              <a:t>, Mg, Co, Ni, Cu, Zn, Ga, Ge </a:t>
            </a:r>
            <a:r>
              <a:rPr lang="en-AU" sz="2400" dirty="0" err="1"/>
              <a:t>Sr</a:t>
            </a:r>
            <a:r>
              <a:rPr lang="en-AU" sz="2400" dirty="0"/>
              <a:t>, Y, </a:t>
            </a:r>
            <a:r>
              <a:rPr lang="en-AU" sz="2400" dirty="0" err="1"/>
              <a:t>Zr</a:t>
            </a:r>
            <a:r>
              <a:rPr lang="en-AU" sz="2400" dirty="0"/>
              <a:t>, </a:t>
            </a:r>
            <a:r>
              <a:rPr lang="en-AU" sz="2400" dirty="0" err="1"/>
              <a:t>Nb</a:t>
            </a:r>
            <a:r>
              <a:rPr lang="en-AU" sz="2400" dirty="0"/>
              <a:t>, Ta, </a:t>
            </a:r>
            <a:r>
              <a:rPr lang="en-AU" sz="2400" dirty="0" err="1"/>
              <a:t>Hf</a:t>
            </a:r>
            <a:r>
              <a:rPr lang="en-AU" sz="2400" dirty="0"/>
              <a:t>, In – compare to 1-atm</a:t>
            </a:r>
          </a:p>
          <a:p>
            <a:pPr lvl="1"/>
            <a:r>
              <a:rPr lang="en-AU" sz="2400" b="1" dirty="0"/>
              <a:t>As, Mo, Sn, Sb, </a:t>
            </a:r>
            <a:r>
              <a:rPr lang="en-AU" sz="2400" b="1" dirty="0" err="1"/>
              <a:t>Pb</a:t>
            </a:r>
            <a:r>
              <a:rPr lang="en-AU" sz="2400" b="1" dirty="0"/>
              <a:t>, Cd, Tl, Re </a:t>
            </a:r>
            <a:r>
              <a:rPr lang="en-AU" sz="2400" dirty="0"/>
              <a:t>– </a:t>
            </a:r>
            <a:r>
              <a:rPr lang="en-AU" sz="2400" b="1" dirty="0"/>
              <a:t>Volatile</a:t>
            </a:r>
            <a:r>
              <a:rPr lang="en-AU" sz="2400" dirty="0"/>
              <a:t> (could not study at 1-atm)</a:t>
            </a:r>
          </a:p>
          <a:p>
            <a:pPr lvl="1"/>
            <a:r>
              <a:rPr lang="en-AU" sz="2400" dirty="0" err="1"/>
              <a:t>Th</a:t>
            </a:r>
            <a:r>
              <a:rPr lang="en-AU" sz="2400" dirty="0"/>
              <a:t>, U, W, REE </a:t>
            </a:r>
          </a:p>
          <a:p>
            <a:pPr lvl="1"/>
            <a:endParaRPr lang="en-AU" sz="2400" dirty="0"/>
          </a:p>
          <a:p>
            <a:pPr lvl="1"/>
            <a:endParaRPr lang="en-AU" sz="2400" dirty="0"/>
          </a:p>
          <a:p>
            <a:pPr lvl="1"/>
            <a:endParaRPr lang="en-AU" sz="2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AU" sz="2400" dirty="0"/>
          </a:p>
        </p:txBody>
      </p:sp>
      <p:sp>
        <p:nvSpPr>
          <p:cNvPr id="18" name="Rectangle 17"/>
          <p:cNvSpPr/>
          <p:nvPr/>
        </p:nvSpPr>
        <p:spPr>
          <a:xfrm>
            <a:off x="6779379" y="6048642"/>
            <a:ext cx="1598649" cy="2769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779380" y="6294160"/>
            <a:ext cx="1566894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242722" y="2492896"/>
            <a:ext cx="19534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779381" y="3337215"/>
            <a:ext cx="1566894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779381" y="3481231"/>
            <a:ext cx="156689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5400000">
            <a:off x="6965884" y="4693127"/>
            <a:ext cx="2484273" cy="276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5400000">
            <a:off x="5667780" y="4793422"/>
            <a:ext cx="2499711" cy="276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076878" y="52380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Buffer </a:t>
            </a:r>
          </a:p>
          <a:p>
            <a:pPr algn="ctr"/>
            <a:r>
              <a:rPr lang="en-AU" sz="1400" dirty="0"/>
              <a:t>e.g. Re-ReO</a:t>
            </a:r>
            <a:r>
              <a:rPr lang="en-AU" sz="1400" baseline="-25000" dirty="0"/>
              <a:t>2</a:t>
            </a:r>
            <a:endParaRPr lang="en-GB" sz="1400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5343344" y="4688273"/>
            <a:ext cx="85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Ag </a:t>
            </a:r>
          </a:p>
          <a:p>
            <a:pPr algn="ctr"/>
            <a:r>
              <a:rPr lang="en-AU" sz="1400" dirty="0"/>
              <a:t>Capsule</a:t>
            </a:r>
            <a:endParaRPr lang="en-GB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5275528" y="6099942"/>
            <a:ext cx="91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Pressure</a:t>
            </a:r>
          </a:p>
          <a:p>
            <a:pPr algn="ctr"/>
            <a:r>
              <a:rPr lang="en-AU" sz="1400" dirty="0"/>
              <a:t>medium</a:t>
            </a:r>
            <a:endParaRPr lang="en-GB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4261794" y="3958271"/>
            <a:ext cx="202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And-190 + Fe2O3 + </a:t>
            </a:r>
            <a:r>
              <a:rPr lang="en-AU" sz="1400" dirty="0" err="1"/>
              <a:t>mgt</a:t>
            </a:r>
            <a:r>
              <a:rPr lang="en-AU" sz="1400" dirty="0"/>
              <a:t> seeds + H</a:t>
            </a:r>
            <a:r>
              <a:rPr lang="en-AU" sz="1400" baseline="-25000" dirty="0"/>
              <a:t>2</a:t>
            </a:r>
            <a:r>
              <a:rPr lang="en-AU" sz="1400" dirty="0"/>
              <a:t>O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8346275" y="3337215"/>
            <a:ext cx="368681" cy="30963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410700" y="3337215"/>
            <a:ext cx="368681" cy="30963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050660" y="4705370"/>
            <a:ext cx="866976" cy="180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050660" y="6181534"/>
            <a:ext cx="544450" cy="180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055892" y="5681997"/>
            <a:ext cx="1013873" cy="3848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055892" y="3681822"/>
            <a:ext cx="1013874" cy="2103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06675" y="4160501"/>
            <a:ext cx="19534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349971" y="4561354"/>
            <a:ext cx="19534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666021" y="4614286"/>
            <a:ext cx="19534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447643" y="5067478"/>
            <a:ext cx="19534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50660" y="5446197"/>
            <a:ext cx="1335996" cy="462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349970" y="5446197"/>
            <a:ext cx="19534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055891" y="3676896"/>
            <a:ext cx="1013873" cy="281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194676" y="4093302"/>
            <a:ext cx="1191980" cy="126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Rob\Downloads\20150313_102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74" y="1036914"/>
            <a:ext cx="2644428" cy="19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7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2679" y="1484784"/>
            <a:ext cx="8751321" cy="1359267"/>
            <a:chOff x="310251" y="3134652"/>
            <a:chExt cx="8751321" cy="1359267"/>
          </a:xfrm>
        </p:grpSpPr>
        <p:pic>
          <p:nvPicPr>
            <p:cNvPr id="6151" name="Picture 7" descr="C:\Users\robes4\Documents\University\Imperial\Presentations\Presentations\Basalt2_H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478" y="3336734"/>
              <a:ext cx="1280187" cy="96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C:\Users\robes4\Documents\University\Imperial\Presentations\Presentations\Basalt_H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51" y="3292600"/>
              <a:ext cx="1551947" cy="1163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robes4\Documents\University\Imperial\Presentations\Presentations\Granite_H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142" y="3134652"/>
              <a:ext cx="1666430" cy="135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C:\Users\robes4\Documents\University\Imperial\Presentations\Presentations\Granite2_H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5876" y="3292600"/>
              <a:ext cx="1455936" cy="1091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C:\Users\robes4\Documents\University\Imperial\Presentations\Presentations\Andesite2_H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817" y="3307481"/>
              <a:ext cx="1490514" cy="1091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robes4\Documents\University\Imperial\Presentations\Presentations\Andesite_H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547" y="3244020"/>
              <a:ext cx="1520710" cy="114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Left-Right Arrow 3"/>
            <p:cNvSpPr/>
            <p:nvPr/>
          </p:nvSpPr>
          <p:spPr>
            <a:xfrm>
              <a:off x="1857102" y="3734173"/>
              <a:ext cx="281508" cy="160225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7339082" y="3721477"/>
              <a:ext cx="281508" cy="160225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4650532" y="3713639"/>
              <a:ext cx="281508" cy="160225"/>
            </a:xfrm>
            <a:prstGeom prst="left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80" y="836712"/>
            <a:ext cx="8869039" cy="964206"/>
          </a:xfrm>
        </p:spPr>
        <p:txBody>
          <a:bodyPr>
            <a:normAutofit fontScale="47500" lnSpcReduction="20000"/>
          </a:bodyPr>
          <a:lstStyle/>
          <a:p>
            <a:pPr marL="400050" lvl="1" indent="0">
              <a:buNone/>
            </a:pPr>
            <a:endParaRPr lang="en-AU" sz="600" dirty="0"/>
          </a:p>
          <a:p>
            <a:r>
              <a:rPr lang="en-AU" sz="3300" dirty="0"/>
              <a:t>Melt composition exerts a strong control on mineral-melt partitioning of all divalent </a:t>
            </a:r>
            <a:r>
              <a:rPr lang="en-AU" sz="3300" dirty="0" err="1"/>
              <a:t>cations</a:t>
            </a:r>
            <a:endParaRPr lang="en-AU" sz="3300" dirty="0"/>
          </a:p>
          <a:p>
            <a:pPr lvl="1"/>
            <a:r>
              <a:rPr lang="en-AU" sz="2900" dirty="0"/>
              <a:t>If studying mineral chemistry to elucidate ore forming processes, it is important to compare mineral chemistry from </a:t>
            </a:r>
            <a:r>
              <a:rPr lang="en-AU" sz="2900" b="1" dirty="0"/>
              <a:t>similar </a:t>
            </a:r>
            <a:r>
              <a:rPr lang="en-AU" sz="2900" b="1" dirty="0" err="1"/>
              <a:t>lithologies</a:t>
            </a:r>
            <a:endParaRPr lang="en-AU" sz="2900" b="1" dirty="0"/>
          </a:p>
          <a:p>
            <a:pPr marL="0" indent="0">
              <a:buNone/>
            </a:pPr>
            <a:endParaRPr lang="en-AU" sz="2900" dirty="0"/>
          </a:p>
          <a:p>
            <a:endParaRPr lang="en-AU" sz="2400" dirty="0"/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AU" sz="30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Implications of experiments for ore deposits studies</a:t>
            </a:r>
            <a:endParaRPr lang="en-GB" sz="3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28184" y="6453336"/>
            <a:ext cx="2952328" cy="45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dirty="0">
                <a:solidFill>
                  <a:prstClr val="white"/>
                </a:solidFill>
              </a:rPr>
              <a:t>Bingham Canyon (Utah, USA)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3825" y="2749565"/>
            <a:ext cx="8869039" cy="503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anose="020B0604020202020204" pitchFamily="34" charset="0"/>
              <a:buNone/>
            </a:pPr>
            <a:endParaRPr lang="en-AU" sz="600" dirty="0">
              <a:solidFill>
                <a:prstClr val="black"/>
              </a:solidFill>
            </a:endParaRPr>
          </a:p>
          <a:p>
            <a:r>
              <a:rPr lang="en-AU" sz="1600" dirty="0">
                <a:solidFill>
                  <a:prstClr val="black"/>
                </a:solidFill>
              </a:rPr>
              <a:t>Summary of </a:t>
            </a:r>
            <a:r>
              <a:rPr lang="en-AU" sz="1600" dirty="0" err="1">
                <a:solidFill>
                  <a:prstClr val="black"/>
                </a:solidFill>
              </a:rPr>
              <a:t>titanomagnetite</a:t>
            </a:r>
            <a:r>
              <a:rPr lang="en-AU" sz="1600" dirty="0">
                <a:solidFill>
                  <a:prstClr val="black"/>
                </a:solidFill>
              </a:rPr>
              <a:t>-melt partitioning controls</a:t>
            </a:r>
            <a:endParaRPr lang="en-AU" sz="1600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sz="2100" dirty="0">
              <a:solidFill>
                <a:prstClr val="black"/>
              </a:solidFill>
            </a:endParaRPr>
          </a:p>
          <a:p>
            <a:endParaRPr lang="en-AU" sz="2400" dirty="0">
              <a:solidFill>
                <a:prstClr val="black"/>
              </a:solidFill>
            </a:endParaRPr>
          </a:p>
          <a:p>
            <a:endParaRPr lang="en-AU" sz="2400" dirty="0">
              <a:solidFill>
                <a:prstClr val="black"/>
              </a:solidFill>
            </a:endParaRPr>
          </a:p>
          <a:p>
            <a:endParaRPr lang="en-AU" sz="2400" dirty="0">
              <a:solidFill>
                <a:prstClr val="black"/>
              </a:solidFill>
            </a:endParaRPr>
          </a:p>
          <a:p>
            <a:endParaRPr lang="en-AU" sz="24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71203"/>
              </p:ext>
            </p:extLst>
          </p:nvPr>
        </p:nvGraphicFramePr>
        <p:xfrm>
          <a:off x="238285" y="3284984"/>
          <a:ext cx="8667426" cy="2750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105">
                <a:tc rowSpan="2">
                  <a:txBody>
                    <a:bodyPr/>
                    <a:lstStyle/>
                    <a:p>
                      <a:r>
                        <a:rPr lang="en-GB" dirty="0"/>
                        <a:t>Cation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dirty="0"/>
                        <a:t>1+</a:t>
                      </a:r>
                      <a:r>
                        <a:rPr lang="en-GB" baseline="0" dirty="0"/>
                        <a:t> and 2+</a:t>
                      </a:r>
                      <a:r>
                        <a:rPr lang="en-GB" dirty="0"/>
                        <a:t> cations</a:t>
                      </a:r>
                      <a:r>
                        <a:rPr lang="en-GB" baseline="0" dirty="0"/>
                        <a:t> </a:t>
                      </a:r>
                      <a:r>
                        <a:rPr lang="en-GB" sz="1500" b="0" baseline="0" dirty="0"/>
                        <a:t>(e.g. Mg</a:t>
                      </a:r>
                      <a:r>
                        <a:rPr lang="en-GB" sz="1500" b="0" baseline="30000" dirty="0"/>
                        <a:t>2+</a:t>
                      </a:r>
                      <a:r>
                        <a:rPr lang="en-GB" sz="1500" b="0" baseline="0" dirty="0"/>
                        <a:t>, Mn</a:t>
                      </a:r>
                      <a:r>
                        <a:rPr lang="en-GB" sz="1500" b="0" baseline="30000" dirty="0"/>
                        <a:t>2+</a:t>
                      </a:r>
                      <a:r>
                        <a:rPr lang="en-GB" sz="1500" b="0" baseline="0" dirty="0"/>
                        <a:t>, Co</a:t>
                      </a:r>
                      <a:r>
                        <a:rPr lang="en-GB" sz="1500" b="0" baseline="30000" dirty="0"/>
                        <a:t>2+</a:t>
                      </a:r>
                      <a:r>
                        <a:rPr lang="en-GB" sz="1500" b="0" baseline="0" dirty="0"/>
                        <a:t>, Ni</a:t>
                      </a:r>
                      <a:r>
                        <a:rPr lang="en-GB" sz="1500" b="0" baseline="30000" dirty="0"/>
                        <a:t>2+</a:t>
                      </a:r>
                      <a:r>
                        <a:rPr lang="en-GB" sz="1500" b="0" baseline="0" dirty="0"/>
                        <a:t>, Zn</a:t>
                      </a:r>
                      <a:r>
                        <a:rPr lang="en-GB" sz="1500" b="0" baseline="30000" dirty="0"/>
                        <a:t>2+</a:t>
                      </a:r>
                      <a:r>
                        <a:rPr lang="en-GB" sz="1500" b="0" baseline="0" dirty="0"/>
                        <a:t>, Cu</a:t>
                      </a:r>
                      <a:r>
                        <a:rPr lang="en-GB" sz="1500" b="0" baseline="30000" dirty="0"/>
                        <a:t>+</a:t>
                      </a:r>
                      <a:r>
                        <a:rPr lang="en-GB" sz="1500" b="0" baseline="0" dirty="0"/>
                        <a:t> ,Li</a:t>
                      </a:r>
                      <a:r>
                        <a:rPr lang="en-GB" sz="1500" b="0" baseline="30000" dirty="0"/>
                        <a:t>+</a:t>
                      </a:r>
                      <a:r>
                        <a:rPr lang="en-GB" sz="1500" b="0" baseline="-25000" dirty="0"/>
                        <a:t> </a:t>
                      </a:r>
                      <a:r>
                        <a:rPr lang="en-GB" sz="1500" b="0" baseline="0" dirty="0"/>
                        <a:t>)</a:t>
                      </a:r>
                      <a:endParaRPr lang="en-GB" sz="1500" b="0" baseline="-25000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dirty="0"/>
                        <a:t>3+ </a:t>
                      </a:r>
                      <a:r>
                        <a:rPr lang="en-GB" dirty="0" err="1"/>
                        <a:t>cations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dirty="0"/>
                        <a:t>4+,</a:t>
                      </a:r>
                      <a:r>
                        <a:rPr lang="en-GB" baseline="0" dirty="0"/>
                        <a:t> 5+ and 6+ </a:t>
                      </a:r>
                      <a:r>
                        <a:rPr lang="en-GB" baseline="0" dirty="0" err="1"/>
                        <a:t>cations</a:t>
                      </a:r>
                      <a:endParaRPr lang="en-GB" baseline="0" dirty="0"/>
                    </a:p>
                    <a:p>
                      <a:r>
                        <a:rPr lang="en-GB" sz="1500" b="0" baseline="0" dirty="0"/>
                        <a:t>(e.g. Ti</a:t>
                      </a:r>
                      <a:r>
                        <a:rPr lang="en-GB" sz="1500" b="0" baseline="30000" dirty="0"/>
                        <a:t>4+</a:t>
                      </a:r>
                      <a:r>
                        <a:rPr lang="en-GB" sz="1500" b="0" baseline="0" dirty="0"/>
                        <a:t>, V</a:t>
                      </a:r>
                      <a:r>
                        <a:rPr lang="en-GB" sz="1500" b="0" baseline="30000" dirty="0"/>
                        <a:t>4+</a:t>
                      </a:r>
                      <a:r>
                        <a:rPr lang="en-GB" sz="1500" b="0" baseline="0" dirty="0"/>
                        <a:t>, Zr</a:t>
                      </a:r>
                      <a:r>
                        <a:rPr lang="en-GB" sz="1500" b="0" baseline="30000" dirty="0"/>
                        <a:t>4+</a:t>
                      </a:r>
                      <a:r>
                        <a:rPr lang="en-GB" sz="1500" b="0" baseline="0" dirty="0"/>
                        <a:t>, Hf</a:t>
                      </a:r>
                      <a:r>
                        <a:rPr lang="en-GB" sz="1500" b="0" baseline="30000" dirty="0"/>
                        <a:t>4+</a:t>
                      </a:r>
                      <a:r>
                        <a:rPr lang="en-GB" sz="1500" b="0" baseline="0" dirty="0"/>
                        <a:t>, Nb</a:t>
                      </a:r>
                      <a:r>
                        <a:rPr lang="en-GB" sz="1500" b="0" baseline="30000" dirty="0"/>
                        <a:t>5+</a:t>
                      </a:r>
                      <a:r>
                        <a:rPr lang="en-GB" sz="1500" b="0" baseline="0" dirty="0"/>
                        <a:t>, Ta</a:t>
                      </a:r>
                      <a:r>
                        <a:rPr lang="en-GB" sz="1500" b="0" baseline="30000" dirty="0"/>
                        <a:t>5+</a:t>
                      </a:r>
                      <a:r>
                        <a:rPr lang="en-GB" sz="1500" b="0" baseline="0" dirty="0"/>
                        <a:t>, Mo</a:t>
                      </a:r>
                      <a:r>
                        <a:rPr lang="en-GB" sz="1500" b="0" baseline="30000" dirty="0"/>
                        <a:t>6+</a:t>
                      </a:r>
                      <a:r>
                        <a:rPr lang="en-GB" sz="1500" b="0" baseline="0" dirty="0"/>
                        <a:t>, U</a:t>
                      </a:r>
                      <a:r>
                        <a:rPr lang="en-GB" sz="1500" b="0" baseline="30000" dirty="0"/>
                        <a:t>4+</a:t>
                      </a:r>
                      <a:r>
                        <a:rPr lang="en-GB" sz="1500" b="0" baseline="0" dirty="0"/>
                        <a:t>, W</a:t>
                      </a:r>
                      <a:r>
                        <a:rPr lang="en-GB" sz="1500" b="0" baseline="30000" dirty="0"/>
                        <a:t>6+</a:t>
                      </a:r>
                      <a:r>
                        <a:rPr lang="en-GB" sz="1500" b="0" baseline="0" dirty="0"/>
                        <a:t>, Ge</a:t>
                      </a:r>
                      <a:r>
                        <a:rPr lang="en-GB" sz="1500" b="0" baseline="30000" dirty="0"/>
                        <a:t>4+</a:t>
                      </a:r>
                      <a:r>
                        <a:rPr lang="en-GB" sz="1500" b="0" baseline="0" dirty="0"/>
                        <a:t>)</a:t>
                      </a:r>
                      <a:endParaRPr lang="en-GB" sz="1500" b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94">
                <a:tc vMerge="1">
                  <a:txBody>
                    <a:bodyPr/>
                    <a:lstStyle/>
                    <a:p>
                      <a:endParaRPr lang="en-GB" i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bg1"/>
                          </a:solidFill>
                        </a:rPr>
                        <a:t>Al</a:t>
                      </a:r>
                      <a:r>
                        <a:rPr lang="en-GB" sz="1500" baseline="30000" dirty="0">
                          <a:solidFill>
                            <a:schemeClr val="bg1"/>
                          </a:solidFill>
                        </a:rPr>
                        <a:t>3+</a:t>
                      </a:r>
                      <a:endParaRPr lang="en-GB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bg1"/>
                          </a:solidFill>
                        </a:rPr>
                        <a:t>Ga</a:t>
                      </a:r>
                      <a:r>
                        <a:rPr lang="en-GB" sz="1500" baseline="30000" dirty="0">
                          <a:solidFill>
                            <a:schemeClr val="bg1"/>
                          </a:solidFill>
                        </a:rPr>
                        <a:t>3+</a:t>
                      </a:r>
                      <a:endParaRPr lang="en-GB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bg1"/>
                          </a:solidFill>
                        </a:rPr>
                        <a:t>Sc</a:t>
                      </a:r>
                      <a:r>
                        <a:rPr lang="en-GB" sz="1500" baseline="30000" dirty="0">
                          <a:solidFill>
                            <a:schemeClr val="bg1"/>
                          </a:solidFill>
                        </a:rPr>
                        <a:t>3+</a:t>
                      </a:r>
                      <a:endParaRPr lang="en-GB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31">
                <a:tc>
                  <a:txBody>
                    <a:bodyPr/>
                    <a:lstStyle/>
                    <a:p>
                      <a:r>
                        <a:rPr lang="en-GB" sz="1600" i="1" dirty="0"/>
                        <a:t>f</a:t>
                      </a:r>
                      <a:r>
                        <a:rPr lang="en-GB" sz="1600" i="0" dirty="0"/>
                        <a:t>O</a:t>
                      </a:r>
                      <a:r>
                        <a:rPr lang="en-GB" sz="1600" i="0" baseline="-25000" dirty="0"/>
                        <a:t>2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D(M</a:t>
                      </a:r>
                      <a:r>
                        <a:rPr lang="en-GB" sz="1200" b="1" baseline="30000" dirty="0"/>
                        <a:t>2+</a:t>
                      </a:r>
                      <a:r>
                        <a:rPr lang="en-GB" sz="1200" b="1" baseline="0" dirty="0"/>
                        <a:t>) 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↑ 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</a:rPr>
                        <a:t>with 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↑ </a:t>
                      </a:r>
                      <a:r>
                        <a:rPr lang="en-GB" sz="1200" b="1" i="1" baseline="0" dirty="0"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GB" sz="1200" b="1" baseline="-25000" dirty="0"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(especially silicic bulk compositions)</a:t>
                      </a:r>
                      <a:endParaRPr lang="en-GB" sz="12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Not strongly sensitive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Not strongly sensitive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Not strongly sensitive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D(M</a:t>
                      </a:r>
                      <a:r>
                        <a:rPr lang="en-GB" sz="1200" b="1" baseline="30000" dirty="0"/>
                        <a:t>4+</a:t>
                      </a:r>
                      <a:r>
                        <a:rPr lang="en-GB" sz="1200" b="1" baseline="0" dirty="0"/>
                        <a:t>/M</a:t>
                      </a:r>
                      <a:r>
                        <a:rPr lang="en-GB" sz="1200" b="1" baseline="30000" dirty="0"/>
                        <a:t>5++</a:t>
                      </a:r>
                      <a:r>
                        <a:rPr lang="en-GB" sz="1200" b="1" baseline="0" dirty="0"/>
                        <a:t>/M</a:t>
                      </a:r>
                      <a:r>
                        <a:rPr lang="en-GB" sz="1200" b="1" baseline="30000" dirty="0"/>
                        <a:t>6+</a:t>
                      </a:r>
                      <a:r>
                        <a:rPr lang="en-GB" sz="1200" b="1" baseline="0" dirty="0"/>
                        <a:t>) 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↑ 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</a:rPr>
                        <a:t>with 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fO</a:t>
                      </a:r>
                      <a:r>
                        <a:rPr lang="en-GB" sz="1200" b="1" baseline="-25000" dirty="0">
                          <a:latin typeface="Calibri" panose="020F0502020204030204" pitchFamily="34" charset="0"/>
                        </a:rPr>
                        <a:t>2</a:t>
                      </a:r>
                      <a:endParaRPr lang="en-GB" sz="1200" b="1" dirty="0"/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83">
                <a:tc>
                  <a:txBody>
                    <a:bodyPr/>
                    <a:lstStyle/>
                    <a:p>
                      <a:r>
                        <a:rPr lang="en-GB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D(M</a:t>
                      </a:r>
                      <a:r>
                        <a:rPr lang="en-GB" sz="1200" b="1" baseline="30000" dirty="0"/>
                        <a:t>2+</a:t>
                      </a:r>
                      <a:r>
                        <a:rPr lang="en-GB" sz="1200" b="1" baseline="0" dirty="0"/>
                        <a:t>) 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↑ 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</a:rPr>
                        <a:t>with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T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D(Al</a:t>
                      </a:r>
                      <a:r>
                        <a:rPr lang="en-GB" sz="1200" b="1" baseline="30000" dirty="0"/>
                        <a:t>3+</a:t>
                      </a:r>
                      <a:r>
                        <a:rPr lang="en-GB" sz="1200" b="1" baseline="0" dirty="0"/>
                        <a:t>) 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</a:rPr>
                        <a:t> with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T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Not sensitive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D(Sc</a:t>
                      </a:r>
                      <a:r>
                        <a:rPr lang="en-GB" sz="1200" b="1" baseline="30000" dirty="0"/>
                        <a:t>3+</a:t>
                      </a:r>
                      <a:r>
                        <a:rPr lang="en-GB" sz="1200" b="1" baseline="0" dirty="0"/>
                        <a:t>) 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↑ 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</a:rPr>
                        <a:t>with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T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D(M</a:t>
                      </a:r>
                      <a:r>
                        <a:rPr lang="en-GB" sz="1200" b="1" baseline="30000" dirty="0"/>
                        <a:t>4+</a:t>
                      </a:r>
                      <a:r>
                        <a:rPr lang="en-GB" sz="1200" b="1" baseline="0" dirty="0"/>
                        <a:t>/M</a:t>
                      </a:r>
                      <a:r>
                        <a:rPr lang="en-GB" sz="1200" b="1" baseline="30000" dirty="0"/>
                        <a:t>5++</a:t>
                      </a:r>
                      <a:r>
                        <a:rPr lang="en-GB" sz="1200" b="1" baseline="0" dirty="0"/>
                        <a:t>/M</a:t>
                      </a:r>
                      <a:r>
                        <a:rPr lang="en-GB" sz="1200" b="1" baseline="30000" dirty="0"/>
                        <a:t>6+</a:t>
                      </a:r>
                      <a:r>
                        <a:rPr lang="en-GB" sz="1200" b="1" baseline="0" dirty="0"/>
                        <a:t>) </a:t>
                      </a:r>
                      <a:r>
                        <a:rPr lang="en-GB" sz="1200" b="1" baseline="0" dirty="0">
                          <a:latin typeface="Calibri" panose="020F0502020204030204" pitchFamily="34" charset="0"/>
                        </a:rPr>
                        <a:t>↑ 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</a:rPr>
                        <a:t>with 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en-GB" sz="120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T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683">
                <a:tc>
                  <a:txBody>
                    <a:bodyPr/>
                    <a:lstStyle/>
                    <a:p>
                      <a:r>
                        <a:rPr lang="en-GB" sz="1600" dirty="0"/>
                        <a:t>Bulk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/>
                        <a:t>f</a:t>
                      </a:r>
                      <a:r>
                        <a:rPr lang="en-GB" sz="1200" dirty="0"/>
                        <a:t>O</a:t>
                      </a:r>
                      <a:r>
                        <a:rPr lang="en-GB" sz="1200" baseline="-25000" dirty="0"/>
                        <a:t>2</a:t>
                      </a:r>
                      <a:r>
                        <a:rPr lang="en-GB" sz="1200" dirty="0"/>
                        <a:t> sensitive in </a:t>
                      </a:r>
                      <a:r>
                        <a:rPr lang="en-GB" sz="1200" b="1" dirty="0"/>
                        <a:t>intermediate to silicic bulk systems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Not strongly sensitive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Not strongly</a:t>
                      </a:r>
                      <a:r>
                        <a:rPr lang="en-GB" sz="1200" baseline="0" dirty="0"/>
                        <a:t> controlled by bulk composition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86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AU" sz="3000" dirty="0">
                <a:latin typeface="Adobe Fan Heiti Std B" pitchFamily="34" charset="-128"/>
                <a:ea typeface="Adobe Fan Heiti Std B" pitchFamily="34" charset="-128"/>
              </a:rPr>
              <a:t>Phase 2 (Natural sample-set)</a:t>
            </a:r>
            <a:endParaRPr lang="en-GB" sz="30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732" y="980728"/>
            <a:ext cx="5121076" cy="5877272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Developing method for LA-ICP-MS analysis of magnetite</a:t>
            </a:r>
          </a:p>
          <a:p>
            <a:pPr lvl="1"/>
            <a:r>
              <a:rPr lang="en-AU" sz="1800" dirty="0">
                <a:solidFill>
                  <a:schemeClr val="bg1"/>
                </a:solidFill>
              </a:rPr>
              <a:t>Calculating internal standard</a:t>
            </a:r>
          </a:p>
          <a:p>
            <a:pPr lvl="2"/>
            <a:r>
              <a:rPr lang="en-AU" sz="1600" dirty="0">
                <a:solidFill>
                  <a:schemeClr val="bg1"/>
                </a:solidFill>
              </a:rPr>
              <a:t>Ilmenite/</a:t>
            </a:r>
            <a:r>
              <a:rPr lang="en-AU" sz="1600" dirty="0" err="1">
                <a:solidFill>
                  <a:schemeClr val="bg1"/>
                </a:solidFill>
              </a:rPr>
              <a:t>Titanite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err="1">
                <a:solidFill>
                  <a:schemeClr val="bg1"/>
                </a:solidFill>
              </a:rPr>
              <a:t>exsolution</a:t>
            </a:r>
            <a:endParaRPr lang="en-AU" sz="1200" dirty="0">
              <a:solidFill>
                <a:schemeClr val="bg1"/>
              </a:solidFill>
            </a:endParaRPr>
          </a:p>
          <a:p>
            <a:pPr lvl="1"/>
            <a:r>
              <a:rPr lang="en-AU" sz="1800" dirty="0">
                <a:solidFill>
                  <a:schemeClr val="bg1"/>
                </a:solidFill>
              </a:rPr>
              <a:t>External standards </a:t>
            </a:r>
          </a:p>
          <a:p>
            <a:pPr lvl="2"/>
            <a:r>
              <a:rPr lang="en-AU" sz="1600" dirty="0">
                <a:solidFill>
                  <a:schemeClr val="bg1"/>
                </a:solidFill>
              </a:rPr>
              <a:t>GSE-1g &amp; GSD-1g (USGS synthetic glass)</a:t>
            </a:r>
          </a:p>
          <a:p>
            <a:pPr lvl="2"/>
            <a:r>
              <a:rPr lang="en-AU" sz="1600" dirty="0">
                <a:solidFill>
                  <a:schemeClr val="bg1"/>
                </a:solidFill>
              </a:rPr>
              <a:t>BCR-2g (USGS Basaltic glass)</a:t>
            </a:r>
          </a:p>
          <a:p>
            <a:pPr lvl="2"/>
            <a:r>
              <a:rPr lang="en-AU" sz="1600" dirty="0">
                <a:solidFill>
                  <a:schemeClr val="bg1"/>
                </a:solidFill>
              </a:rPr>
              <a:t>BC-28 (Natural magnetite from </a:t>
            </a:r>
            <a:r>
              <a:rPr lang="en-AU" sz="1600" dirty="0" err="1">
                <a:solidFill>
                  <a:schemeClr val="bg1"/>
                </a:solidFill>
              </a:rPr>
              <a:t>Bushveld</a:t>
            </a:r>
            <a:r>
              <a:rPr lang="en-AU" sz="1600" dirty="0">
                <a:solidFill>
                  <a:schemeClr val="bg1"/>
                </a:solidFill>
              </a:rPr>
              <a:t> –  Dare et al., 2014)</a:t>
            </a:r>
          </a:p>
          <a:p>
            <a:pPr lvl="1"/>
            <a:r>
              <a:rPr lang="en-AU" sz="1800" dirty="0">
                <a:solidFill>
                  <a:schemeClr val="bg1"/>
                </a:solidFill>
              </a:rPr>
              <a:t>Laser ablation</a:t>
            </a:r>
          </a:p>
          <a:p>
            <a:pPr lvl="2"/>
            <a:r>
              <a:rPr lang="en-AU" sz="1600" dirty="0">
                <a:solidFill>
                  <a:schemeClr val="bg1"/>
                </a:solidFill>
              </a:rPr>
              <a:t>Spot/Line analysis</a:t>
            </a:r>
          </a:p>
          <a:p>
            <a:pPr lvl="2"/>
            <a:r>
              <a:rPr lang="en-AU" sz="1600" dirty="0">
                <a:solidFill>
                  <a:schemeClr val="bg1"/>
                </a:solidFill>
              </a:rPr>
              <a:t>Size of spot/line</a:t>
            </a:r>
          </a:p>
          <a:p>
            <a:pPr lvl="2"/>
            <a:r>
              <a:rPr lang="en-AU" sz="1600" dirty="0">
                <a:solidFill>
                  <a:schemeClr val="bg1"/>
                </a:solidFill>
              </a:rPr>
              <a:t>Frequency (5/10 Hz)</a:t>
            </a:r>
          </a:p>
          <a:p>
            <a:pPr lvl="1"/>
            <a:r>
              <a:rPr lang="en-AU" sz="1800" dirty="0">
                <a:solidFill>
                  <a:schemeClr val="bg1"/>
                </a:solidFill>
              </a:rPr>
              <a:t>Isotope interferences</a:t>
            </a:r>
          </a:p>
          <a:p>
            <a:pPr lvl="1"/>
            <a:r>
              <a:rPr lang="en-AU" sz="1800" dirty="0">
                <a:solidFill>
                  <a:schemeClr val="bg1"/>
                </a:solidFill>
              </a:rPr>
              <a:t>Elements above LOD</a:t>
            </a:r>
          </a:p>
          <a:p>
            <a:pPr lvl="2"/>
            <a:r>
              <a:rPr lang="en-AU" sz="1400" dirty="0" err="1">
                <a:solidFill>
                  <a:schemeClr val="bg1"/>
                </a:solidFill>
              </a:rPr>
              <a:t>Chalcophile</a:t>
            </a:r>
            <a:r>
              <a:rPr lang="en-AU" sz="1400" dirty="0">
                <a:solidFill>
                  <a:schemeClr val="bg1"/>
                </a:solidFill>
              </a:rPr>
              <a:t> elements (Cu, Sn, Sb, </a:t>
            </a:r>
            <a:r>
              <a:rPr lang="en-AU" sz="1400" dirty="0" err="1">
                <a:solidFill>
                  <a:schemeClr val="bg1"/>
                </a:solidFill>
              </a:rPr>
              <a:t>Pb</a:t>
            </a:r>
            <a:r>
              <a:rPr lang="en-AU" sz="1400" dirty="0">
                <a:solidFill>
                  <a:schemeClr val="bg1"/>
                </a:solidFill>
              </a:rPr>
              <a:t>, Zn, Mo)</a:t>
            </a:r>
          </a:p>
          <a:p>
            <a:pPr lvl="2"/>
            <a:r>
              <a:rPr lang="en-AU" sz="1400" dirty="0" err="1">
                <a:solidFill>
                  <a:schemeClr val="bg1"/>
                </a:solidFill>
              </a:rPr>
              <a:t>Sc</a:t>
            </a:r>
            <a:r>
              <a:rPr lang="en-AU" sz="1400" dirty="0">
                <a:solidFill>
                  <a:schemeClr val="bg1"/>
                </a:solidFill>
              </a:rPr>
              <a:t>, Co, Ni, Ga, Ge, V, Cr,  HFSE, W, U, </a:t>
            </a:r>
            <a:r>
              <a:rPr lang="en-AU" sz="1400" dirty="0" err="1">
                <a:solidFill>
                  <a:schemeClr val="bg1"/>
                </a:solidFill>
              </a:rPr>
              <a:t>Th</a:t>
            </a:r>
            <a:r>
              <a:rPr lang="en-AU" sz="1400" dirty="0">
                <a:solidFill>
                  <a:schemeClr val="bg1"/>
                </a:solidFill>
              </a:rPr>
              <a:t>….</a:t>
            </a:r>
          </a:p>
          <a:p>
            <a:pPr lvl="2"/>
            <a:r>
              <a:rPr lang="en-AU" sz="1400" dirty="0">
                <a:solidFill>
                  <a:schemeClr val="bg1"/>
                </a:solidFill>
              </a:rPr>
              <a:t>REE?</a:t>
            </a:r>
          </a:p>
          <a:p>
            <a:pPr lvl="3"/>
            <a:r>
              <a:rPr lang="en-AU" sz="1600" dirty="0">
                <a:solidFill>
                  <a:schemeClr val="bg1"/>
                </a:solidFill>
              </a:rPr>
              <a:t>Be wary of inclusions though…</a:t>
            </a:r>
          </a:p>
          <a:p>
            <a:pPr marL="457200" lvl="1" indent="0">
              <a:buNone/>
            </a:pPr>
            <a:endParaRPr lang="en-AU" sz="1800" dirty="0">
              <a:solidFill>
                <a:schemeClr val="bg1"/>
              </a:solidFill>
            </a:endParaRPr>
          </a:p>
          <a:p>
            <a:pPr lvl="1"/>
            <a:endParaRPr lang="en-AU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5" b="5657"/>
          <a:stretch/>
        </p:blipFill>
        <p:spPr>
          <a:xfrm>
            <a:off x="5396150" y="908720"/>
            <a:ext cx="2941101" cy="2386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0072" y="328498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Figure: </a:t>
            </a:r>
            <a:r>
              <a:rPr lang="en-AU" sz="1400" dirty="0" err="1">
                <a:solidFill>
                  <a:schemeClr val="bg1"/>
                </a:solidFill>
              </a:rPr>
              <a:t>Titanomagnetite</a:t>
            </a:r>
            <a:r>
              <a:rPr lang="en-AU" sz="1400" dirty="0">
                <a:solidFill>
                  <a:schemeClr val="bg1"/>
                </a:solidFill>
              </a:rPr>
              <a:t> from </a:t>
            </a:r>
            <a:r>
              <a:rPr lang="en-AU" sz="1400" dirty="0" err="1">
                <a:solidFill>
                  <a:schemeClr val="bg1"/>
                </a:solidFill>
              </a:rPr>
              <a:t>Schultze</a:t>
            </a:r>
            <a:r>
              <a:rPr lang="en-AU" sz="1400" dirty="0">
                <a:solidFill>
                  <a:schemeClr val="bg1"/>
                </a:solidFill>
              </a:rPr>
              <a:t> granite, Arizona, USA with </a:t>
            </a:r>
            <a:r>
              <a:rPr lang="en-AU" sz="1400" dirty="0" err="1">
                <a:solidFill>
                  <a:schemeClr val="bg1"/>
                </a:solidFill>
              </a:rPr>
              <a:t>titanite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exsolution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Rob\Downloads\P9010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19" y="4077073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48064" y="62373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Figure: LODE LA-ICP-MS facility generously funded by Rio Tinto and Anglo American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4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980477"/>
            <a:ext cx="6228183" cy="3563119"/>
          </a:xfrm>
        </p:spPr>
        <p:txBody>
          <a:bodyPr>
            <a:normAutofit fontScale="85000" lnSpcReduction="10000"/>
          </a:bodyPr>
          <a:lstStyle/>
          <a:p>
            <a:r>
              <a:rPr lang="en-AU" sz="2300" dirty="0"/>
              <a:t>Compare chemistry of magnetite from a variety of porphyry copper deposits worldwide</a:t>
            </a:r>
          </a:p>
          <a:p>
            <a:pPr marL="457200" lvl="1" indent="0">
              <a:buNone/>
            </a:pPr>
            <a:endParaRPr lang="en-AU" sz="1400" dirty="0"/>
          </a:p>
          <a:p>
            <a:pPr lvl="1"/>
            <a:r>
              <a:rPr lang="en-AU" sz="1400" dirty="0"/>
              <a:t>Specific chemistry of magnetite from </a:t>
            </a:r>
            <a:r>
              <a:rPr lang="en-AU" sz="1400" b="1" dirty="0"/>
              <a:t>different metal associations </a:t>
            </a:r>
            <a:r>
              <a:rPr lang="en-AU" sz="1400" dirty="0"/>
              <a:t>(e.g. Cu/Cu-Au/Cu-Mo, Cu-Mo-Au)?</a:t>
            </a:r>
          </a:p>
          <a:p>
            <a:pPr lvl="1"/>
            <a:r>
              <a:rPr lang="en-AU" sz="1400" dirty="0"/>
              <a:t>Contrasting chemistry of magnetite from </a:t>
            </a:r>
            <a:r>
              <a:rPr lang="en-AU" sz="1400" b="1" dirty="0"/>
              <a:t>mineralised/less-mineralised/‘barren’ </a:t>
            </a:r>
            <a:r>
              <a:rPr lang="en-AU" sz="1400" dirty="0"/>
              <a:t>porphyry systems?</a:t>
            </a:r>
          </a:p>
          <a:p>
            <a:pPr lvl="1"/>
            <a:r>
              <a:rPr lang="en-AU" sz="1400" b="1" dirty="0"/>
              <a:t>Hydrothermal vs. Igneous </a:t>
            </a:r>
            <a:r>
              <a:rPr lang="en-AU" sz="1400" b="1" dirty="0" err="1"/>
              <a:t>mgt</a:t>
            </a:r>
            <a:r>
              <a:rPr lang="en-AU" sz="1400" b="1" dirty="0"/>
              <a:t>?</a:t>
            </a:r>
            <a:endParaRPr lang="en-AU" sz="1400" dirty="0"/>
          </a:p>
          <a:p>
            <a:r>
              <a:rPr lang="en-AU" sz="2300" dirty="0"/>
              <a:t>Current sample set (</a:t>
            </a:r>
            <a:r>
              <a:rPr lang="en-AU" sz="2300" b="1" dirty="0">
                <a:solidFill>
                  <a:srgbClr val="FF0000"/>
                </a:solidFill>
              </a:rPr>
              <a:t>red</a:t>
            </a:r>
            <a:r>
              <a:rPr lang="en-AU" sz="2300" dirty="0"/>
              <a:t> = analysed):</a:t>
            </a:r>
          </a:p>
          <a:p>
            <a:pPr marL="342900" indent="-342900">
              <a:buFont typeface="+mj-lt"/>
              <a:buAutoNum type="alphaUcPeriod"/>
            </a:pPr>
            <a:r>
              <a:rPr lang="en-AU" sz="1400" dirty="0"/>
              <a:t>Natural History Museum: </a:t>
            </a:r>
            <a:r>
              <a:rPr lang="en-AU" sz="1400" dirty="0" err="1">
                <a:solidFill>
                  <a:srgbClr val="FF0000"/>
                </a:solidFill>
              </a:rPr>
              <a:t>Chuquicamata</a:t>
            </a:r>
            <a:r>
              <a:rPr lang="en-AU" sz="1400" dirty="0"/>
              <a:t> (Cu-Mo); </a:t>
            </a:r>
            <a:r>
              <a:rPr lang="en-AU" sz="1400" dirty="0">
                <a:solidFill>
                  <a:srgbClr val="FF0000"/>
                </a:solidFill>
              </a:rPr>
              <a:t>Los </a:t>
            </a:r>
            <a:r>
              <a:rPr lang="en-AU" sz="1400" dirty="0" err="1">
                <a:solidFill>
                  <a:srgbClr val="FF0000"/>
                </a:solidFill>
              </a:rPr>
              <a:t>Bronces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/>
              <a:t>(Cu-Mo); </a:t>
            </a:r>
            <a:r>
              <a:rPr lang="en-AU" sz="1400" dirty="0" err="1">
                <a:solidFill>
                  <a:srgbClr val="FF0000"/>
                </a:solidFill>
              </a:rPr>
              <a:t>Michiquillay</a:t>
            </a:r>
            <a:r>
              <a:rPr lang="en-AU" sz="1400" dirty="0"/>
              <a:t> (Cu); </a:t>
            </a:r>
            <a:r>
              <a:rPr lang="en-AU" sz="1400" dirty="0" err="1">
                <a:solidFill>
                  <a:srgbClr val="FF0000"/>
                </a:solidFill>
              </a:rPr>
              <a:t>Panguna</a:t>
            </a:r>
            <a:r>
              <a:rPr lang="en-AU" sz="1400" dirty="0"/>
              <a:t> (Cu-Au); </a:t>
            </a:r>
            <a:r>
              <a:rPr lang="en-AU" sz="1400" dirty="0" err="1"/>
              <a:t>Batu</a:t>
            </a:r>
            <a:r>
              <a:rPr lang="en-AU" sz="1400" dirty="0"/>
              <a:t> </a:t>
            </a:r>
            <a:r>
              <a:rPr lang="en-AU" sz="1400" dirty="0" err="1"/>
              <a:t>Hijau</a:t>
            </a:r>
            <a:r>
              <a:rPr lang="en-AU" sz="1400" dirty="0"/>
              <a:t> (Cu-Au), </a:t>
            </a:r>
            <a:r>
              <a:rPr lang="en-AU" sz="1400" dirty="0">
                <a:solidFill>
                  <a:srgbClr val="FF0000"/>
                </a:solidFill>
              </a:rPr>
              <a:t>Grasberg</a:t>
            </a:r>
            <a:r>
              <a:rPr lang="en-AU" sz="1400" dirty="0"/>
              <a:t> (Cu-Au); </a:t>
            </a:r>
            <a:r>
              <a:rPr lang="en-AU" sz="1400" dirty="0" err="1">
                <a:solidFill>
                  <a:srgbClr val="FF0000"/>
                </a:solidFill>
              </a:rPr>
              <a:t>Dizon</a:t>
            </a:r>
            <a:r>
              <a:rPr lang="en-AU" sz="1400" dirty="0"/>
              <a:t> (Cu-Au); </a:t>
            </a:r>
            <a:r>
              <a:rPr lang="en-AU" sz="1400" dirty="0">
                <a:solidFill>
                  <a:srgbClr val="FF0000"/>
                </a:solidFill>
              </a:rPr>
              <a:t>Lepanto</a:t>
            </a:r>
            <a:r>
              <a:rPr lang="en-AU" sz="1400" dirty="0"/>
              <a:t> (Cu-Au)</a:t>
            </a:r>
          </a:p>
          <a:p>
            <a:pPr marL="342900" indent="-342900">
              <a:buFont typeface="+mj-lt"/>
              <a:buAutoNum type="alphaUcPeriod"/>
            </a:pPr>
            <a:r>
              <a:rPr lang="en-AU" sz="1400" dirty="0"/>
              <a:t>RTX: </a:t>
            </a:r>
            <a:r>
              <a:rPr lang="en-AU" sz="1400" dirty="0">
                <a:solidFill>
                  <a:srgbClr val="FF0000"/>
                </a:solidFill>
              </a:rPr>
              <a:t>White Pine </a:t>
            </a:r>
            <a:r>
              <a:rPr lang="en-AU" sz="1400" dirty="0"/>
              <a:t>(Cu); </a:t>
            </a:r>
            <a:r>
              <a:rPr lang="en-AU" sz="1400" dirty="0">
                <a:solidFill>
                  <a:srgbClr val="FF0000"/>
                </a:solidFill>
              </a:rPr>
              <a:t>Alta Stock</a:t>
            </a:r>
            <a:r>
              <a:rPr lang="en-AU" sz="1400" dirty="0"/>
              <a:t>; </a:t>
            </a:r>
            <a:r>
              <a:rPr lang="en-AU" sz="1400" dirty="0">
                <a:solidFill>
                  <a:srgbClr val="FF0000"/>
                </a:solidFill>
              </a:rPr>
              <a:t>GRP 314 </a:t>
            </a:r>
            <a:r>
              <a:rPr lang="en-AU" sz="1400" dirty="0"/>
              <a:t>(Cu-Au); </a:t>
            </a:r>
            <a:r>
              <a:rPr lang="en-AU" sz="1400" dirty="0" err="1">
                <a:solidFill>
                  <a:srgbClr val="FF0000"/>
                </a:solidFill>
              </a:rPr>
              <a:t>Zaldivar</a:t>
            </a:r>
            <a:r>
              <a:rPr lang="en-AU" sz="1400" dirty="0"/>
              <a:t> (Cu-Mo); Copper Cliff (Cu); </a:t>
            </a:r>
            <a:r>
              <a:rPr lang="en-AU" sz="1400" dirty="0" err="1">
                <a:solidFill>
                  <a:srgbClr val="FF0000"/>
                </a:solidFill>
              </a:rPr>
              <a:t>Taca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 err="1">
                <a:solidFill>
                  <a:srgbClr val="FF0000"/>
                </a:solidFill>
              </a:rPr>
              <a:t>Taca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 err="1">
                <a:solidFill>
                  <a:srgbClr val="FF0000"/>
                </a:solidFill>
              </a:rPr>
              <a:t>Bajo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/>
              <a:t>(Cu-Mo-Au); La </a:t>
            </a:r>
            <a:r>
              <a:rPr lang="en-AU" sz="1400" dirty="0" err="1"/>
              <a:t>Voluntad</a:t>
            </a:r>
            <a:r>
              <a:rPr lang="en-AU" sz="1400" dirty="0"/>
              <a:t> (Cu-Mo-Au); </a:t>
            </a:r>
            <a:r>
              <a:rPr lang="en-AU" sz="1400" dirty="0">
                <a:solidFill>
                  <a:srgbClr val="FF0000"/>
                </a:solidFill>
              </a:rPr>
              <a:t>Lomas Bayas </a:t>
            </a:r>
            <a:r>
              <a:rPr lang="en-AU" sz="1400" dirty="0"/>
              <a:t>(Cu-Mo-Au); Bingham (Cu-Mo-Au); </a:t>
            </a:r>
            <a:r>
              <a:rPr lang="en-AU" sz="1400" dirty="0">
                <a:solidFill>
                  <a:srgbClr val="FF0000"/>
                </a:solidFill>
              </a:rPr>
              <a:t>La Granja </a:t>
            </a:r>
            <a:r>
              <a:rPr lang="en-AU" sz="1400" dirty="0"/>
              <a:t>(Cu-Mo); </a:t>
            </a:r>
            <a:r>
              <a:rPr lang="en-AU" sz="1400" dirty="0" err="1"/>
              <a:t>Arroya</a:t>
            </a:r>
            <a:r>
              <a:rPr lang="en-AU" sz="1400" dirty="0"/>
              <a:t> de las Minas (Cu-Au) </a:t>
            </a:r>
            <a:r>
              <a:rPr lang="en-AU" sz="1400" dirty="0">
                <a:solidFill>
                  <a:srgbClr val="FF0000"/>
                </a:solidFill>
              </a:rPr>
              <a:t>Resolution</a:t>
            </a:r>
            <a:r>
              <a:rPr lang="en-AU" sz="1400" dirty="0"/>
              <a:t> (Cu-Mo)</a:t>
            </a:r>
          </a:p>
          <a:p>
            <a:pPr marL="342900" indent="-342900">
              <a:buFont typeface="+mj-lt"/>
              <a:buAutoNum type="alphaUcPeriod"/>
            </a:pPr>
            <a:r>
              <a:rPr lang="en-AU" sz="1400" dirty="0"/>
              <a:t>SEG field trip: </a:t>
            </a:r>
            <a:r>
              <a:rPr lang="en-AU" sz="1400" dirty="0" err="1"/>
              <a:t>Rosia</a:t>
            </a:r>
            <a:r>
              <a:rPr lang="en-AU" sz="1400" dirty="0"/>
              <a:t> </a:t>
            </a:r>
            <a:r>
              <a:rPr lang="en-AU" sz="1400" dirty="0" err="1"/>
              <a:t>Poeni</a:t>
            </a:r>
            <a:r>
              <a:rPr lang="en-AU" sz="1400" dirty="0"/>
              <a:t> (Cu-Au); </a:t>
            </a:r>
            <a:r>
              <a:rPr lang="en-AU" sz="1400" dirty="0" err="1"/>
              <a:t>Rovina</a:t>
            </a:r>
            <a:r>
              <a:rPr lang="en-AU" sz="1400" dirty="0"/>
              <a:t> Valley (Cu-Au); </a:t>
            </a:r>
            <a:r>
              <a:rPr lang="en-AU" sz="1400" dirty="0" err="1"/>
              <a:t>Valea</a:t>
            </a:r>
            <a:r>
              <a:rPr lang="en-AU" sz="1400" dirty="0"/>
              <a:t> </a:t>
            </a:r>
            <a:r>
              <a:rPr lang="en-AU" sz="1400" dirty="0" err="1"/>
              <a:t>Morii</a:t>
            </a:r>
            <a:r>
              <a:rPr lang="en-AU" sz="1400" dirty="0"/>
              <a:t> (Cu-Au); </a:t>
            </a:r>
            <a:r>
              <a:rPr lang="en-AU" sz="1400" dirty="0" err="1"/>
              <a:t>Majdanpek</a:t>
            </a:r>
            <a:r>
              <a:rPr lang="en-AU" sz="1400" dirty="0"/>
              <a:t> (Cu-Au); </a:t>
            </a:r>
            <a:r>
              <a:rPr lang="en-AU" sz="1400" dirty="0" err="1"/>
              <a:t>Veliki</a:t>
            </a:r>
            <a:r>
              <a:rPr lang="en-AU" sz="1400" dirty="0"/>
              <a:t> </a:t>
            </a:r>
            <a:r>
              <a:rPr lang="en-AU" sz="1400" dirty="0" err="1"/>
              <a:t>Krivelj</a:t>
            </a:r>
            <a:r>
              <a:rPr lang="en-AU" sz="1400" dirty="0"/>
              <a:t> (Cu-Au); Red River (Cu-Au); </a:t>
            </a:r>
            <a:r>
              <a:rPr lang="en-AU" sz="1400" dirty="0" err="1"/>
              <a:t>Elatsite</a:t>
            </a:r>
            <a:r>
              <a:rPr lang="en-AU" sz="1400" dirty="0"/>
              <a:t> (Cu-Au-Mo)</a:t>
            </a:r>
          </a:p>
          <a:p>
            <a:pPr marL="0" indent="0">
              <a:buNone/>
            </a:pPr>
            <a:endParaRPr lang="en-AU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AU" sz="30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Analysis of natural igneous magnetite from porphyry-systems</a:t>
            </a:r>
            <a:endParaRPr lang="en-GB" sz="3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28184" y="6453336"/>
            <a:ext cx="2952328" cy="45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dirty="0">
                <a:solidFill>
                  <a:prstClr val="white"/>
                </a:solidFill>
              </a:rPr>
              <a:t>Bingham Canyon (Utah, USA)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242722" y="2492896"/>
            <a:ext cx="19534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0" b="12684"/>
          <a:stretch/>
        </p:blipFill>
        <p:spPr>
          <a:xfrm>
            <a:off x="0" y="914400"/>
            <a:ext cx="9144000" cy="206700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108807" y="2993757"/>
            <a:ext cx="2761773" cy="1800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890" y="4935435"/>
            <a:ext cx="1739690" cy="16790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42722" y="6550968"/>
            <a:ext cx="2562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prstClr val="black"/>
                </a:solidFill>
              </a:rPr>
              <a:t>Nadoll</a:t>
            </a:r>
            <a:r>
              <a:rPr lang="en-GB" sz="900" dirty="0">
                <a:solidFill>
                  <a:prstClr val="black"/>
                </a:solidFill>
              </a:rPr>
              <a:t> et al. (2014)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8183" y="4732741"/>
            <a:ext cx="281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black"/>
                </a:solidFill>
              </a:rPr>
              <a:t>Preliminary data: (igneous </a:t>
            </a:r>
            <a:r>
              <a:rPr lang="en-GB" sz="900" dirty="0" err="1">
                <a:solidFill>
                  <a:prstClr val="black"/>
                </a:solidFill>
              </a:rPr>
              <a:t>mgt</a:t>
            </a:r>
            <a:r>
              <a:rPr lang="en-GB" sz="900" dirty="0">
                <a:solidFill>
                  <a:prstClr val="black"/>
                </a:solidFill>
              </a:rPr>
              <a:t>, hydrothermal </a:t>
            </a:r>
            <a:r>
              <a:rPr lang="en-GB" sz="900" dirty="0" err="1">
                <a:solidFill>
                  <a:prstClr val="black"/>
                </a:solidFill>
              </a:rPr>
              <a:t>mgt</a:t>
            </a:r>
            <a:r>
              <a:rPr lang="en-GB" sz="900" dirty="0">
                <a:solidFill>
                  <a:prstClr val="black"/>
                </a:solidFill>
              </a:rPr>
              <a:t>, and ilmenite)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038" y="3153664"/>
            <a:ext cx="1035319" cy="13150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092" y="4172518"/>
            <a:ext cx="559888" cy="848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5776" y="4250266"/>
            <a:ext cx="476295" cy="16336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44712" y="2762925"/>
            <a:ext cx="2562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err="1">
                <a:solidFill>
                  <a:prstClr val="white"/>
                </a:solidFill>
              </a:rPr>
              <a:t>Rosia</a:t>
            </a:r>
            <a:r>
              <a:rPr lang="en-GB" sz="900" b="1" dirty="0">
                <a:solidFill>
                  <a:prstClr val="white"/>
                </a:solidFill>
              </a:rPr>
              <a:t> </a:t>
            </a:r>
            <a:r>
              <a:rPr lang="en-GB" sz="900" b="1" dirty="0" err="1">
                <a:solidFill>
                  <a:prstClr val="white"/>
                </a:solidFill>
              </a:rPr>
              <a:t>Poini</a:t>
            </a:r>
            <a:r>
              <a:rPr lang="en-GB" sz="900" b="1" dirty="0">
                <a:solidFill>
                  <a:prstClr val="white"/>
                </a:solidFill>
              </a:rPr>
              <a:t> open-pit, Romania</a:t>
            </a:r>
          </a:p>
        </p:txBody>
      </p:sp>
    </p:spTree>
    <p:extLst>
      <p:ext uri="{BB962C8B-B14F-4D97-AF65-F5344CB8AC3E}">
        <p14:creationId xmlns:p14="http://schemas.microsoft.com/office/powerpoint/2010/main" val="409130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AU" sz="30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Analysis of natural igneous magnetite from porphyry-systems</a:t>
            </a:r>
            <a:endParaRPr lang="en-GB" sz="3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28184" y="6453336"/>
            <a:ext cx="2952328" cy="45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dirty="0">
                <a:solidFill>
                  <a:prstClr val="white"/>
                </a:solidFill>
              </a:rPr>
              <a:t>Bingham Canyon (Utah, USA)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242722" y="2492896"/>
            <a:ext cx="195345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42" y="980729"/>
            <a:ext cx="9130258" cy="3312368"/>
          </a:xfrm>
        </p:spPr>
        <p:txBody>
          <a:bodyPr>
            <a:normAutofit/>
          </a:bodyPr>
          <a:lstStyle/>
          <a:p>
            <a:r>
              <a:rPr lang="en-AU" sz="2200" dirty="0"/>
              <a:t>Characterise chemistry of igneous magnetite from volcanic rocks </a:t>
            </a:r>
            <a:r>
              <a:rPr lang="en-AU" sz="2200" b="1" dirty="0"/>
              <a:t>pre-/</a:t>
            </a:r>
            <a:r>
              <a:rPr lang="en-AU" sz="2200" b="1" dirty="0" err="1"/>
              <a:t>syn</a:t>
            </a:r>
            <a:r>
              <a:rPr lang="en-AU" sz="2200" b="1" dirty="0"/>
              <a:t>-/post-mineralisation</a:t>
            </a:r>
            <a:r>
              <a:rPr lang="en-AU" sz="2200" dirty="0"/>
              <a:t> at a </a:t>
            </a:r>
            <a:r>
              <a:rPr lang="en-AU" sz="2200" b="1" dirty="0"/>
              <a:t>specific deposit</a:t>
            </a:r>
            <a:r>
              <a:rPr lang="en-AU" sz="2200" dirty="0"/>
              <a:t>:</a:t>
            </a:r>
          </a:p>
          <a:p>
            <a:pPr lvl="1"/>
            <a:r>
              <a:rPr lang="en-AU" sz="1800" dirty="0"/>
              <a:t>Case study: Los </a:t>
            </a:r>
            <a:r>
              <a:rPr lang="en-AU" sz="1800" dirty="0" err="1"/>
              <a:t>Bronces</a:t>
            </a:r>
            <a:r>
              <a:rPr lang="en-AU" sz="1800" dirty="0"/>
              <a:t> porphyry Cu-Mo deposit, Chile</a:t>
            </a:r>
          </a:p>
          <a:p>
            <a:pPr lvl="1"/>
            <a:r>
              <a:rPr lang="en-AU" sz="1800" dirty="0"/>
              <a:t>Hollings et al. (2005) – Regional  Geochemistry of Tertiary Igneous  Rock in Central Chile</a:t>
            </a:r>
          </a:p>
          <a:p>
            <a:pPr lvl="2"/>
            <a:r>
              <a:rPr lang="en-AU" sz="1600" dirty="0"/>
              <a:t>Tracked temporal changes in whole-rock chemistry of igneous rocks associated with El </a:t>
            </a:r>
            <a:r>
              <a:rPr lang="en-AU" sz="1600" dirty="0" err="1"/>
              <a:t>Teniente</a:t>
            </a:r>
            <a:r>
              <a:rPr lang="en-AU" sz="1600" dirty="0"/>
              <a:t>, Los </a:t>
            </a:r>
            <a:r>
              <a:rPr lang="en-AU" sz="1600" dirty="0" err="1"/>
              <a:t>Bronces</a:t>
            </a:r>
            <a:r>
              <a:rPr lang="en-AU" sz="1600" dirty="0"/>
              <a:t>-Rio Blanco and Los </a:t>
            </a:r>
            <a:r>
              <a:rPr lang="en-AU" sz="1600" dirty="0" err="1"/>
              <a:t>Pelambres</a:t>
            </a:r>
            <a:r>
              <a:rPr lang="en-AU" sz="1600" dirty="0"/>
              <a:t>-El </a:t>
            </a:r>
            <a:r>
              <a:rPr lang="en-AU" sz="1600" dirty="0" err="1"/>
              <a:t>Pachon</a:t>
            </a:r>
            <a:endParaRPr lang="en-AU" sz="1600" dirty="0"/>
          </a:p>
          <a:p>
            <a:pPr lvl="2"/>
            <a:r>
              <a:rPr lang="en-AU" sz="1600" dirty="0"/>
              <a:t>Whole-rock chemistry indicates a rapid change in geochemical signature between </a:t>
            </a:r>
            <a:r>
              <a:rPr lang="en-AU" sz="1600" dirty="0" err="1"/>
              <a:t>Farellones</a:t>
            </a:r>
            <a:r>
              <a:rPr lang="en-AU" sz="1600" dirty="0"/>
              <a:t> formation and eruption of La Copa Rhyolite</a:t>
            </a:r>
          </a:p>
          <a:p>
            <a:pPr lvl="2"/>
            <a:r>
              <a:rPr lang="en-AU" sz="1600" dirty="0"/>
              <a:t>Chemistry of co-crystallising mineral phases remains to be studied</a:t>
            </a:r>
          </a:p>
          <a:p>
            <a:endParaRPr lang="en-AU" sz="2600" dirty="0"/>
          </a:p>
          <a:p>
            <a:pPr marL="0" indent="0">
              <a:buNone/>
            </a:pPr>
            <a:endParaRPr lang="en-AU" sz="2600" dirty="0"/>
          </a:p>
        </p:txBody>
      </p:sp>
      <p:sp>
        <p:nvSpPr>
          <p:cNvPr id="12" name="Rounded Rectangle 11"/>
          <p:cNvSpPr/>
          <p:nvPr/>
        </p:nvSpPr>
        <p:spPr>
          <a:xfrm>
            <a:off x="343796" y="3617493"/>
            <a:ext cx="1491900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prstClr val="black"/>
                </a:solidFill>
              </a:rPr>
              <a:t>Abanico</a:t>
            </a:r>
            <a:r>
              <a:rPr lang="en-AU" dirty="0">
                <a:solidFill>
                  <a:prstClr val="black"/>
                </a:solidFill>
              </a:rPr>
              <a:t> formation</a:t>
            </a:r>
          </a:p>
          <a:p>
            <a:pPr algn="ctr"/>
            <a:r>
              <a:rPr lang="en-AU" dirty="0">
                <a:solidFill>
                  <a:prstClr val="black"/>
                </a:solidFill>
              </a:rPr>
              <a:t>(36-16 Ma)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51720" y="3607199"/>
            <a:ext cx="1491900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err="1">
                <a:solidFill>
                  <a:prstClr val="black"/>
                </a:solidFill>
              </a:rPr>
              <a:t>Farellones</a:t>
            </a:r>
            <a:r>
              <a:rPr lang="en-AU" dirty="0">
                <a:solidFill>
                  <a:prstClr val="black"/>
                </a:solidFill>
              </a:rPr>
              <a:t> formation</a:t>
            </a:r>
          </a:p>
          <a:p>
            <a:pPr algn="ctr"/>
            <a:r>
              <a:rPr lang="en-AU" dirty="0">
                <a:solidFill>
                  <a:prstClr val="black"/>
                </a:solidFill>
              </a:rPr>
              <a:t>(18-15 Ma)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43196" y="3607199"/>
            <a:ext cx="1491900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prstClr val="black"/>
                </a:solidFill>
              </a:rPr>
              <a:t>Plutonic episode</a:t>
            </a:r>
          </a:p>
          <a:p>
            <a:pPr algn="ctr"/>
            <a:r>
              <a:rPr lang="en-AU" dirty="0">
                <a:solidFill>
                  <a:prstClr val="black"/>
                </a:solidFill>
              </a:rPr>
              <a:t>(20-7 Ma)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82234" y="3607199"/>
            <a:ext cx="1760488" cy="1368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ED7D31">
                    <a:lumMod val="75000"/>
                  </a:srgbClr>
                </a:solidFill>
              </a:rPr>
              <a:t>Mineralisation</a:t>
            </a:r>
          </a:p>
          <a:p>
            <a:pPr algn="ctr"/>
            <a:r>
              <a:rPr lang="en-AU" dirty="0">
                <a:solidFill>
                  <a:srgbClr val="ED7D31">
                    <a:lumMod val="75000"/>
                  </a:srgbClr>
                </a:solidFill>
              </a:rPr>
              <a:t>(8-5 Ma)</a:t>
            </a:r>
            <a:endParaRPr lang="en-GB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1631" y="3548042"/>
            <a:ext cx="1454413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prstClr val="black"/>
                </a:solidFill>
              </a:rPr>
              <a:t>La Copa formation</a:t>
            </a:r>
          </a:p>
          <a:p>
            <a:pPr algn="ctr"/>
            <a:r>
              <a:rPr lang="en-AU" dirty="0">
                <a:solidFill>
                  <a:prstClr val="black"/>
                </a:solidFill>
              </a:rPr>
              <a:t>(4.5 Ma)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13176"/>
            <a:ext cx="9028227" cy="162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453336"/>
            <a:ext cx="9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prstClr val="black"/>
                </a:solidFill>
              </a:rPr>
              <a:t>Figure: Temporal change in whole-rock geochemistry in volcanic rocks associated with Los </a:t>
            </a:r>
            <a:r>
              <a:rPr lang="en-AU" sz="1400" dirty="0" err="1">
                <a:solidFill>
                  <a:prstClr val="black"/>
                </a:solidFill>
              </a:rPr>
              <a:t>Bronces</a:t>
            </a:r>
            <a:r>
              <a:rPr lang="en-AU" sz="1400" dirty="0">
                <a:solidFill>
                  <a:prstClr val="black"/>
                </a:solidFill>
              </a:rPr>
              <a:t>, Chile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7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AU" sz="36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PhD Project Overview</a:t>
            </a:r>
            <a:endParaRPr lang="en-GB" sz="36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24744"/>
            <a:ext cx="4824536" cy="5688632"/>
          </a:xfrm>
        </p:spPr>
        <p:txBody>
          <a:bodyPr>
            <a:normAutofit fontScale="92500" lnSpcReduction="10000"/>
          </a:bodyPr>
          <a:lstStyle/>
          <a:p>
            <a:r>
              <a:rPr lang="en-AU" sz="2600" dirty="0"/>
              <a:t>Phase 1 (Experimental)</a:t>
            </a:r>
          </a:p>
          <a:p>
            <a:pPr lvl="1"/>
            <a:r>
              <a:rPr lang="en-AU" sz="1800" dirty="0"/>
              <a:t>Magnetite crystallisation experiments at 1-atm as a function of T and </a:t>
            </a:r>
            <a:r>
              <a:rPr lang="en-AU" sz="1800" i="1" dirty="0"/>
              <a:t>f</a:t>
            </a:r>
            <a:r>
              <a:rPr lang="en-AU" sz="1800" dirty="0"/>
              <a:t>O</a:t>
            </a:r>
            <a:r>
              <a:rPr lang="en-AU" sz="1800" baseline="-25000" dirty="0"/>
              <a:t>2</a:t>
            </a:r>
            <a:endParaRPr lang="en-AU" sz="1800" dirty="0"/>
          </a:p>
          <a:p>
            <a:pPr lvl="1"/>
            <a:r>
              <a:rPr lang="en-AU" sz="1800" dirty="0"/>
              <a:t>Magnetite crystallisation experiments at higher pressure (10 </a:t>
            </a:r>
            <a:r>
              <a:rPr lang="en-AU" sz="1800" dirty="0" err="1"/>
              <a:t>kbar</a:t>
            </a:r>
            <a:r>
              <a:rPr lang="en-AU" sz="1800" dirty="0"/>
              <a:t>) as a function of </a:t>
            </a:r>
            <a:r>
              <a:rPr lang="en-AU" sz="1800" i="1" dirty="0"/>
              <a:t>f</a:t>
            </a:r>
            <a:r>
              <a:rPr lang="en-AU" sz="1800" dirty="0"/>
              <a:t>O</a:t>
            </a:r>
            <a:r>
              <a:rPr lang="en-AU" sz="1800" baseline="-25000" dirty="0"/>
              <a:t>2 </a:t>
            </a:r>
            <a:r>
              <a:rPr lang="en-AU" sz="1800" dirty="0"/>
              <a:t>(@ Australian National University)</a:t>
            </a:r>
          </a:p>
          <a:p>
            <a:pPr lvl="1"/>
            <a:r>
              <a:rPr lang="en-AU" sz="1800" dirty="0"/>
              <a:t>Magnetite diffusion experiments at 1-atm (@ Australian National University)</a:t>
            </a:r>
          </a:p>
          <a:p>
            <a:pPr lvl="1"/>
            <a:endParaRPr lang="en-AU" sz="1800" dirty="0"/>
          </a:p>
          <a:p>
            <a:r>
              <a:rPr lang="en-AU" sz="2200" dirty="0"/>
              <a:t>Phase 2 (Natural sample-set)</a:t>
            </a:r>
          </a:p>
          <a:p>
            <a:pPr lvl="1"/>
            <a:r>
              <a:rPr lang="en-AU" sz="1800" dirty="0"/>
              <a:t>Developing method for LA-ICP-MS analysis of magnetite</a:t>
            </a:r>
          </a:p>
          <a:p>
            <a:pPr lvl="1"/>
            <a:r>
              <a:rPr lang="en-AU" sz="1800" dirty="0"/>
              <a:t>Magnetite sample set from a variety of porphyry copper deposits world-wide (Cu/Cu-Au/Cu-Mo/Cu-Mo-Au)</a:t>
            </a:r>
          </a:p>
          <a:p>
            <a:pPr lvl="1"/>
            <a:r>
              <a:rPr lang="en-AU" sz="1800" dirty="0"/>
              <a:t>Characterise igneous magnetite chemistry from volcanic rocks pre-/</a:t>
            </a:r>
            <a:r>
              <a:rPr lang="en-AU" sz="1800" dirty="0" err="1"/>
              <a:t>syn</a:t>
            </a:r>
            <a:r>
              <a:rPr lang="en-AU" sz="1800" dirty="0"/>
              <a:t>-/post-mineralisation (Los </a:t>
            </a:r>
            <a:r>
              <a:rPr lang="en-AU" sz="1800" dirty="0" err="1"/>
              <a:t>Bronces</a:t>
            </a:r>
            <a:r>
              <a:rPr lang="en-AU" sz="1800" dirty="0"/>
              <a:t> Chile)</a:t>
            </a:r>
          </a:p>
          <a:p>
            <a:pPr lvl="1"/>
            <a:r>
              <a:rPr lang="en-AU" sz="1800" dirty="0"/>
              <a:t>Magnetite (igneous/hydrothermal) as a vector towards mineralisation (Resolution, Arizona, USA)</a:t>
            </a:r>
          </a:p>
          <a:p>
            <a:pPr marL="0" indent="0">
              <a:buNone/>
            </a:pPr>
            <a:endParaRPr lang="en-AU" sz="2600" dirty="0"/>
          </a:p>
        </p:txBody>
      </p:sp>
      <p:pic>
        <p:nvPicPr>
          <p:cNvPr id="6" name="Picture 2" descr="C:\Users\Rob\Dropbox\Camera Uploads\2014-03-13 13.12.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79" y="1052736"/>
            <a:ext cx="2900359" cy="21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aculty.kutztown.edu/friehauf/indonesia/grasberg/grasberg_mine_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14" y="3645024"/>
            <a:ext cx="3712485" cy="25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3165480"/>
            <a:ext cx="2900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Figure: 1-atm furnace at Imperial College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56014" y="6150952"/>
            <a:ext cx="3712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Figure: Grasberg Porphyry Cu-Au deposit, Indonesia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29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AU" sz="30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Magnetite as an indicator mineral for ore deposits</a:t>
            </a:r>
            <a:endParaRPr lang="en-GB" sz="3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712968" cy="4525963"/>
          </a:xfrm>
        </p:spPr>
        <p:txBody>
          <a:bodyPr>
            <a:normAutofit/>
          </a:bodyPr>
          <a:lstStyle/>
          <a:p>
            <a:r>
              <a:rPr lang="en-AU" sz="2600" dirty="0"/>
              <a:t>Numerous examples of recent studies which have used magnetite chemistry to elucidate ore forming processes:</a:t>
            </a:r>
          </a:p>
          <a:p>
            <a:pPr marL="0" indent="0">
              <a:buNone/>
            </a:pPr>
            <a:endParaRPr lang="en-AU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28184" y="6453336"/>
            <a:ext cx="2952328" cy="45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>
                <a:solidFill>
                  <a:schemeClr val="bg1"/>
                </a:solidFill>
              </a:rPr>
              <a:t>Bingham Canyon (Utah, USA)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677" y="1861567"/>
            <a:ext cx="8203092" cy="3519989"/>
            <a:chOff x="185332" y="1781219"/>
            <a:chExt cx="8801688" cy="365463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00" y="2780928"/>
              <a:ext cx="4437747" cy="1367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80" y="4188956"/>
              <a:ext cx="4228483" cy="124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32" y="1781219"/>
              <a:ext cx="4683079" cy="9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411" y="1781219"/>
              <a:ext cx="3957707" cy="118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411" y="3018816"/>
              <a:ext cx="4118609" cy="134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13003" y="5587305"/>
            <a:ext cx="828079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Why is </a:t>
            </a:r>
            <a:r>
              <a:rPr lang="en-AU" sz="2800" b="1" dirty="0">
                <a:solidFill>
                  <a:srgbClr val="FF0000"/>
                </a:solidFill>
              </a:rPr>
              <a:t>magnetite</a:t>
            </a:r>
            <a:r>
              <a:rPr lang="en-AU" sz="2800" dirty="0"/>
              <a:t> useful for </a:t>
            </a:r>
            <a:r>
              <a:rPr lang="en-AU" sz="2800" b="1" dirty="0">
                <a:solidFill>
                  <a:srgbClr val="FF0000"/>
                </a:solidFill>
              </a:rPr>
              <a:t>provenance studies </a:t>
            </a:r>
            <a:r>
              <a:rPr lang="en-AU" sz="2800" dirty="0"/>
              <a:t>and interpreting the </a:t>
            </a:r>
            <a:r>
              <a:rPr lang="en-AU" sz="2800" b="1" dirty="0" err="1">
                <a:solidFill>
                  <a:srgbClr val="FF0000"/>
                </a:solidFill>
              </a:rPr>
              <a:t>petrogenesis</a:t>
            </a:r>
            <a:r>
              <a:rPr lang="en-AU" sz="2800" b="1" dirty="0">
                <a:solidFill>
                  <a:srgbClr val="FF0000"/>
                </a:solidFill>
              </a:rPr>
              <a:t> of mineral deposits</a:t>
            </a:r>
            <a:r>
              <a:rPr lang="en-AU" sz="2800" dirty="0"/>
              <a:t>?</a:t>
            </a:r>
            <a:endParaRPr lang="en-A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63263" y="4693786"/>
            <a:ext cx="425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and several more...</a:t>
            </a:r>
          </a:p>
        </p:txBody>
      </p:sp>
    </p:spTree>
    <p:extLst>
      <p:ext uri="{BB962C8B-B14F-4D97-AF65-F5344CB8AC3E}">
        <p14:creationId xmlns:p14="http://schemas.microsoft.com/office/powerpoint/2010/main" val="32312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AU" sz="3400" b="1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Magnetite as a </a:t>
            </a:r>
            <a:r>
              <a:rPr lang="en-AU" sz="3400" b="1" dirty="0" err="1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petrogenetic</a:t>
            </a:r>
            <a:r>
              <a:rPr lang="en-AU" sz="3400" b="1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indicator</a:t>
            </a:r>
            <a:endParaRPr lang="en-GB" sz="34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28184" y="6453336"/>
            <a:ext cx="2952328" cy="45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>
                <a:solidFill>
                  <a:schemeClr val="bg1"/>
                </a:solidFill>
              </a:rPr>
              <a:t>Bingham Canyon (Utah, USA)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5918888"/>
            <a:ext cx="896436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100" dirty="0"/>
              <a:t>In order to use </a:t>
            </a:r>
            <a:r>
              <a:rPr lang="en-AU" sz="2100" b="1" dirty="0">
                <a:solidFill>
                  <a:srgbClr val="FF0000"/>
                </a:solidFill>
              </a:rPr>
              <a:t>magnetite</a:t>
            </a:r>
            <a:r>
              <a:rPr lang="en-AU" sz="2100" dirty="0">
                <a:solidFill>
                  <a:schemeClr val="bg1"/>
                </a:solidFill>
              </a:rPr>
              <a:t> </a:t>
            </a:r>
            <a:r>
              <a:rPr lang="en-AU" sz="2100" dirty="0"/>
              <a:t>to interpret the </a:t>
            </a:r>
            <a:r>
              <a:rPr lang="en-AU" sz="2100" b="1" dirty="0" err="1">
                <a:solidFill>
                  <a:srgbClr val="FF0000"/>
                </a:solidFill>
              </a:rPr>
              <a:t>petrogenesis</a:t>
            </a:r>
            <a:r>
              <a:rPr lang="en-AU" sz="2100" b="1" dirty="0">
                <a:solidFill>
                  <a:srgbClr val="FF0000"/>
                </a:solidFill>
              </a:rPr>
              <a:t> of ore deposits</a:t>
            </a:r>
            <a:r>
              <a:rPr lang="en-AU" sz="2100" dirty="0"/>
              <a:t>, we must understand the </a:t>
            </a:r>
            <a:r>
              <a:rPr lang="en-AU" sz="2100" b="1" dirty="0">
                <a:solidFill>
                  <a:srgbClr val="FF0000"/>
                </a:solidFill>
              </a:rPr>
              <a:t>factors which control its trace element chemistry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1" y="2780928"/>
            <a:ext cx="535961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967437"/>
            <a:ext cx="1157539" cy="74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07504" y="956035"/>
            <a:ext cx="8928992" cy="2181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1" dirty="0"/>
              <a:t>Why magnetite?</a:t>
            </a:r>
          </a:p>
          <a:p>
            <a:pPr lvl="1"/>
            <a:r>
              <a:rPr lang="en-AU" sz="2400" dirty="0"/>
              <a:t>Partitions a </a:t>
            </a:r>
            <a:r>
              <a:rPr lang="en-AU" sz="2400" b="1" dirty="0"/>
              <a:t>large number of minor and trace elements (&gt;25 detectable!) </a:t>
            </a:r>
          </a:p>
          <a:p>
            <a:pPr lvl="1"/>
            <a:r>
              <a:rPr lang="en-AU" sz="2400" dirty="0"/>
              <a:t>Forms under a </a:t>
            </a:r>
            <a:r>
              <a:rPr lang="en-AU" sz="2400" b="1" dirty="0"/>
              <a:t>wide variety of geologic conditions</a:t>
            </a:r>
            <a:endParaRPr lang="en-AU" sz="2400" dirty="0"/>
          </a:p>
          <a:p>
            <a:pPr lvl="3"/>
            <a:r>
              <a:rPr lang="en-AU" sz="1900" b="1" dirty="0"/>
              <a:t>Crystallising</a:t>
            </a:r>
            <a:r>
              <a:rPr lang="en-AU" sz="1900" dirty="0"/>
              <a:t> at </a:t>
            </a:r>
            <a:r>
              <a:rPr lang="en-AU" sz="1900" b="1" dirty="0"/>
              <a:t>high T</a:t>
            </a:r>
            <a:r>
              <a:rPr lang="en-AU" sz="1900" dirty="0"/>
              <a:t> from </a:t>
            </a:r>
            <a:r>
              <a:rPr lang="en-AU" sz="1900" b="1" dirty="0"/>
              <a:t>silicate</a:t>
            </a:r>
            <a:r>
              <a:rPr lang="en-AU" sz="1900" dirty="0"/>
              <a:t> and </a:t>
            </a:r>
            <a:r>
              <a:rPr lang="en-AU" sz="1900" b="1" dirty="0"/>
              <a:t>sulphide</a:t>
            </a:r>
            <a:r>
              <a:rPr lang="en-AU" sz="1900" dirty="0"/>
              <a:t> melts</a:t>
            </a:r>
          </a:p>
          <a:p>
            <a:pPr lvl="3"/>
            <a:r>
              <a:rPr lang="en-AU" sz="1900" b="1" dirty="0"/>
              <a:t>Precipitating</a:t>
            </a:r>
            <a:r>
              <a:rPr lang="en-AU" sz="1900" dirty="0"/>
              <a:t> at </a:t>
            </a:r>
            <a:r>
              <a:rPr lang="en-AU" sz="1900" b="1" dirty="0"/>
              <a:t>low T</a:t>
            </a:r>
            <a:r>
              <a:rPr lang="en-AU" sz="1900" dirty="0"/>
              <a:t> from </a:t>
            </a:r>
            <a:r>
              <a:rPr lang="en-AU" sz="1900" b="1" dirty="0"/>
              <a:t>hydrothermal </a:t>
            </a:r>
            <a:r>
              <a:rPr lang="en-AU" sz="1900" dirty="0"/>
              <a:t>fluids</a:t>
            </a:r>
          </a:p>
          <a:p>
            <a:pPr lvl="1"/>
            <a:r>
              <a:rPr lang="en-AU" sz="2400" dirty="0"/>
              <a:t>The </a:t>
            </a:r>
            <a:r>
              <a:rPr lang="en-AU" sz="2400" b="1" dirty="0"/>
              <a:t>chemical composition</a:t>
            </a:r>
            <a:r>
              <a:rPr lang="en-AU" sz="2400" dirty="0"/>
              <a:t> of Fe-</a:t>
            </a:r>
            <a:r>
              <a:rPr lang="en-AU" sz="2400" dirty="0" err="1"/>
              <a:t>Ti</a:t>
            </a:r>
            <a:r>
              <a:rPr lang="en-AU" sz="2400" dirty="0"/>
              <a:t> oxides can be used to </a:t>
            </a:r>
            <a:r>
              <a:rPr lang="en-AU" sz="2400" b="1" dirty="0"/>
              <a:t>fingerprint their environment of formation </a:t>
            </a:r>
            <a:r>
              <a:rPr lang="en-AU" sz="2400" dirty="0"/>
              <a:t>(e.g. Dupuis and </a:t>
            </a:r>
            <a:r>
              <a:rPr lang="en-AU" sz="2400" dirty="0" err="1"/>
              <a:t>Beaudoin</a:t>
            </a:r>
            <a:r>
              <a:rPr lang="en-AU" sz="2400" dirty="0"/>
              <a:t>, 2011; Dare et al., 2012)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5"/>
          <a:stretch/>
        </p:blipFill>
        <p:spPr bwMode="auto">
          <a:xfrm>
            <a:off x="5652121" y="2819164"/>
            <a:ext cx="3168352" cy="30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68" y="2967437"/>
            <a:ext cx="1026824" cy="4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68" y="3391624"/>
            <a:ext cx="943458" cy="39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378449" y="532371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(Dare et al., 2013)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336" y="5322945"/>
            <a:ext cx="121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(</a:t>
            </a:r>
            <a:r>
              <a:rPr lang="en-GB" sz="1000" dirty="0" err="1"/>
              <a:t>Nadoll</a:t>
            </a:r>
            <a:r>
              <a:rPr lang="en-GB" sz="1000" dirty="0"/>
              <a:t> et al., 2014)</a:t>
            </a:r>
          </a:p>
        </p:txBody>
      </p:sp>
    </p:spTree>
    <p:extLst>
      <p:ext uri="{BB962C8B-B14F-4D97-AF65-F5344CB8AC3E}">
        <p14:creationId xmlns:p14="http://schemas.microsoft.com/office/powerpoint/2010/main" val="394805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908721"/>
            <a:ext cx="4464497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Experimental design:</a:t>
            </a:r>
          </a:p>
          <a:p>
            <a:pPr marL="283950"/>
            <a:r>
              <a:rPr lang="en-AU" sz="2000" i="1" dirty="0"/>
              <a:t>f</a:t>
            </a:r>
            <a:r>
              <a:rPr lang="en-AU" sz="2000" dirty="0"/>
              <a:t>O</a:t>
            </a:r>
            <a:r>
              <a:rPr lang="en-AU" sz="2000" baseline="-25000" dirty="0"/>
              <a:t>2</a:t>
            </a:r>
            <a:r>
              <a:rPr lang="en-AU" sz="2000" dirty="0"/>
              <a:t> range: </a:t>
            </a:r>
            <a:r>
              <a:rPr lang="en-AU" sz="2000" dirty="0">
                <a:solidFill>
                  <a:srgbClr val="FF0000"/>
                </a:solidFill>
              </a:rPr>
              <a:t>FMQ to FMQ + 3.7</a:t>
            </a:r>
          </a:p>
          <a:p>
            <a:pPr marL="283950"/>
            <a:r>
              <a:rPr lang="en-AU" sz="2000" dirty="0"/>
              <a:t>T: </a:t>
            </a:r>
            <a:r>
              <a:rPr lang="en-AU" sz="2000" dirty="0">
                <a:solidFill>
                  <a:srgbClr val="FF0000"/>
                </a:solidFill>
              </a:rPr>
              <a:t>1070-1120°C </a:t>
            </a:r>
          </a:p>
          <a:p>
            <a:pPr marL="283950"/>
            <a:r>
              <a:rPr lang="en-AU" sz="2000" dirty="0"/>
              <a:t>Study full range of elements detectable using LA-ICP-MS</a:t>
            </a:r>
            <a:endParaRPr lang="en-AU" sz="1800" dirty="0"/>
          </a:p>
          <a:p>
            <a:pPr marL="319950"/>
            <a:r>
              <a:rPr lang="en-AU" sz="2100" dirty="0"/>
              <a:t>Run time: </a:t>
            </a:r>
            <a:r>
              <a:rPr lang="en-AU" sz="2100" dirty="0">
                <a:solidFill>
                  <a:srgbClr val="FF0000"/>
                </a:solidFill>
              </a:rPr>
              <a:t>&gt; 3 days @ final T </a:t>
            </a:r>
            <a:r>
              <a:rPr lang="en-AU" sz="2100" dirty="0"/>
              <a:t>(</a:t>
            </a:r>
            <a:r>
              <a:rPr lang="en-AU" sz="1900" dirty="0"/>
              <a:t>Sufficient time for close approach to equilibrium)</a:t>
            </a:r>
          </a:p>
          <a:p>
            <a:pPr lvl="1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7251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dirty="0">
                <a:solidFill>
                  <a:schemeClr val="bg1"/>
                </a:solidFill>
                <a:ea typeface="Adobe Fan Heiti Std B" pitchFamily="34" charset="-128"/>
              </a:rPr>
              <a:t>Example of experiments: Magnetite crystallisation experiments at 1-atm</a:t>
            </a:r>
            <a:endParaRPr lang="en-GB" sz="3600" dirty="0">
              <a:solidFill>
                <a:schemeClr val="bg1"/>
              </a:solidFill>
              <a:ea typeface="Adobe Fan Heiti Std B" pitchFamily="34" charset="-128"/>
            </a:endParaRPr>
          </a:p>
        </p:txBody>
      </p:sp>
      <p:pic>
        <p:nvPicPr>
          <p:cNvPr id="7170" name="Picture 2" descr="C:\Users\Rob\Dropbox\Camera Uploads\2014-03-13 13.12.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100902" cy="29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1776" y="3861048"/>
            <a:ext cx="875715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AU" sz="2800" dirty="0">
                <a:solidFill>
                  <a:prstClr val="black"/>
                </a:solidFill>
              </a:rPr>
              <a:t>Starting materials:</a:t>
            </a:r>
            <a:endParaRPr lang="en-GB" sz="28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520" y="4366508"/>
            <a:ext cx="2350728" cy="2031452"/>
            <a:chOff x="82724" y="4427610"/>
            <a:chExt cx="2350728" cy="2031452"/>
          </a:xfrm>
        </p:grpSpPr>
        <p:grpSp>
          <p:nvGrpSpPr>
            <p:cNvPr id="2" name="Group 1"/>
            <p:cNvGrpSpPr/>
            <p:nvPr/>
          </p:nvGrpSpPr>
          <p:grpSpPr>
            <a:xfrm>
              <a:off x="82724" y="4427610"/>
              <a:ext cx="2350728" cy="2031452"/>
              <a:chOff x="80740" y="4191471"/>
              <a:chExt cx="2350728" cy="203145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2724" y="4191471"/>
                <a:ext cx="1080120" cy="923330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>
                    <a:solidFill>
                      <a:prstClr val="white"/>
                    </a:solidFill>
                  </a:rPr>
                  <a:t>Andesite </a:t>
                </a:r>
              </a:p>
              <a:p>
                <a:pPr algn="ctr"/>
                <a:r>
                  <a:rPr lang="en-AU" sz="1200" dirty="0">
                    <a:solidFill>
                      <a:prstClr val="white"/>
                    </a:solidFill>
                  </a:rPr>
                  <a:t>(</a:t>
                </a:r>
                <a:r>
                  <a:rPr lang="en-AU" sz="1200" b="1" dirty="0">
                    <a:solidFill>
                      <a:srgbClr val="FF0000"/>
                    </a:solidFill>
                  </a:rPr>
                  <a:t>And-190</a:t>
                </a:r>
                <a:r>
                  <a:rPr lang="en-AU" sz="1200" dirty="0">
                    <a:solidFill>
                      <a:prstClr val="white"/>
                    </a:solidFill>
                  </a:rPr>
                  <a:t> – Henderson et al., 1985</a:t>
                </a:r>
                <a:r>
                  <a:rPr lang="en-AU" sz="1100" dirty="0">
                    <a:solidFill>
                      <a:prstClr val="white"/>
                    </a:solidFill>
                  </a:rPr>
                  <a:t>)</a:t>
                </a:r>
                <a:endParaRPr lang="en-GB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740" y="5299593"/>
                <a:ext cx="1082104" cy="923330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 err="1">
                    <a:solidFill>
                      <a:prstClr val="white"/>
                    </a:solidFill>
                  </a:rPr>
                  <a:t>Dacite</a:t>
                </a:r>
                <a:endParaRPr lang="en-AU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AU" sz="1200" dirty="0">
                    <a:solidFill>
                      <a:prstClr val="white"/>
                    </a:solidFill>
                  </a:rPr>
                  <a:t>(</a:t>
                </a:r>
                <a:r>
                  <a:rPr lang="en-AU" sz="1200" b="1" dirty="0">
                    <a:solidFill>
                      <a:srgbClr val="FF0000"/>
                    </a:solidFill>
                  </a:rPr>
                  <a:t>JA-1</a:t>
                </a:r>
                <a:r>
                  <a:rPr lang="en-AU" sz="1200" dirty="0">
                    <a:solidFill>
                      <a:prstClr val="white"/>
                    </a:solidFill>
                  </a:rPr>
                  <a:t> – Geochemical standard )</a:t>
                </a:r>
                <a:endParaRPr lang="en-GB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46412" y="4191471"/>
                <a:ext cx="1085056" cy="938413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>
                    <a:solidFill>
                      <a:prstClr val="white"/>
                    </a:solidFill>
                  </a:rPr>
                  <a:t>Andesite + 5 </a:t>
                </a:r>
                <a:r>
                  <a:rPr lang="en-AU" dirty="0" err="1">
                    <a:solidFill>
                      <a:prstClr val="white"/>
                    </a:solidFill>
                  </a:rPr>
                  <a:t>wt</a:t>
                </a:r>
                <a:r>
                  <a:rPr lang="en-AU" dirty="0">
                    <a:solidFill>
                      <a:prstClr val="white"/>
                    </a:solidFill>
                  </a:rPr>
                  <a:t> % Fe</a:t>
                </a:r>
                <a:r>
                  <a:rPr lang="en-AU" baseline="-25000" dirty="0">
                    <a:solidFill>
                      <a:prstClr val="white"/>
                    </a:solidFill>
                  </a:rPr>
                  <a:t>2</a:t>
                </a:r>
                <a:r>
                  <a:rPr lang="en-AU" dirty="0">
                    <a:solidFill>
                      <a:prstClr val="white"/>
                    </a:solidFill>
                  </a:rPr>
                  <a:t>O</a:t>
                </a:r>
                <a:r>
                  <a:rPr lang="en-AU" baseline="-25000" dirty="0">
                    <a:solidFill>
                      <a:prstClr val="white"/>
                    </a:solidFill>
                  </a:rPr>
                  <a:t>3</a:t>
                </a:r>
                <a:endParaRPr lang="en-A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346412" y="5535732"/>
              <a:ext cx="1080120" cy="92333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err="1">
                  <a:solidFill>
                    <a:prstClr val="white"/>
                  </a:solidFill>
                </a:rPr>
                <a:t>Dacite</a:t>
              </a:r>
              <a:r>
                <a:rPr lang="en-AU" dirty="0">
                  <a:solidFill>
                    <a:prstClr val="white"/>
                  </a:solidFill>
                </a:rPr>
                <a:t> </a:t>
              </a:r>
            </a:p>
            <a:p>
              <a:pPr algn="ctr"/>
              <a:r>
                <a:rPr lang="en-AU" dirty="0">
                  <a:solidFill>
                    <a:prstClr val="white"/>
                  </a:solidFill>
                </a:rPr>
                <a:t>+ 5 </a:t>
              </a:r>
              <a:r>
                <a:rPr lang="en-AU" dirty="0" err="1">
                  <a:solidFill>
                    <a:prstClr val="white"/>
                  </a:solidFill>
                </a:rPr>
                <a:t>wt</a:t>
              </a:r>
              <a:r>
                <a:rPr lang="en-AU" dirty="0">
                  <a:solidFill>
                    <a:prstClr val="white"/>
                  </a:solidFill>
                </a:rPr>
                <a:t> % Fe</a:t>
              </a:r>
              <a:r>
                <a:rPr lang="en-AU" baseline="-25000" dirty="0">
                  <a:solidFill>
                    <a:prstClr val="white"/>
                  </a:solidFill>
                </a:rPr>
                <a:t>2</a:t>
              </a:r>
              <a:r>
                <a:rPr lang="en-AU" dirty="0">
                  <a:solidFill>
                    <a:prstClr val="white"/>
                  </a:solidFill>
                </a:rPr>
                <a:t>O</a:t>
              </a:r>
              <a:r>
                <a:rPr lang="en-AU" baseline="-25000" dirty="0">
                  <a:solidFill>
                    <a:prstClr val="white"/>
                  </a:solidFill>
                </a:rPr>
                <a:t>3</a:t>
              </a:r>
              <a:endParaRPr lang="en-AU" sz="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6" descr="C:\Users\Rob\Dropbox\My documents\PhD\1-atm furnace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72" y="4294346"/>
            <a:ext cx="2664296" cy="21036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>
            <a:off x="2730408" y="5176444"/>
            <a:ext cx="457584" cy="281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12160" y="5176444"/>
            <a:ext cx="457584" cy="281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6" name="Picture 2" descr="SGA2_RSM-19_And-190+Fe2O3+trace_withlaserhole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31" y="4396227"/>
            <a:ext cx="2337407" cy="18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86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692696"/>
            <a:ext cx="5239307" cy="5646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242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4200" dirty="0">
                <a:solidFill>
                  <a:schemeClr val="bg1"/>
                </a:solidFill>
              </a:rPr>
              <a:t>Geological implications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050" y="861906"/>
            <a:ext cx="87274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i="1" dirty="0">
                <a:solidFill>
                  <a:prstClr val="black"/>
                </a:solidFill>
              </a:rPr>
              <a:t>Magnetite as a </a:t>
            </a:r>
            <a:r>
              <a:rPr lang="en-GB" sz="2700" i="1" dirty="0" err="1">
                <a:solidFill>
                  <a:prstClr val="black"/>
                </a:solidFill>
              </a:rPr>
              <a:t>petrogenetic</a:t>
            </a:r>
            <a:r>
              <a:rPr lang="en-GB" sz="2700" i="1" dirty="0">
                <a:solidFill>
                  <a:prstClr val="black"/>
                </a:solidFill>
              </a:rPr>
              <a:t> indicator in ore deposit studies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42752" y="1484784"/>
            <a:ext cx="4141216" cy="55291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prstClr val="black"/>
                </a:solidFill>
              </a:rPr>
              <a:t>Magnetite as an indicator of porphyry fertility</a:t>
            </a:r>
          </a:p>
          <a:p>
            <a:pPr lvl="1"/>
            <a:r>
              <a:rPr lang="en-GB" sz="1800" dirty="0">
                <a:solidFill>
                  <a:prstClr val="black"/>
                </a:solidFill>
              </a:rPr>
              <a:t>Tracks latest magmatic episode prior to solidification owing to rapid diffusion</a:t>
            </a:r>
          </a:p>
          <a:p>
            <a:pPr marL="457200" lvl="1" indent="0"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r>
              <a:rPr lang="en-GB" sz="2200" dirty="0">
                <a:solidFill>
                  <a:prstClr val="black"/>
                </a:solidFill>
              </a:rPr>
              <a:t>Chemistry primarily controlled by redox</a:t>
            </a:r>
          </a:p>
          <a:p>
            <a:pPr lvl="1"/>
            <a:r>
              <a:rPr lang="en-GB" sz="1800" dirty="0">
                <a:solidFill>
                  <a:prstClr val="black"/>
                </a:solidFill>
              </a:rPr>
              <a:t>E.g. V/Ga as an indicator of magmatic redox state from magnetite chemistry alone</a:t>
            </a:r>
          </a:p>
          <a:p>
            <a:pPr marL="457200" lvl="1" indent="0">
              <a:buNone/>
            </a:pPr>
            <a:endParaRPr lang="en-GB" sz="1800" dirty="0">
              <a:solidFill>
                <a:prstClr val="black"/>
              </a:solidFill>
            </a:endParaRPr>
          </a:p>
          <a:p>
            <a:r>
              <a:rPr lang="en-GB" sz="2200" dirty="0">
                <a:solidFill>
                  <a:prstClr val="black"/>
                </a:solidFill>
              </a:rPr>
              <a:t>Fast diffusing element chemistry susceptible to modification by interaction with hydrothermal fluids</a:t>
            </a:r>
          </a:p>
          <a:p>
            <a:pPr lvl="1"/>
            <a:r>
              <a:rPr lang="en-GB" sz="1800" dirty="0">
                <a:solidFill>
                  <a:prstClr val="black"/>
                </a:solidFill>
              </a:rPr>
              <a:t>E.g. Co and Ni as a vector towards the centre of overprinting hydrothermal system</a:t>
            </a:r>
          </a:p>
        </p:txBody>
      </p:sp>
    </p:spTree>
    <p:extLst>
      <p:ext uri="{BB962C8B-B14F-4D97-AF65-F5344CB8AC3E}">
        <p14:creationId xmlns:p14="http://schemas.microsoft.com/office/powerpoint/2010/main" val="119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63512" y="5444360"/>
            <a:ext cx="8751401" cy="10809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26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90872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4200" dirty="0">
                <a:solidFill>
                  <a:schemeClr val="bg1"/>
                </a:solidFill>
              </a:rPr>
              <a:t>Diffusion experiments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12" y="984249"/>
            <a:ext cx="8751401" cy="5778995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i="1" dirty="0"/>
              <a:t>Experimental procedure</a:t>
            </a:r>
          </a:p>
          <a:p>
            <a:r>
              <a:rPr lang="en-GB" sz="2000" dirty="0"/>
              <a:t>Diffusion experiments were conducted by equilibration of a synthetic silicate melt with single crystals of natural magnetite (Fe = 72.4 wt. %) following a method analogous to </a:t>
            </a:r>
            <a:r>
              <a:rPr lang="en-GB" sz="2000" dirty="0" err="1"/>
              <a:t>Spandler</a:t>
            </a:r>
            <a:r>
              <a:rPr lang="en-GB" sz="2000" dirty="0"/>
              <a:t> &amp; O’Neill (2010).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8874" y="2510039"/>
            <a:ext cx="1897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1) Preparation of Ca-Fe-Si starting material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23" y="2636912"/>
            <a:ext cx="2600607" cy="255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825" l="9910" r="63964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10" y="3407921"/>
            <a:ext cx="1914236" cy="1922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0333" y="2510039"/>
            <a:ext cx="2845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2) Drilled hole in magnetite and filled with powdered starting material</a:t>
            </a:r>
          </a:p>
          <a:p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4461" y="2510039"/>
            <a:ext cx="273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3) Magnetite bucket hung in 1-atm furnace at specified conditions (T/</a:t>
            </a:r>
            <a:r>
              <a:rPr lang="en-GB" sz="1600" i="1" dirty="0">
                <a:solidFill>
                  <a:prstClr val="black"/>
                </a:solidFill>
              </a:rPr>
              <a:t>f</a:t>
            </a:r>
            <a:r>
              <a:rPr lang="en-GB" sz="1600" dirty="0">
                <a:solidFill>
                  <a:prstClr val="black"/>
                </a:solidFill>
              </a:rPr>
              <a:t>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/time)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53" y="4365104"/>
            <a:ext cx="339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Designed to be in equilibrium with magnetite at experimental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Doped with 200ppm &gt;22 trace elements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8491" y="4623519"/>
            <a:ext cx="118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~ </a:t>
            </a:r>
            <a:r>
              <a:rPr lang="en-GB" sz="2400" b="1" dirty="0">
                <a:solidFill>
                  <a:prstClr val="black"/>
                </a:solidFill>
              </a:rPr>
              <a:t>6 mm</a:t>
            </a:r>
          </a:p>
        </p:txBody>
      </p:sp>
      <p:pic>
        <p:nvPicPr>
          <p:cNvPr id="12" name="Picture 2" descr="C:\Users\robes4\Pictures\s-l30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756" r="972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75" y="2987819"/>
            <a:ext cx="1375579" cy="143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054373" y="5157192"/>
            <a:ext cx="1254637" cy="0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3513" y="5437673"/>
            <a:ext cx="13249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prstClr val="black"/>
                </a:solidFill>
              </a:rPr>
              <a:t>Experimental conditions</a:t>
            </a:r>
          </a:p>
          <a:p>
            <a:r>
              <a:rPr lang="en-GB" sz="2000" dirty="0">
                <a:solidFill>
                  <a:prstClr val="black"/>
                </a:solidFill>
              </a:rPr>
              <a:t>P = 1-atm			Time: Up to 7 days</a:t>
            </a:r>
          </a:p>
          <a:p>
            <a:r>
              <a:rPr lang="en-GB" sz="2000" dirty="0">
                <a:solidFill>
                  <a:prstClr val="black"/>
                </a:solidFill>
              </a:rPr>
              <a:t>T = 1150</a:t>
            </a:r>
            <a:r>
              <a:rPr lang="en-GB" sz="2000" dirty="0">
                <a:solidFill>
                  <a:prstClr val="black"/>
                </a:solidFill>
                <a:cs typeface="Calibri"/>
              </a:rPr>
              <a:t>°C			</a:t>
            </a:r>
            <a:r>
              <a:rPr lang="en-GB" sz="2000" i="1" dirty="0">
                <a:solidFill>
                  <a:prstClr val="black"/>
                </a:solidFill>
                <a:cs typeface="Calibri"/>
              </a:rPr>
              <a:t>f</a:t>
            </a:r>
            <a:r>
              <a:rPr lang="en-GB" sz="2000" dirty="0">
                <a:solidFill>
                  <a:prstClr val="black"/>
                </a:solidFill>
                <a:cs typeface="Calibri"/>
              </a:rPr>
              <a:t>O</a:t>
            </a:r>
            <a:r>
              <a:rPr lang="en-GB" sz="2000" baseline="-25000" dirty="0">
                <a:solidFill>
                  <a:prstClr val="black"/>
                </a:solidFill>
                <a:cs typeface="Calibri"/>
              </a:rPr>
              <a:t>2</a:t>
            </a:r>
            <a:r>
              <a:rPr lang="en-GB" sz="2000" dirty="0">
                <a:solidFill>
                  <a:prstClr val="black"/>
                </a:solidFill>
                <a:cs typeface="Calibri"/>
              </a:rPr>
              <a:t>: FMQ-1 to FMQ+4.89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6504206" y="5805264"/>
            <a:ext cx="277724" cy="563650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2247" y="5897220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constant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3390" y="5887034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variable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1462371" y="5844086"/>
            <a:ext cx="306873" cy="539892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C:\Users\robes4\Google Drive\Magnetite\MB Images\RSJT-MB-3_Image7_wscalebar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5" r="4284"/>
          <a:stretch/>
        </p:blipFill>
        <p:spPr bwMode="auto">
          <a:xfrm>
            <a:off x="723900" y="241300"/>
            <a:ext cx="7543800" cy="6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1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8830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4200" dirty="0">
                <a:solidFill>
                  <a:schemeClr val="bg1"/>
                </a:solidFill>
              </a:rPr>
              <a:t>Diffusion experiments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513" y="984249"/>
            <a:ext cx="4618037" cy="5473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i="1" dirty="0"/>
              <a:t>Analytical procedure</a:t>
            </a:r>
          </a:p>
          <a:p>
            <a:pPr marL="571500" indent="-571500"/>
            <a:r>
              <a:rPr lang="en-GB" sz="2000" dirty="0">
                <a:cs typeface="Calibri"/>
              </a:rPr>
              <a:t>LA-ICP-MS using 100 x 6 µm slit orientated parallel to the magnetite-melt interface</a:t>
            </a:r>
          </a:p>
          <a:p>
            <a:pPr marL="571500" indent="-571500"/>
            <a:r>
              <a:rPr lang="en-GB" sz="2000" dirty="0">
                <a:cs typeface="Calibri"/>
              </a:rPr>
              <a:t>Sample traversed continuously beneath the laser at 1 µm/s</a:t>
            </a:r>
          </a:p>
          <a:p>
            <a:pPr marL="571500" indent="-571500"/>
            <a:r>
              <a:rPr lang="en-GB" sz="2000" dirty="0">
                <a:cs typeface="Calibri"/>
              </a:rPr>
              <a:t>Traverses start within the magnetite and end by ablating clean glass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" name="Picture 2" descr="C:\Users\robes4\Dropbox\My documents\PhD\Magnetite Crystallisation Experiments\Bucket experiments\MB_Diagram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11929" r="3893" b="1857"/>
          <a:stretch/>
        </p:blipFill>
        <p:spPr bwMode="auto">
          <a:xfrm>
            <a:off x="4891526" y="1189098"/>
            <a:ext cx="4000954" cy="52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robes4\Google Drive\Magnetite\MB Images\150610_RSJT-MB-11_Final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92" y="3969868"/>
            <a:ext cx="2932461" cy="24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3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37031</TotalTime>
  <Words>1713</Words>
  <Application>Microsoft Office PowerPoint</Application>
  <PresentationFormat>On-screen Show (4:3)</PresentationFormat>
  <Paragraphs>247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Adobe Fan Heiti Std B</vt:lpstr>
      <vt:lpstr>Arial</vt:lpstr>
      <vt:lpstr>Calibri</vt:lpstr>
      <vt:lpstr>Calibri Light</vt:lpstr>
      <vt:lpstr>Cambria Math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Developing magnetite as a petrogenetic indicator to interpret conditions conducive for forming porphyry copper deposits</vt:lpstr>
      <vt:lpstr>PhD Project Overview</vt:lpstr>
      <vt:lpstr>Magnetite as an indicator mineral for ore deposits</vt:lpstr>
      <vt:lpstr>Magnetite as a petrogenetic indicator</vt:lpstr>
      <vt:lpstr>PowerPoint Presentation</vt:lpstr>
      <vt:lpstr>Geological implications</vt:lpstr>
      <vt:lpstr>Diffusion experiments</vt:lpstr>
      <vt:lpstr>PowerPoint Presentation</vt:lpstr>
      <vt:lpstr>Diffusion experiments</vt:lpstr>
      <vt:lpstr>Element diffusion</vt:lpstr>
      <vt:lpstr>Magnetite crystallisation at pressure</vt:lpstr>
      <vt:lpstr>Implications of experiments for ore deposits studies</vt:lpstr>
      <vt:lpstr>Phase 2 (Natural sample-set)</vt:lpstr>
      <vt:lpstr>Analysis of natural igneous magnetite from porphyry-systems</vt:lpstr>
      <vt:lpstr>Analysis of natural igneous magnetite from porphyry-systems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magnetite as a petrogenetic indicator in arc magmas to search for metal fertility</dc:title>
  <dc:creator>Rob</dc:creator>
  <cp:lastModifiedBy>Robert Sievwright</cp:lastModifiedBy>
  <cp:revision>408</cp:revision>
  <cp:lastPrinted>2015-04-09T23:25:06Z</cp:lastPrinted>
  <dcterms:created xsi:type="dcterms:W3CDTF">2014-03-10T14:58:31Z</dcterms:created>
  <dcterms:modified xsi:type="dcterms:W3CDTF">2016-09-08T03:31:28Z</dcterms:modified>
</cp:coreProperties>
</file>