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9"/>
  </p:notesMasterIdLst>
  <p:sldIdLst>
    <p:sldId id="307" r:id="rId2"/>
    <p:sldId id="309" r:id="rId3"/>
    <p:sldId id="310" r:id="rId4"/>
    <p:sldId id="311" r:id="rId5"/>
    <p:sldId id="312" r:id="rId6"/>
    <p:sldId id="313" r:id="rId7"/>
    <p:sldId id="30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57" userDrawn="1">
          <p15:clr>
            <a:srgbClr val="A4A3A4"/>
          </p15:clr>
        </p15:guide>
        <p15:guide id="2" pos="1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612019@rgu.ac.uk" initials="0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11" d="100"/>
          <a:sy n="111" d="100"/>
        </p:scale>
        <p:origin x="-1746" y="-78"/>
      </p:cViewPr>
      <p:guideLst>
        <p:guide orient="horz" pos="3657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Дисциплины на английском языке   2014-2017</a:t>
            </a:r>
          </a:p>
        </c:rich>
      </c:tx>
      <c:layout>
        <c:manualLayout>
          <c:xMode val="edge"/>
          <c:yMode val="edge"/>
          <c:x val="0.1196831691642713"/>
          <c:y val="2.34688931937470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29653944298629337"/>
          <c:w val="0.87708245844269461"/>
          <c:h val="0.58748067949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Дисциплин на английском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Лист1!$B$16:$E$16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Лист1!$B$17:$E$17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6848"/>
        <c:axId val="47009152"/>
      </c:barChart>
      <c:catAx>
        <c:axId val="4700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152"/>
        <c:crosses val="autoZero"/>
        <c:auto val="1"/>
        <c:lblAlgn val="ctr"/>
        <c:lblOffset val="100"/>
        <c:noMultiLvlLbl val="0"/>
      </c:catAx>
      <c:valAx>
        <c:axId val="47009152"/>
        <c:scaling>
          <c:orientation val="minMax"/>
        </c:scaling>
        <c:delete val="0"/>
        <c:axPos val="l"/>
        <c:majorGridlines>
          <c:spPr>
            <a:ln>
              <a:solidFill>
                <a:srgbClr val="33339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700684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5B9BD5">
          <a:lumMod val="50000"/>
        </a:srgbClr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>
                <a:latin typeface="Arial" pitchFamily="34" charset="0"/>
                <a:cs typeface="Arial" pitchFamily="34" charset="0"/>
              </a:rPr>
              <a:t>Преподаватели,ведущие занятия на английском языке  2014-2017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Лист1!$A$13</c:f>
              <c:strCache>
                <c:ptCount val="1"/>
                <c:pt idx="0">
                  <c:v>Преподаватели (англ)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Лист1!$B$12:$E$12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11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13504"/>
        <c:axId val="41815040"/>
      </c:barChart>
      <c:catAx>
        <c:axId val="418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815040"/>
        <c:crosses val="autoZero"/>
        <c:auto val="1"/>
        <c:lblAlgn val="ctr"/>
        <c:lblOffset val="100"/>
        <c:noMultiLvlLbl val="0"/>
      </c:catAx>
      <c:valAx>
        <c:axId val="4181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1350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70AD47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CE7A-7507-457A-90DB-C6BDFE67CE6A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FF496-FD70-4E50-B7E3-A14D0304B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7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F496-FD70-4E50-B7E3-A14D0304BE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F496-FD70-4E50-B7E3-A14D0304BE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F496-FD70-4E50-B7E3-A14D0304BE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F496-FD70-4E50-B7E3-A14D0304BE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F496-FD70-4E50-B7E3-A14D0304BE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6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8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4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6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3688-9F87-47AC-B790-669A0AD900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6D97-5E78-4DD5-ACBB-EC91B1F0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1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10" Type="http://schemas.openxmlformats.org/officeDocument/2006/relationships/image" Target="../media/image4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95536" y="332656"/>
          <a:ext cx="8352928" cy="936104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Arial"/>
                        </a:rPr>
                        <a:t> 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TEMPUS QUEECA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Quality of Engineering Education in Central Asia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530326-TEMPUS-1-2012-1-IT-TEMPUS-SMGR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15.10.2012 – 14.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.201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9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900" b="1" dirty="0">
                          <a:latin typeface="Calibri"/>
                          <a:ea typeface="Times New Roman"/>
                        </a:rPr>
                        <a:t> </a:t>
                      </a:r>
                      <a:endParaRPr lang="ru-RU" sz="900" b="1" dirty="0">
                        <a:latin typeface="Calibri"/>
                        <a:ea typeface="Times New Roman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5" name="Рисунок 2" descr="Описание: logobi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510158" cy="510158"/>
          </a:xfrm>
          <a:prstGeom prst="rect">
            <a:avLst/>
          </a:prstGeom>
          <a:noFill/>
        </p:spPr>
      </p:pic>
      <p:pic>
        <p:nvPicPr>
          <p:cNvPr id="9224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323041" cy="504056"/>
          </a:xfrm>
          <a:prstGeom prst="rect">
            <a:avLst/>
          </a:prstGeom>
          <a:noFill/>
        </p:spPr>
      </p:pic>
      <p:pic>
        <p:nvPicPr>
          <p:cNvPr id="14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632" y="548680"/>
            <a:ext cx="2323041" cy="504056"/>
          </a:xfrm>
          <a:prstGeom prst="rect">
            <a:avLst/>
          </a:prstGeom>
          <a:noFill/>
        </p:spPr>
      </p:pic>
      <p:pic>
        <p:nvPicPr>
          <p:cNvPr id="18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72" y="548680"/>
            <a:ext cx="2323041" cy="504056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/>
          <a:srcRect l="31516" t="51151" r="29615" b="2609"/>
          <a:stretch/>
        </p:blipFill>
        <p:spPr>
          <a:xfrm>
            <a:off x="395536" y="1223982"/>
            <a:ext cx="8352928" cy="55893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581128"/>
            <a:ext cx="338437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TEMPUS QUEECA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Quality of Engineering Education in Central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Asia</a:t>
            </a:r>
            <a:endParaRPr lang="kk-KZ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972616" y="1296092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93601"/>
              </p:ext>
            </p:extLst>
          </p:nvPr>
        </p:nvGraphicFramePr>
        <p:xfrm>
          <a:off x="395536" y="260648"/>
          <a:ext cx="8352928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2" descr="Описание: logobi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510158" cy="510158"/>
          </a:xfrm>
          <a:prstGeom prst="rect">
            <a:avLst/>
          </a:prstGeom>
          <a:noFill/>
        </p:spPr>
      </p:pic>
      <p:pic>
        <p:nvPicPr>
          <p:cNvPr id="20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2323041" cy="504056"/>
          </a:xfrm>
          <a:prstGeom prst="rect">
            <a:avLst/>
          </a:prstGeom>
          <a:noFill/>
        </p:spPr>
      </p:pic>
      <p:pic>
        <p:nvPicPr>
          <p:cNvPr id="21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632" y="476672"/>
            <a:ext cx="2323041" cy="504056"/>
          </a:xfrm>
          <a:prstGeom prst="rect">
            <a:avLst/>
          </a:prstGeom>
          <a:noFill/>
        </p:spPr>
      </p:pic>
      <p:pic>
        <p:nvPicPr>
          <p:cNvPr id="22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8372" y="476672"/>
            <a:ext cx="2323041" cy="504056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798725" y="1304898"/>
            <a:ext cx="8145365" cy="1548038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71615" y="3002484"/>
            <a:ext cx="7272475" cy="644409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время проекта было аккредитовано 13 ОП в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ASIIN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присуждением 7 ОП знака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EUR-ACE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6200000">
            <a:off x="-2290425" y="3671811"/>
            <a:ext cx="5382165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 в ВКГТУ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64" y="3074159"/>
            <a:ext cx="1334506" cy="462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8725" y="1363454"/>
            <a:ext cx="81453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Основная цель проекта – достигнута.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KazSEE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в Национальном реестре 1.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ВКГТУ планирует аккредитацию своих ОП  в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KazSEE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65564" y="3789040"/>
            <a:ext cx="4817083" cy="139326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Приобретенное по проекту оборудование используется для проведения мониторинга в САЦ, который является подразделением Проектного офиса университета.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D:\Управление делами и персоналом\фото вуза - копия\фото 03.06.2016 от Евгения Д\2016.02.06 Инфраструктура ВКГТУ\_MGL35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6789"/>
            <a:ext cx="1704975" cy="113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 descr="D:\Управление делами и персоналом\фото вуза - копия\фото 03.06.2016 от Евгения Д\2016.02.06 Инфраструктура ВКГТУ\_MGL357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81" y="5306789"/>
            <a:ext cx="1771650" cy="112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203"/>
              </p:ext>
            </p:extLst>
          </p:nvPr>
        </p:nvGraphicFramePr>
        <p:xfrm>
          <a:off x="798725" y="3789040"/>
          <a:ext cx="1215777" cy="172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9" imgW="5667119" imgH="8019810" progId="AcroExch.Document.11">
                  <p:embed/>
                </p:oleObj>
              </mc:Choice>
              <mc:Fallback>
                <p:oleObj name="Acrobat Document" r:id="rId9" imgW="5667119" imgH="801981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25" y="3789040"/>
                        <a:ext cx="1215777" cy="17229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70796"/>
              </p:ext>
            </p:extLst>
          </p:nvPr>
        </p:nvGraphicFramePr>
        <p:xfrm>
          <a:off x="2267744" y="4440852"/>
          <a:ext cx="1224135" cy="17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11" imgW="5667119" imgH="8019810" progId="AcroExch.Document.11">
                  <p:embed/>
                </p:oleObj>
              </mc:Choice>
              <mc:Fallback>
                <p:oleObj name="Acrobat Document" r:id="rId11" imgW="5667119" imgH="8019810" progId="AcroExch.Document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440852"/>
                        <a:ext cx="1224135" cy="17318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9" y="2943839"/>
            <a:ext cx="726932" cy="73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54262"/>
              </p:ext>
            </p:extLst>
          </p:nvPr>
        </p:nvGraphicFramePr>
        <p:xfrm>
          <a:off x="395536" y="260648"/>
          <a:ext cx="8352928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2" descr="Описание: logo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510158" cy="510158"/>
          </a:xfrm>
          <a:prstGeom prst="rect">
            <a:avLst/>
          </a:prstGeom>
          <a:noFill/>
        </p:spPr>
      </p:pic>
      <p:pic>
        <p:nvPicPr>
          <p:cNvPr id="20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2323041" cy="504056"/>
          </a:xfrm>
          <a:prstGeom prst="rect">
            <a:avLst/>
          </a:prstGeom>
          <a:noFill/>
        </p:spPr>
      </p:pic>
      <p:pic>
        <p:nvPicPr>
          <p:cNvPr id="21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632" y="476672"/>
            <a:ext cx="2323041" cy="504056"/>
          </a:xfrm>
          <a:prstGeom prst="rect">
            <a:avLst/>
          </a:prstGeom>
          <a:noFill/>
        </p:spPr>
      </p:pic>
      <p:pic>
        <p:nvPicPr>
          <p:cNvPr id="22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372" y="476672"/>
            <a:ext cx="2323041" cy="504056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755576" y="1200596"/>
            <a:ext cx="7992888" cy="2237187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6200000">
            <a:off x="-2290425" y="3671811"/>
            <a:ext cx="5382165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 в ВКГТУ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7958"/>
            <a:ext cx="78150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проекта для обучающихся: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Расширилась возможность для академической мобильности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Внедрено обучение на английском языке  ( 6 ОП)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«Трехъязычие – формула успеха» ( внедрено уровневое изучение языков, особенно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англ.яз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C:\Users\NDuzkeneva\Documents\Мои полученные файлы\ст 1 банер трехъязыч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94" y="3505145"/>
            <a:ext cx="5878550" cy="32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" y="1318069"/>
            <a:ext cx="477057" cy="48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22920"/>
              </p:ext>
            </p:extLst>
          </p:nvPr>
        </p:nvGraphicFramePr>
        <p:xfrm>
          <a:off x="395536" y="260648"/>
          <a:ext cx="8352928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2" descr="Описание: logo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510158" cy="510158"/>
          </a:xfrm>
          <a:prstGeom prst="rect">
            <a:avLst/>
          </a:prstGeom>
          <a:noFill/>
        </p:spPr>
      </p:pic>
      <p:pic>
        <p:nvPicPr>
          <p:cNvPr id="20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2323041" cy="504056"/>
          </a:xfrm>
          <a:prstGeom prst="rect">
            <a:avLst/>
          </a:prstGeom>
          <a:noFill/>
        </p:spPr>
      </p:pic>
      <p:pic>
        <p:nvPicPr>
          <p:cNvPr id="21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632" y="476672"/>
            <a:ext cx="2323041" cy="504056"/>
          </a:xfrm>
          <a:prstGeom prst="rect">
            <a:avLst/>
          </a:prstGeom>
          <a:noFill/>
        </p:spPr>
      </p:pic>
      <p:pic>
        <p:nvPicPr>
          <p:cNvPr id="22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372" y="476672"/>
            <a:ext cx="2323041" cy="504056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799271" y="1200597"/>
            <a:ext cx="8190494" cy="148757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6200000">
            <a:off x="-2290425" y="3671811"/>
            <a:ext cx="5382165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 в ВКГТУ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270" y="1196752"/>
            <a:ext cx="782396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проекта для карьерного роста ППС и сотрудников: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2" y="1855064"/>
            <a:ext cx="947364" cy="112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Duzkeneva\Documents\Мои полученные файлы\ппс 1банер трехъязыч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21880"/>
            <a:ext cx="4680279" cy="19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96673549"/>
              </p:ext>
            </p:extLst>
          </p:nvPr>
        </p:nvGraphicFramePr>
        <p:xfrm>
          <a:off x="722623" y="2780928"/>
          <a:ext cx="4242853" cy="194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308693458"/>
              </p:ext>
            </p:extLst>
          </p:nvPr>
        </p:nvGraphicFramePr>
        <p:xfrm>
          <a:off x="5071417" y="2773933"/>
          <a:ext cx="3888432" cy="194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1556792"/>
            <a:ext cx="7658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участников проекта</a:t>
            </a:r>
          </a:p>
          <a:p>
            <a:pPr marL="285750" lvl="0" indent="-285750" algn="just" defTabSz="68580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знания английского языка ППС</a:t>
            </a:r>
          </a:p>
          <a:p>
            <a:pPr marL="285750" lvl="0" indent="-285750" defTabSz="68580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 экспертов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качества ОП (3 эксперта прошли обучение)</a:t>
            </a:r>
            <a:endParaRPr lang="kk-KZ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" y="1318069"/>
            <a:ext cx="477057" cy="48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09315"/>
              </p:ext>
            </p:extLst>
          </p:nvPr>
        </p:nvGraphicFramePr>
        <p:xfrm>
          <a:off x="395536" y="260648"/>
          <a:ext cx="8352928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2" descr="Описание: logo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510158" cy="510158"/>
          </a:xfrm>
          <a:prstGeom prst="rect">
            <a:avLst/>
          </a:prstGeom>
          <a:noFill/>
        </p:spPr>
      </p:pic>
      <p:pic>
        <p:nvPicPr>
          <p:cNvPr id="20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2323041" cy="504056"/>
          </a:xfrm>
          <a:prstGeom prst="rect">
            <a:avLst/>
          </a:prstGeom>
          <a:noFill/>
        </p:spPr>
      </p:pic>
      <p:pic>
        <p:nvPicPr>
          <p:cNvPr id="21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632" y="476672"/>
            <a:ext cx="2323041" cy="504056"/>
          </a:xfrm>
          <a:prstGeom prst="rect">
            <a:avLst/>
          </a:prstGeom>
          <a:noFill/>
        </p:spPr>
      </p:pic>
      <p:pic>
        <p:nvPicPr>
          <p:cNvPr id="22" name="Picture 8" descr="LogosBeneficairesTempusRIGHT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372" y="476672"/>
            <a:ext cx="2323041" cy="504056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934265" y="2023399"/>
            <a:ext cx="7958215" cy="1277522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6200000">
            <a:off x="-2290425" y="3671811"/>
            <a:ext cx="5382165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 в ВКГТУ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60238"/>
            <a:ext cx="7861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 оценки качества и развития образовательных технологий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числе основных задач - прохождение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международной аккредитации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ОП.</a:t>
            </a:r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4" y="1954573"/>
            <a:ext cx="472051" cy="4720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28316" y="3507973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 внутреннего качества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ОП: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сентябре –октябре 2017 г. проведён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 в том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 критериев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QUEECA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Утверждена политика университета № 149 от 4 мая 2017 г. (12 структурных политик)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портале вуза -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страница «ОП (</a:t>
            </a:r>
            <a:r>
              <a:rPr lang="en-AU" dirty="0">
                <a:latin typeface="Arial" pitchFamily="34" charset="0"/>
                <a:cs typeface="Arial" pitchFamily="34" charset="0"/>
              </a:rPr>
              <a:t>curriculum)</a:t>
            </a:r>
            <a:r>
              <a:rPr lang="ru-RU" dirty="0">
                <a:latin typeface="Arial" pitchFamily="34" charset="0"/>
                <a:cs typeface="Arial" pitchFamily="34" charset="0"/>
              </a:rPr>
              <a:t>» (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модульный справочник, учебный план, цели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ОП на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трех языках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Ежегодно проводится </a:t>
            </a:r>
            <a:r>
              <a:rPr lang="en-US" dirty="0">
                <a:latin typeface="Arial" pitchFamily="34" charset="0"/>
                <a:cs typeface="Arial" pitchFamily="34" charset="0"/>
              </a:rPr>
              <a:t>online -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опрос «Оценка ОП» (ВА и 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7700" y="3507973"/>
            <a:ext cx="7914780" cy="2585323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7" y="3454110"/>
            <a:ext cx="768034" cy="91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4264" y="1340768"/>
            <a:ext cx="80429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Влияние проекта на внутренние процедуры в университете:</a:t>
            </a: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" y="1318069"/>
            <a:ext cx="477057" cy="48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9" y="4062987"/>
            <a:ext cx="8029575" cy="23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85469"/>
              </p:ext>
            </p:extLst>
          </p:nvPr>
        </p:nvGraphicFramePr>
        <p:xfrm>
          <a:off x="395536" y="260648"/>
          <a:ext cx="8352928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60479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2" descr="Описание: logobi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510158" cy="510158"/>
          </a:xfrm>
          <a:prstGeom prst="rect">
            <a:avLst/>
          </a:prstGeom>
          <a:noFill/>
        </p:spPr>
      </p:pic>
      <p:pic>
        <p:nvPicPr>
          <p:cNvPr id="20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2323041" cy="504056"/>
          </a:xfrm>
          <a:prstGeom prst="rect">
            <a:avLst/>
          </a:prstGeom>
          <a:noFill/>
        </p:spPr>
      </p:pic>
      <p:pic>
        <p:nvPicPr>
          <p:cNvPr id="21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632" y="476672"/>
            <a:ext cx="2323041" cy="504056"/>
          </a:xfrm>
          <a:prstGeom prst="rect">
            <a:avLst/>
          </a:prstGeom>
          <a:noFill/>
        </p:spPr>
      </p:pic>
      <p:pic>
        <p:nvPicPr>
          <p:cNvPr id="22" name="Picture 8" descr="LogosBeneficairesTempusRIGHT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8372" y="476672"/>
            <a:ext cx="2323041" cy="504056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 rot="16200000">
            <a:off x="-2290425" y="3671811"/>
            <a:ext cx="5382165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 в ВКГТУ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9536" y="1786411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Открыта  Международная высшая техническая школа (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ITPS OK)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ориентированная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программы магистратуры, докторантуры,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постдокторантуры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ITPS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 идет проект по созданию Казахстанской школы докторантов при финансировании Фонда Фольксваген (Германия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вуза в проектах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Erasmus +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7584" y="1316334"/>
            <a:ext cx="8017947" cy="247270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lvl="0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5638" y="4554994"/>
            <a:ext cx="7482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Созданы советы работодателей при факультетах и школах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Разработаны 10 новых образовательных программ с инновационным содержанием ( по запросам предприятий)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Внедряется обучение  для ППС по методам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CLIL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Content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Language Integrated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Внедряется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управления университетом</a:t>
            </a: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" y="1318069"/>
            <a:ext cx="477057" cy="48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E:\Docs\ITPS OK\1.t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2464" y="2017884"/>
            <a:ext cx="1148830" cy="10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9516" y="140330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Влияние проекта на развитие интернационализации в вузе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9516" y="415334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Инновационный характер результатов:</a:t>
            </a:r>
          </a:p>
        </p:txBody>
      </p:sp>
    </p:spTree>
    <p:extLst>
      <p:ext uri="{BB962C8B-B14F-4D97-AF65-F5344CB8AC3E}">
        <p14:creationId xmlns:p14="http://schemas.microsoft.com/office/powerpoint/2010/main" val="21090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94461"/>
              </p:ext>
            </p:extLst>
          </p:nvPr>
        </p:nvGraphicFramePr>
        <p:xfrm>
          <a:off x="395536" y="188640"/>
          <a:ext cx="8496944" cy="841248"/>
        </p:xfrm>
        <a:graphic>
          <a:graphicData uri="http://schemas.openxmlformats.org/drawingml/2006/table">
            <a:tbl>
              <a:tblPr/>
              <a:tblGrid>
                <a:gridCol w="651006"/>
                <a:gridCol w="5097130"/>
                <a:gridCol w="274880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TEMPUS QUEECA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Engineering Education in Central Asia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530326-TEMPUS-1-2012-1-IT-TEMPUS-SMGR 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15.10.2012 – 14.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.201</a:t>
                      </a: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65760" indent="-365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449580" algn="l"/>
                        </a:tabLst>
                      </a:pPr>
                      <a:r>
                        <a:rPr lang="ru-RU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077" marR="39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2" descr="Описание: logobi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10158" cy="510158"/>
          </a:xfrm>
          <a:prstGeom prst="rect">
            <a:avLst/>
          </a:prstGeom>
          <a:noFill/>
        </p:spPr>
      </p:pic>
      <p:pic>
        <p:nvPicPr>
          <p:cNvPr id="12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323041" cy="504056"/>
          </a:xfrm>
          <a:prstGeom prst="rect">
            <a:avLst/>
          </a:prstGeom>
          <a:noFill/>
        </p:spPr>
      </p:pic>
      <p:pic>
        <p:nvPicPr>
          <p:cNvPr id="13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632" y="404664"/>
            <a:ext cx="2323041" cy="504056"/>
          </a:xfrm>
          <a:prstGeom prst="rect">
            <a:avLst/>
          </a:prstGeom>
          <a:noFill/>
        </p:spPr>
      </p:pic>
      <p:pic>
        <p:nvPicPr>
          <p:cNvPr id="14" name="Picture 8" descr="LogosBeneficairesTempusRIGHT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415" y="404664"/>
            <a:ext cx="2323041" cy="504056"/>
          </a:xfrm>
          <a:prstGeom prst="rect">
            <a:avLst/>
          </a:prstGeom>
          <a:noFill/>
        </p:spPr>
      </p:pic>
      <p:pic>
        <p:nvPicPr>
          <p:cNvPr id="8" name="Picture 2" descr="D:\получ ф 06.05\01ЛОГОТИП_самый после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2" r="30501" b="35522"/>
          <a:stretch/>
        </p:blipFill>
        <p:spPr bwMode="auto">
          <a:xfrm>
            <a:off x="179512" y="1810559"/>
            <a:ext cx="2956607" cy="29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023605"/>
            <a:ext cx="645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рахмет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kk-KZ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en-US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06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505</Words>
  <Application>Microsoft Office PowerPoint</Application>
  <PresentationFormat>Экран (4:3)</PresentationFormat>
  <Paragraphs>93</Paragraphs>
  <Slides>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TEMPUS QUEECA  Quality of Engineering Education in Central Asia 530326-TEMPUS-1-2012-1-IT-TEMPUS-SMGR</dc:title>
  <dc:creator>Еркен</dc:creator>
  <cp:lastModifiedBy>Найля Дузкенева(Начальник управления ДиП)</cp:lastModifiedBy>
  <cp:revision>530</cp:revision>
  <dcterms:created xsi:type="dcterms:W3CDTF">2013-10-01T16:38:47Z</dcterms:created>
  <dcterms:modified xsi:type="dcterms:W3CDTF">2017-11-15T02:55:00Z</dcterms:modified>
</cp:coreProperties>
</file>