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heme/theme3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slides/slide12.xml" ContentType="application/vnd.openxmlformats-officedocument.presentationml.slide+xml"/>
  <Override PartName="/ppt/slides/slide11.xml" ContentType="application/vnd.openxmlformats-officedocument.presentationml.slide+xml"/>
  <Override PartName="/ppt/slides/slide14.xml" ContentType="application/vnd.openxmlformats-officedocument.presentationml.slide+xml"/>
  <Override PartName="/ppt/slides/slide6.xml" ContentType="application/vnd.openxmlformats-officedocument.presentationml.slide+xml"/>
  <Override PartName="/ppt/slides/slide15.xml" ContentType="application/vnd.openxmlformats-officedocument.presentationml.slide+xml"/>
  <Override PartName="/ppt/slides/slide3.xml" ContentType="application/vnd.openxmlformats-officedocument.presentationml.slide+xml"/>
  <Override PartName="/ppt/slides/slide1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3.xml" ContentType="application/vnd.openxmlformats-officedocument.presentationml.slide+xml"/>
  <Override PartName="/ppt/slides/slide9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2.xml" ContentType="application/vnd.openxmlformats-officedocument.presentationml.slide+xml"/>
  <Override PartName="/ppt/slides/slide7.xml" ContentType="application/vnd.openxmlformats-officedocument.presentationml.slide+xml"/>
  <Override PartName="/ppt/slides/slide10.xml" ContentType="application/vnd.openxmlformats-officedocument.presentationml.slide+xml"/>
  <Override PartName="/ppt/slides/slide8.xml" ContentType="application/vnd.openxmlformats-officedocument.presentationml.slide+xml"/>
  <Override PartName="/ppt/notesSlides/notesSlide1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8.xml" ContentType="application/vnd.openxmlformats-officedocument.presentationml.notesSlide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</p:sldMasterIdLst>
  <p:notesMasterIdLst>
    <p:notesMasterId r:id="rId3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</p:sldIdLst>
  <p:sldSz cx="12192000" cy="6858000"/>
  <p:notesSz cx="6858000" cy="12192000"/>
</p:presentation>
</file>

<file path=ppt/presProps.xml><?xml version="1.0" encoding="utf-8"?>
<p:presentationPr xmlns:a="http://schemas.openxmlformats.org/drawingml/2006/main" xmlns:p="http://schemas.openxmlformats.org/presentationml/2006/main" xmlns:r="http://schemas.openxmlformats.org/officeDocument/2006/relationships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5" Type="http://schemas.openxmlformats.org/officeDocument/2006/relationships/slide" Target="slides/slide2.xml"/><Relationship Id="rId6" Type="http://schemas.openxmlformats.org/officeDocument/2006/relationships/slide" Target="slides/slide3.xml"/><Relationship Id="rId7" Type="http://schemas.openxmlformats.org/officeDocument/2006/relationships/slide" Target="slides/slide4.xml"/><Relationship Id="rId8" Type="http://schemas.openxmlformats.org/officeDocument/2006/relationships/slide" Target="slides/slide5.xml"/><Relationship Id="rId9" Type="http://schemas.openxmlformats.org/officeDocument/2006/relationships/slide" Target="slides/slide6.xml"/><Relationship Id="rId10" Type="http://schemas.openxmlformats.org/officeDocument/2006/relationships/slide" Target="slides/slide7.xml"/><Relationship Id="rId11" Type="http://schemas.openxmlformats.org/officeDocument/2006/relationships/slide" Target="slides/slide8.xml"/><Relationship Id="rId12" Type="http://schemas.openxmlformats.org/officeDocument/2006/relationships/slide" Target="slides/slide9.xml"/><Relationship Id="rId13" Type="http://schemas.openxmlformats.org/officeDocument/2006/relationships/slide" Target="slides/slide10.xml"/><Relationship Id="rId14" Type="http://schemas.openxmlformats.org/officeDocument/2006/relationships/slide" Target="slides/slide11.xml"/><Relationship Id="rId15" Type="http://schemas.openxmlformats.org/officeDocument/2006/relationships/slide" Target="slides/slide12.xml"/><Relationship Id="rId16" Type="http://schemas.openxmlformats.org/officeDocument/2006/relationships/slide" Target="slides/slide13.xml"/><Relationship Id="rId17" Type="http://schemas.openxmlformats.org/officeDocument/2006/relationships/slide" Target="slides/slide14.xml"/><Relationship Id="rId18" Type="http://schemas.openxmlformats.org/officeDocument/2006/relationships/slide" Target="slides/slide15.xml"/><Relationship Id="rId19" Type="http://schemas.openxmlformats.org/officeDocument/2006/relationships/slide" Target="slides/slide16.xml"/><Relationship Id="rId20" Type="http://schemas.openxmlformats.org/officeDocument/2006/relationships/slide" Target="slides/slide17.xml"/><Relationship Id="rId21" Type="http://schemas.openxmlformats.org/officeDocument/2006/relationships/presProps" Target="presProps.xml"/>
</Relationships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3.xml"/>
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ldImg"/>
          </p:nvPr>
        </p:nvSpPr>
        <p:spPr>
          <a:xfrm>
            <a:off x="216000" y="812520"/>
            <a:ext cx="7127280" cy="40089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p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move the slide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 type="body"/>
          </p:nvPr>
        </p:nvSpPr>
        <p:spPr>
          <a:xfrm>
            <a:off x="756000" y="5078520"/>
            <a:ext cx="6047640" cy="48110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Click to edit the notes format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" name="PlaceHolder 3"/>
          <p:cNvSpPr>
            <a:spLocks noGrp="1"/>
          </p:cNvSpPr>
          <p:nvPr>
            <p:ph type="hdr"/>
          </p:nvPr>
        </p:nvSpPr>
        <p:spPr>
          <a:xfrm>
            <a:off x="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&lt;header&gt;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3" name="PlaceHolder 4"/>
          <p:cNvSpPr>
            <a:spLocks noGrp="1"/>
          </p:cNvSpPr>
          <p:nvPr>
            <p:ph type="dt" idx="2"/>
          </p:nvPr>
        </p:nvSpPr>
        <p:spPr>
          <a:xfrm>
            <a:off x="4278960" y="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&lt;date/time&gt;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4" name="PlaceHolder 5"/>
          <p:cNvSpPr>
            <a:spLocks noGrp="1"/>
          </p:cNvSpPr>
          <p:nvPr>
            <p:ph type="ftr" idx="3"/>
          </p:nvPr>
        </p:nvSpPr>
        <p:spPr>
          <a:xfrm>
            <a:off x="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l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l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&lt;footer&gt;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15" name="PlaceHolder 6"/>
          <p:cNvSpPr>
            <a:spLocks noGrp="1"/>
          </p:cNvSpPr>
          <p:nvPr>
            <p:ph type="sldNum" idx="4"/>
          </p:nvPr>
        </p:nvSpPr>
        <p:spPr>
          <a:xfrm>
            <a:off x="4278960" y="10157400"/>
            <a:ext cx="3280680" cy="534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b">
            <a:noAutofit/>
          </a:bodyPr>
          <a:lstStyle>
            <a:lvl1pPr indent="0" algn="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defRPr>
            </a:lvl1pPr>
          </a:lstStyle>
          <a:p>
            <a:pPr indent="0" algn="r">
              <a:buNone/>
            </a:pPr>
            <a:fld id="{826A7E77-C69D-4AE1-9119-0A6BB52BD6C7}" type="slidenum"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Times New Roman"/>
              </a:rPr>
              <a:t>&lt;number&gt;</a:t>
            </a:fld>
            <a:endParaRPr lang="en-US" sz="14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</p:notesMaster>
</file>

<file path=ppt/notesSlides/_rels/notesSlide1.xml.rels><?xml version="1.0" encoding="UTF-8"?>
<Relationships xmlns="http://schemas.openxmlformats.org/package/2006/relationships"><Relationship Id="rId1" Type="http://schemas.openxmlformats.org/officeDocument/2006/relationships/slide" Target="../slides/slide1.xml"/><Relationship Id="rId2" Type="http://schemas.openxmlformats.org/officeDocument/2006/relationships/notesMaster" Target="../notesMasters/notesMaster1.xml"/>
</Relationships>
</file>

<file path=ppt/notesSlides/_rels/notesSlide2.xml.rels><?xml version="1.0" encoding="UTF-8"?>
<Relationships xmlns="http://schemas.openxmlformats.org/package/2006/relationships"><Relationship Id="rId1" Type="http://schemas.openxmlformats.org/officeDocument/2006/relationships/slide" Target="../slides/slide2.xml"/><Relationship Id="rId2" Type="http://schemas.openxmlformats.org/officeDocument/2006/relationships/notesMaster" Target="../notesMasters/notesMaster1.xml"/>
</Relationships>
</file>

<file path=ppt/notesSlides/_rels/notesSlide3.xml.rels><?xml version="1.0" encoding="UTF-8"?>
<Relationships xmlns="http://schemas.openxmlformats.org/package/2006/relationships"><Relationship Id="rId1" Type="http://schemas.openxmlformats.org/officeDocument/2006/relationships/slide" Target="../slides/slide3.xml"/><Relationship Id="rId2" Type="http://schemas.openxmlformats.org/officeDocument/2006/relationships/notesMaster" Target="../notesMasters/notesMaster1.xml"/>
</Relationships>
</file>

<file path=ppt/notesSlides/_rels/notesSlide4.xml.rels><?xml version="1.0" encoding="UTF-8"?>
<Relationships xmlns="http://schemas.openxmlformats.org/package/2006/relationships"><Relationship Id="rId1" Type="http://schemas.openxmlformats.org/officeDocument/2006/relationships/slide" Target="../slides/slide4.xml"/><Relationship Id="rId2" Type="http://schemas.openxmlformats.org/officeDocument/2006/relationships/notesMaster" Target="../notesMasters/notesMaster1.xml"/>
</Relationships>
</file>

<file path=ppt/notesSlides/_rels/notesSlide5.xml.rels><?xml version="1.0" encoding="UTF-8"?>
<Relationships xmlns="http://schemas.openxmlformats.org/package/2006/relationships"><Relationship Id="rId1" Type="http://schemas.openxmlformats.org/officeDocument/2006/relationships/slide" Target="../slides/slide5.xml"/><Relationship Id="rId2" Type="http://schemas.openxmlformats.org/officeDocument/2006/relationships/notesMaster" Target="../notesMasters/notesMaster1.xml"/>
</Relationships>
</file>

<file path=ppt/notesSlides/_rels/notesSlide6.xml.rels><?xml version="1.0" encoding="UTF-8"?>
<Relationships xmlns="http://schemas.openxmlformats.org/package/2006/relationships"><Relationship Id="rId1" Type="http://schemas.openxmlformats.org/officeDocument/2006/relationships/slide" Target="../slides/slide6.xml"/><Relationship Id="rId2" Type="http://schemas.openxmlformats.org/officeDocument/2006/relationships/notesMaster" Target="../notesMasters/notesMaster1.xml"/>
</Relationships>
</file>

<file path=ppt/notesSlides/_rels/notesSlide7.xml.rels><?xml version="1.0" encoding="UTF-8"?>
<Relationships xmlns="http://schemas.openxmlformats.org/package/2006/relationships"><Relationship Id="rId1" Type="http://schemas.openxmlformats.org/officeDocument/2006/relationships/slide" Target="../slides/slide7.xml"/><Relationship Id="rId2" Type="http://schemas.openxmlformats.org/officeDocument/2006/relationships/notesMaster" Target="../notesMasters/notesMaster1.xml"/>
</Relationships>
</file>

<file path=ppt/notesSlides/_rels/notesSlide8.xml.rels><?xml version="1.0" encoding="UTF-8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
</Relationships>
</file>

<file path=ppt/notesSlides/_rels/notesSlide9.xml.rels><?xml version="1.0" encoding="UTF-8"?>
<Relationships xmlns="http://schemas.openxmlformats.org/package/2006/relationships"><Relationship Id="rId1" Type="http://schemas.openxmlformats.org/officeDocument/2006/relationships/slide" Target="../slides/slide9.xml"/><Relationship Id="rId2" Type="http://schemas.openxmlformats.org/officeDocument/2006/relationships/notesMaster" Target="../notesMasters/notesMaster1.xml"/>
</Relationships>
</file>

<file path=ppt/notesSlides/_rels/notesSlide10.xml.rels><?xml version="1.0" encoding="UTF-8"?>
<Relationships xmlns="http://schemas.openxmlformats.org/package/2006/relationships"><Relationship Id="rId1" Type="http://schemas.openxmlformats.org/officeDocument/2006/relationships/slide" Target="../slides/slide10.xml"/><Relationship Id="rId2" Type="http://schemas.openxmlformats.org/officeDocument/2006/relationships/notesMaster" Target="../notesMasters/notesMaster1.xml"/>
</Relationships>
</file>

<file path=ppt/notesSlides/_rels/notesSlide11.xml.rels><?xml version="1.0" encoding="UTF-8"?>
<Relationships xmlns="http://schemas.openxmlformats.org/package/2006/relationships"><Relationship Id="rId1" Type="http://schemas.openxmlformats.org/officeDocument/2006/relationships/slide" Target="../slides/slide11.xml"/><Relationship Id="rId2" Type="http://schemas.openxmlformats.org/officeDocument/2006/relationships/notesMaster" Target="../notesMasters/notesMaster1.xml"/>
</Relationships>
</file>

<file path=ppt/notesSlides/_rels/notesSlide12.xml.rels><?xml version="1.0" encoding="UTF-8"?>
<Relationships xmlns="http://schemas.openxmlformats.org/package/2006/relationships"><Relationship Id="rId1" Type="http://schemas.openxmlformats.org/officeDocument/2006/relationships/slide" Target="../slides/slide12.xml"/><Relationship Id="rId2" Type="http://schemas.openxmlformats.org/officeDocument/2006/relationships/notesMaster" Target="../notesMasters/notesMaster1.xml"/>
</Relationships>
</file>

<file path=ppt/notesSlides/_rels/notesSlide13.xml.rels><?xml version="1.0" encoding="UTF-8"?>
<Relationships xmlns="http://schemas.openxmlformats.org/package/2006/relationships"><Relationship Id="rId1" Type="http://schemas.openxmlformats.org/officeDocument/2006/relationships/slide" Target="../slides/slide13.xml"/><Relationship Id="rId2" Type="http://schemas.openxmlformats.org/officeDocument/2006/relationships/notesMaster" Target="../notesMasters/notesMaster1.xml"/>
</Relationships>
</file>

<file path=ppt/notesSlides/_rels/notesSlide14.xml.rels><?xml version="1.0" encoding="UTF-8"?>
<Relationships xmlns="http://schemas.openxmlformats.org/package/2006/relationships"><Relationship Id="rId1" Type="http://schemas.openxmlformats.org/officeDocument/2006/relationships/slide" Target="../slides/slide14.xml"/><Relationship Id="rId2" Type="http://schemas.openxmlformats.org/officeDocument/2006/relationships/notesMaster" Target="../notesMasters/notesMaster1.xml"/>
</Relationships>
</file>

<file path=ppt/notesSlides/_rels/notesSlide15.xml.rels><?xml version="1.0" encoding="UTF-8"?>
<Relationships xmlns="http://schemas.openxmlformats.org/package/2006/relationships"><Relationship Id="rId1" Type="http://schemas.openxmlformats.org/officeDocument/2006/relationships/slide" Target="../slides/slide15.xml"/><Relationship Id="rId2" Type="http://schemas.openxmlformats.org/officeDocument/2006/relationships/notesMaster" Target="../notesMasters/notesMaster1.xml"/>
</Relationships>
</file>

<file path=ppt/notesSlides/_rels/notesSlide16.xml.rels><?xml version="1.0" encoding="UTF-8"?>
<Relationships xmlns="http://schemas.openxmlformats.org/package/2006/relationships"><Relationship Id="rId1" Type="http://schemas.openxmlformats.org/officeDocument/2006/relationships/slide" Target="../slides/slide16.xml"/><Relationship Id="rId2" Type="http://schemas.openxmlformats.org/officeDocument/2006/relationships/notesMaster" Target="../notesMasters/notesMaster1.xml"/>
</Relationships>
</file>

<file path=ppt/notesSlides/_rels/notesSlide17.xml.rels><?xml version="1.0" encoding="UTF-8"?>
<Relationships xmlns="http://schemas.openxmlformats.org/package/2006/relationships"><Relationship Id="rId1" Type="http://schemas.openxmlformats.org/officeDocument/2006/relationships/slide" Target="../slides/slide17.xml"/><Relationship Id="rId2" Type="http://schemas.openxmlformats.org/officeDocument/2006/relationships/notesMaster" Target="../notesMasters/notesMaster1.xml"/>
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5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Источники и комментарии преподавателя: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Авторская иллюстрация создана для презентации.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0" name="PlaceHolder 3"/>
          <p:cNvSpPr>
            <a:spLocks noGrp="1"/>
          </p:cNvSpPr>
          <p:nvPr>
            <p:ph type="sldNum" idx="2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E664419A-0232-4E66-8177-2EDB61B8DF7F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3" name="PlaceHolder 3"/>
          <p:cNvSpPr>
            <a:spLocks noGrp="1"/>
          </p:cNvSpPr>
          <p:nvPr>
            <p:ph type="sldNum" idx="2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D4627BE-A3A9-4477-A085-5438E186F2B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Источники и комментарии преподавателя: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Обсудите с аудиторией примеры внешних эффектов бизнеса.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6" name="PlaceHolder 3"/>
          <p:cNvSpPr>
            <a:spLocks noGrp="1"/>
          </p:cNvSpPr>
          <p:nvPr>
            <p:ph type="sldNum" idx="2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95CFF5C-2458-404C-98FF-D31D54F454F2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6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Источники и комментарии преподавателя: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Определение синтезирует подходы Schaltegger &amp; Wagner и устойчивые бизнес-модели.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9" name="PlaceHolder 3"/>
          <p:cNvSpPr>
            <a:spLocks noGrp="1"/>
          </p:cNvSpPr>
          <p:nvPr>
            <p:ph type="sldNum" idx="2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9415702-8581-4CAC-ACD7-47EA4363524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7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2" name="PlaceHolder 3"/>
          <p:cNvSpPr>
            <a:spLocks noGrp="1"/>
          </p:cNvSpPr>
          <p:nvPr>
            <p:ph type="sldNum" idx="2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8C2D143-CFF2-4399-9752-FAF9A38B8A7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7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Источники и комментарии преподавателя: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Triple bottom line: Elkington, 1997.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5" name="PlaceHolder 3"/>
          <p:cNvSpPr>
            <a:spLocks noGrp="1"/>
          </p:cNvSpPr>
          <p:nvPr>
            <p:ph type="sldNum" idx="2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AD46B31-2F12-4FE4-B2D2-25C0339BB92A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7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8" name="PlaceHolder 3"/>
          <p:cNvSpPr>
            <a:spLocks noGrp="1"/>
          </p:cNvSpPr>
          <p:nvPr>
            <p:ph type="sldNum" idx="2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3DE9EE7-012C-4DD0-95C8-BE9DE4AB371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0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1" name="PlaceHolder 3"/>
          <p:cNvSpPr>
            <a:spLocks noGrp="1"/>
          </p:cNvSpPr>
          <p:nvPr>
            <p:ph type="sldNum" idx="28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BDD090D-988B-4245-BB92-0DA98FC33AB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3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4" name="PlaceHolder 3"/>
          <p:cNvSpPr>
            <a:spLocks noGrp="1"/>
          </p:cNvSpPr>
          <p:nvPr>
            <p:ph type="sldNum" idx="29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0D6D32B-4A3B-47D4-AB84-CF3AB9FC56F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6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7" name="PlaceHolder 3"/>
          <p:cNvSpPr>
            <a:spLocks noGrp="1"/>
          </p:cNvSpPr>
          <p:nvPr>
            <p:ph type="sldNum" idx="30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5B48193A-5CF3-47FD-853E-77140FCBF4D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89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Источники и комментарии преподавателя: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UN Global Compact: десять принципов по правам человека, труду, окружающей среде и противодействию коррупции.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0" name="PlaceHolder 3"/>
          <p:cNvSpPr>
            <a:spLocks noGrp="1"/>
          </p:cNvSpPr>
          <p:nvPr>
            <p:ph type="sldNum" idx="31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81BBDC-2374-4BB0-BDD3-CCC9400DF507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2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Источники и комментарии преподавателя: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GRI Standards применяют для отчетности о воздействиях организаций.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3" name="PlaceHolder 3"/>
          <p:cNvSpPr>
            <a:spLocks noGrp="1"/>
          </p:cNvSpPr>
          <p:nvPr>
            <p:ph type="sldNum" idx="32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7AEA603-B563-4B2F-9A5E-EE7EE1E4D4C1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5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Источники и комментарии преподавателя: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Не использовать экологические заявления без конкретных, доступных для проверки доказательств.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6" name="PlaceHolder 3"/>
          <p:cNvSpPr>
            <a:spLocks noGrp="1"/>
          </p:cNvSpPr>
          <p:nvPr>
            <p:ph type="sldNum" idx="33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778F02E-FFD0-444D-8F97-1EF4DB042E69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298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99" name="PlaceHolder 3"/>
          <p:cNvSpPr>
            <a:spLocks noGrp="1"/>
          </p:cNvSpPr>
          <p:nvPr>
            <p:ph type="sldNum" idx="34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BF1B19C5-490C-4820-A720-DDA43E9D8523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1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2" name="PlaceHolder 3"/>
          <p:cNvSpPr>
            <a:spLocks noGrp="1"/>
          </p:cNvSpPr>
          <p:nvPr>
            <p:ph type="sldNum" idx="35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EA918A0-C4A9-4014-9A8D-43F772AF8E20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3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4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5" name="PlaceHolder 3"/>
          <p:cNvSpPr>
            <a:spLocks noGrp="1"/>
          </p:cNvSpPr>
          <p:nvPr>
            <p:ph type="sldNum" idx="36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4A55C22-19B5-4F1C-A956-C76681F85AB8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PlaceHolder 1"/>
          <p:cNvSpPr>
            <a:spLocks noGrp="1"/>
          </p:cNvSpPr>
          <p:nvPr>
            <p:ph type="sldImg"/>
          </p:nvPr>
        </p:nvSpPr>
        <p:spPr>
          <a:xfrm>
            <a:off x="685800" y="1143000"/>
            <a:ext cx="5486040" cy="3085920"/>
          </a:xfrm>
          <a:prstGeom prst="rect">
            <a:avLst/>
          </a:prstGeom>
          <a:ln w="0">
            <a:noFill/>
          </a:ln>
        </p:spPr>
      </p:sp>
      <p:sp>
        <p:nvSpPr>
          <p:cNvPr id="307" name="PlaceHolder 2"/>
          <p:cNvSpPr>
            <a:spLocks noGrp="1"/>
          </p:cNvSpPr>
          <p:nvPr>
            <p:ph type="body"/>
          </p:nvPr>
        </p:nvSpPr>
        <p:spPr>
          <a:xfrm>
            <a:off x="685800" y="4400640"/>
            <a:ext cx="5486040" cy="360000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p>
            <a:pPr indent="0" algn="l"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Источники и комментарии преподавателя: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indent="0" algn="l">
              <a:lnSpc>
                <a:spcPct val="100000"/>
              </a:lnSpc>
              <a:buNone/>
            </a:pPr>
            <a:r>
              <a:rPr lang="en-US" sz="2000" b="0" u="none" strike="noStrike">
                <a:solidFill>
                  <a:srgbClr val="000000"/>
                </a:solidFill>
                <a:effectLst/>
                <a:uFillTx/>
                <a:latin typeface="Arial"/>
              </a:rPr>
              <a:t>Официальные источники: https://sdgs.un.org/ ; https://unglobalcompact.org/what-is-gc/mission/principles ; https://www.globalreporting.org/standards/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8" name="PlaceHolder 3"/>
          <p:cNvSpPr>
            <a:spLocks noGrp="1"/>
          </p:cNvSpPr>
          <p:nvPr>
            <p:ph type="sldNum" idx="37"/>
          </p:nvPr>
        </p:nvSpPr>
        <p:spPr>
          <a:xfrm>
            <a:off x="3884760" y="8685360"/>
            <a:ext cx="2971440" cy="4582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b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D864E0B-04FC-4F59-A777-9218F1528366}" type="slidenum">
              <a:rPr lang="en-US" sz="1200" b="0" u="none" strike="noStrike">
                <a:solidFill>
                  <a:schemeClr val="dk1"/>
                </a:solidFill>
                <a:effectLst/>
                <a:uFillTx/>
                <a:latin typeface="+mn-lt"/>
                <a:ea typeface="+mn-ea"/>
              </a:rPr>
              <a:t>&lt;number&gt;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</p:note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DEFAUL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blank" preserve="1">
  <p:cSld name="MASTER">
    <p:bg>
      <p:bgPr>
        <a:solidFill>
          <a:srgbClr val="F7F5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 0"/>
          <p:cNvSpPr/>
          <p:nvPr/>
        </p:nvSpPr>
        <p:spPr>
          <a:xfrm>
            <a:off x="0" y="0"/>
            <a:ext cx="12191400" cy="10944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" name="Text 1"/>
          <p:cNvSpPr/>
          <p:nvPr/>
        </p:nvSpPr>
        <p:spPr>
          <a:xfrm>
            <a:off x="502920" y="228600"/>
            <a:ext cx="50288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1" u="none" strike="noStrike">
                <a:solidFill>
                  <a:srgbClr val="52736D"/>
                </a:solidFill>
                <a:effectLst/>
                <a:uFillTx/>
                <a:latin typeface="Aptos"/>
                <a:ea typeface="Aptos"/>
              </a:rPr>
              <a:t>УСТОЙЧИВОЕ ПРЕДПРИНИМАТЕЛЬСТВО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" name="Text 2"/>
          <p:cNvSpPr/>
          <p:nvPr/>
        </p:nvSpPr>
        <p:spPr>
          <a:xfrm>
            <a:off x="9784080" y="228600"/>
            <a:ext cx="1828440" cy="200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Вузовская лекция</a:t>
            </a:r>
            <a:endParaRPr lang="en-US" sz="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" name="PlaceHolder 1"/>
          <p:cNvSpPr>
            <a:spLocks noGrp="1"/>
          </p:cNvSpPr>
          <p:nvPr>
            <p:ph type="sldNum" idx="1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FEC9DCF0-0224-43D1-9BFF-5A459017CEFD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>
            <a:lvl1pPr indent="0" algn="l">
              <a:buNone/>
              <a:def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</a:lstStyle>
          <a:p>
            <a:pPr indent="0" algn="l">
              <a:buNone/>
            </a:pPr>
            <a:r>
              <a:rPr lang="en-US" sz="18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title text format</a:t>
            </a:r>
            <a:endParaRPr lang="en-US" sz="18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>
            <a:lvl1pPr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1pPr>
            <a:lvl2pPr lvl="1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2pPr>
            <a:lvl3pPr lvl="2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3pPr>
            <a:lvl4pPr lvl="3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4pPr>
            <a:lvl5pPr lvl="4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5pPr>
            <a:lvl6pPr lvl="5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6pPr>
            <a:lvl7pPr lvl="6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def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defRPr>
            </a:lvl7pPr>
          </a:lstStyle>
          <a:p>
            <a:pPr marL="432000" indent="-324000" algn="l"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32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Click to edit the outline text format</a:t>
            </a:r>
            <a:endParaRPr lang="en-US" sz="32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864000" lvl="1" indent="-324000" algn="l"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4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Second Outline Level</a:t>
            </a:r>
            <a:endParaRPr lang="en-US" sz="24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296000" lvl="2" indent="-288000" algn="l"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Third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1728000" lvl="3" indent="-216000" algn="l"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Fourth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160000" lvl="4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Fifth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2592000" lvl="5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Sixth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  <a:p>
            <a:pPr marL="3024000" lvl="6" indent="-216000" algn="l"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en-US" sz="2000" b="0" u="none" strike="noStrike">
                <a:solidFill>
                  <a:schemeClr val="dk1"/>
                </a:solidFill>
                <a:effectLst/>
                <a:uFillTx/>
                <a:latin typeface="Aptos"/>
              </a:rPr>
              <a:t>Seventh Outline Level</a:t>
            </a:r>
            <a:endParaRPr lang="en-US" sz="2000" b="0" u="none" strike="noStrike">
              <a:solidFill>
                <a:schemeClr val="dk1"/>
              </a:solidFill>
              <a:effectLst/>
              <a:uFillTx/>
              <a:latin typeface="Aptos"/>
            </a:endParaRPr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1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4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7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0" descr="/workspace/scratch/fa78c6479b69/generated_images/exec-12c00a17-47bc-42d8-9d1d-d221bf811306.png"/>
          <p:cNvPicPr/>
          <p:nvPr/>
        </p:nvPicPr>
        <p:blipFill>
          <a:blip r:embed="rId1"/>
          <a:stretch/>
        </p:blipFill>
        <p:spPr>
          <a:xfrm>
            <a:off x="0" y="0"/>
            <a:ext cx="12191400" cy="685764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17" name="Shape 0"/>
          <p:cNvSpPr/>
          <p:nvPr/>
        </p:nvSpPr>
        <p:spPr>
          <a:xfrm>
            <a:off x="0" y="0"/>
            <a:ext cx="6309000" cy="6857640"/>
          </a:xfrm>
          <a:prstGeom prst="rect">
            <a:avLst/>
          </a:prstGeom>
          <a:solidFill>
            <a:srgbClr val="0B2D2A">
              <a:alpha val="84000"/>
            </a:srgbClr>
          </a:solidFill>
          <a:ln w="12700">
            <a:solidFill>
              <a:srgbClr val="0B2D2A">
                <a:alpha val="0"/>
              </a:srgbClr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" name="Text 1"/>
          <p:cNvSpPr/>
          <p:nvPr/>
        </p:nvSpPr>
        <p:spPr>
          <a:xfrm>
            <a:off x="658440" y="1143000"/>
            <a:ext cx="5303160" cy="2011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Основы концепции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3400" b="1" u="none" strike="noStrike">
                <a:solidFill>
                  <a:srgbClr val="FFFFFF"/>
                </a:solidFill>
                <a:effectLst/>
                <a:uFillTx/>
                <a:latin typeface="Aptos Display"/>
                <a:ea typeface="Aptos Display"/>
              </a:rPr>
              <a:t>«Устойчивое предпринимательство»</a:t>
            </a:r>
            <a:endParaRPr lang="en-US" sz="34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" name="Text 2"/>
          <p:cNvSpPr/>
          <p:nvPr/>
        </p:nvSpPr>
        <p:spPr>
          <a:xfrm>
            <a:off x="685800" y="3657600"/>
            <a:ext cx="4845960" cy="9140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0" u="none" strike="noStrike">
                <a:solidFill>
                  <a:srgbClr val="E9F2EF"/>
                </a:solidFill>
                <a:effectLst/>
                <a:uFillTx/>
                <a:latin typeface="Aptos"/>
              </a:rPr>
              <a:t>Как создавать экономическую ценность, сохраняя природный и социальный капитал</a:t>
            </a:r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" name="Text 3"/>
          <p:cNvSpPr/>
          <p:nvPr/>
        </p:nvSpPr>
        <p:spPr>
          <a:xfrm>
            <a:off x="685800" y="5989320"/>
            <a:ext cx="29257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200" b="1" u="none" strike="noStrike">
                <a:solidFill>
                  <a:srgbClr val="F2D6B6"/>
                </a:solidFill>
                <a:effectLst/>
                <a:uFillTx/>
                <a:latin typeface="Aptos"/>
              </a:rPr>
              <a:t>Лекция • 80–90 минут</a:t>
            </a:r>
            <a:endParaRPr lang="en-US" sz="12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Результаты обучения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" name="Text 1"/>
          <p:cNvSpPr/>
          <p:nvPr/>
        </p:nvSpPr>
        <p:spPr>
          <a:xfrm>
            <a:off x="612720" y="1234440"/>
            <a:ext cx="10698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E7470"/>
                </a:solidFill>
                <a:effectLst/>
                <a:uFillTx/>
                <a:latin typeface="Aptos"/>
              </a:rPr>
              <a:t>После занятия студент сможет применить концепцию к реальной бизнес-идее.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" name="Shape 2"/>
          <p:cNvSpPr/>
          <p:nvPr/>
        </p:nvSpPr>
        <p:spPr>
          <a:xfrm>
            <a:off x="685800" y="1874520"/>
            <a:ext cx="2559960" cy="30628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" name="Shape 3"/>
          <p:cNvSpPr/>
          <p:nvPr/>
        </p:nvSpPr>
        <p:spPr>
          <a:xfrm>
            <a:off x="685800" y="1874520"/>
            <a:ext cx="82080" cy="306288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5" name="Text 4"/>
          <p:cNvSpPr/>
          <p:nvPr/>
        </p:nvSpPr>
        <p:spPr>
          <a:xfrm>
            <a:off x="941760" y="207576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Объяснить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6" name="Text 5"/>
          <p:cNvSpPr/>
          <p:nvPr/>
        </p:nvSpPr>
        <p:spPr>
          <a:xfrm>
            <a:off x="941760" y="2532960"/>
            <a:ext cx="2102760" cy="223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Сущность устойчивого предпринимательства и его отличие от КСО и благотворительности.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7" name="Shape 6"/>
          <p:cNvSpPr/>
          <p:nvPr/>
        </p:nvSpPr>
        <p:spPr>
          <a:xfrm>
            <a:off x="3429000" y="1874520"/>
            <a:ext cx="2559960" cy="3062880"/>
          </a:xfrm>
          <a:prstGeom prst="roundRect">
            <a:avLst>
              <a:gd name="adj" fmla="val 2857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8" name="Shape 7"/>
          <p:cNvSpPr/>
          <p:nvPr/>
        </p:nvSpPr>
        <p:spPr>
          <a:xfrm>
            <a:off x="3429000" y="1874520"/>
            <a:ext cx="82080" cy="306288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9" name="Text 8"/>
          <p:cNvSpPr/>
          <p:nvPr/>
        </p:nvSpPr>
        <p:spPr>
          <a:xfrm>
            <a:off x="3684960" y="207576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Проанализировать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0" name="Text 9"/>
          <p:cNvSpPr/>
          <p:nvPr/>
        </p:nvSpPr>
        <p:spPr>
          <a:xfrm>
            <a:off x="3684960" y="2532960"/>
            <a:ext cx="2102760" cy="223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Бизнес-модель по экономическому, социальному и экологическому измерениям.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1" name="Shape 10"/>
          <p:cNvSpPr/>
          <p:nvPr/>
        </p:nvSpPr>
        <p:spPr>
          <a:xfrm>
            <a:off x="6172200" y="1874520"/>
            <a:ext cx="2559960" cy="3062880"/>
          </a:xfrm>
          <a:prstGeom prst="roundRect">
            <a:avLst>
              <a:gd name="adj" fmla="val 2857"/>
            </a:avLst>
          </a:prstGeom>
          <a:solidFill>
            <a:srgbClr val="F0E2C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2" name="Shape 11"/>
          <p:cNvSpPr/>
          <p:nvPr/>
        </p:nvSpPr>
        <p:spPr>
          <a:xfrm>
            <a:off x="6172200" y="1874520"/>
            <a:ext cx="82080" cy="3062880"/>
          </a:xfrm>
          <a:prstGeom prst="rect">
            <a:avLst/>
          </a:prstGeom>
          <a:solidFill>
            <a:srgbClr val="B56D33"/>
          </a:solidFill>
          <a:ln w="12700">
            <a:solidFill>
              <a:srgbClr val="B56D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3" name="Text 12"/>
          <p:cNvSpPr/>
          <p:nvPr/>
        </p:nvSpPr>
        <p:spPr>
          <a:xfrm>
            <a:off x="6428160" y="207576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Спроектировать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4" name="Text 13"/>
          <p:cNvSpPr/>
          <p:nvPr/>
        </p:nvSpPr>
        <p:spPr>
          <a:xfrm>
            <a:off x="6428160" y="2532960"/>
            <a:ext cx="2102760" cy="223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Ценностное предложение и механизм дохода для устойчивого решения.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5" name="Shape 14"/>
          <p:cNvSpPr/>
          <p:nvPr/>
        </p:nvSpPr>
        <p:spPr>
          <a:xfrm>
            <a:off x="8915400" y="1874520"/>
            <a:ext cx="2559960" cy="306288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6" name="Shape 15"/>
          <p:cNvSpPr/>
          <p:nvPr/>
        </p:nvSpPr>
        <p:spPr>
          <a:xfrm>
            <a:off x="8915400" y="1874520"/>
            <a:ext cx="82080" cy="306288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37" name="Text 16"/>
          <p:cNvSpPr/>
          <p:nvPr/>
        </p:nvSpPr>
        <p:spPr>
          <a:xfrm>
            <a:off x="9171360" y="207576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Измерить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8" name="Text 17"/>
          <p:cNvSpPr/>
          <p:nvPr/>
        </p:nvSpPr>
        <p:spPr>
          <a:xfrm>
            <a:off x="9171360" y="2532960"/>
            <a:ext cx="2102760" cy="2239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Результаты с помощью проверяемых показателей и базового уровня.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39" name="PlaceHolder 1"/>
          <p:cNvSpPr>
            <a:spLocks noGrp="1"/>
          </p:cNvSpPr>
          <p:nvPr>
            <p:ph type="sldNum" idx="5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6E3E2E8-1876-4B34-B49F-FCBE66EFDCC9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2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Устойчивость стала частью предпринимательской логики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1" name="Text 1"/>
          <p:cNvSpPr/>
          <p:nvPr/>
        </p:nvSpPr>
        <p:spPr>
          <a:xfrm>
            <a:off x="685800" y="1508760"/>
            <a:ext cx="46630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92500" lnSpcReduction="9999"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2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Бизнес зависит от ресурсов, людей, институтов и доверия. Истощение этих основ повышает издержки и риски.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2" name="Text 2"/>
          <p:cNvSpPr/>
          <p:nvPr/>
        </p:nvSpPr>
        <p:spPr>
          <a:xfrm>
            <a:off x="5715000" y="1463040"/>
            <a:ext cx="5577480" cy="438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tIns="720" rIns="720" bIns="720" anchor="ctr">
            <a:normAutofit/>
          </a:bodyPr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8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Изменение климата и дефицит ресурсов меняют стоимость операций.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8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Покупатели и сотрудники ожидают доказуемой ответственности.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8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Инвесторы оценивают экологические, социальные и управленческие риски.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8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Регулирование и отчетность усиливают прозрачность цепочек поставок.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3" name="Shape 3"/>
          <p:cNvSpPr/>
          <p:nvPr/>
        </p:nvSpPr>
        <p:spPr>
          <a:xfrm>
            <a:off x="5212080" y="1463040"/>
            <a:ext cx="360" cy="4343400"/>
          </a:xfrm>
          <a:prstGeom prst="line">
            <a:avLst/>
          </a:prstGeom>
          <a:ln w="25400">
            <a:solidFill>
              <a:srgbClr val="BFD1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4" name="PlaceHolder 1"/>
          <p:cNvSpPr>
            <a:spLocks noGrp="1"/>
          </p:cNvSpPr>
          <p:nvPr>
            <p:ph type="sldNum" idx="6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0303857D-76F1-4E02-9539-93D193842C79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3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Устойчивое предпринимательство соединяет возможность и воздействие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6" name="Text 1"/>
          <p:cNvSpPr/>
          <p:nvPr/>
        </p:nvSpPr>
        <p:spPr>
          <a:xfrm>
            <a:off x="822960" y="1463040"/>
            <a:ext cx="10515240" cy="7311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 fontScale="92500" lnSpcReduction="9999"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4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Предприниматель выявляет проблему, создает решение, за которое готовы платить, и доказывает положительное изменение.</a:t>
            </a:r>
            <a:endParaRPr lang="en-US" sz="2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7" name="Shape 2"/>
          <p:cNvSpPr/>
          <p:nvPr/>
        </p:nvSpPr>
        <p:spPr>
          <a:xfrm>
            <a:off x="731520" y="2743200"/>
            <a:ext cx="3337200" cy="2239920"/>
          </a:xfrm>
          <a:prstGeom prst="roundRect">
            <a:avLst>
              <a:gd name="adj" fmla="val 3265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48" name="Shape 3"/>
          <p:cNvSpPr/>
          <p:nvPr/>
        </p:nvSpPr>
        <p:spPr>
          <a:xfrm>
            <a:off x="731520" y="2743200"/>
            <a:ext cx="82080" cy="223992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49" name="Text 4"/>
          <p:cNvSpPr/>
          <p:nvPr/>
        </p:nvSpPr>
        <p:spPr>
          <a:xfrm>
            <a:off x="987480" y="2944440"/>
            <a:ext cx="29257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1. Возможность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0" name="Text 5"/>
          <p:cNvSpPr/>
          <p:nvPr/>
        </p:nvSpPr>
        <p:spPr>
          <a:xfrm>
            <a:off x="987480" y="3401640"/>
            <a:ext cx="2880000" cy="14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Неудовлетворенная потребность или экологическая и социальная проблема.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1" name="Shape 6"/>
          <p:cNvSpPr/>
          <p:nvPr/>
        </p:nvSpPr>
        <p:spPr>
          <a:xfrm>
            <a:off x="4434840" y="2743200"/>
            <a:ext cx="3337200" cy="2239920"/>
          </a:xfrm>
          <a:prstGeom prst="roundRect">
            <a:avLst>
              <a:gd name="adj" fmla="val 3265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2" name="Shape 7"/>
          <p:cNvSpPr/>
          <p:nvPr/>
        </p:nvSpPr>
        <p:spPr>
          <a:xfrm>
            <a:off x="4434840" y="2743200"/>
            <a:ext cx="82080" cy="223992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3" name="Text 8"/>
          <p:cNvSpPr/>
          <p:nvPr/>
        </p:nvSpPr>
        <p:spPr>
          <a:xfrm>
            <a:off x="4690800" y="2944440"/>
            <a:ext cx="29257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2. Бизнес-модель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4" name="Text 9"/>
          <p:cNvSpPr/>
          <p:nvPr/>
        </p:nvSpPr>
        <p:spPr>
          <a:xfrm>
            <a:off x="4690800" y="3401640"/>
            <a:ext cx="2880000" cy="14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Ценность для клиента, механизм доставки и устойчивый доход.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5" name="Shape 10"/>
          <p:cNvSpPr/>
          <p:nvPr/>
        </p:nvSpPr>
        <p:spPr>
          <a:xfrm>
            <a:off x="8138160" y="2743200"/>
            <a:ext cx="3337200" cy="2239920"/>
          </a:xfrm>
          <a:prstGeom prst="roundRect">
            <a:avLst>
              <a:gd name="adj" fmla="val 3265"/>
            </a:avLst>
          </a:prstGeom>
          <a:solidFill>
            <a:srgbClr val="F0E2C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6" name="Shape 11"/>
          <p:cNvSpPr/>
          <p:nvPr/>
        </p:nvSpPr>
        <p:spPr>
          <a:xfrm>
            <a:off x="8138160" y="2743200"/>
            <a:ext cx="82080" cy="2239920"/>
          </a:xfrm>
          <a:prstGeom prst="rect">
            <a:avLst/>
          </a:prstGeom>
          <a:solidFill>
            <a:srgbClr val="B56D33"/>
          </a:solidFill>
          <a:ln w="12700">
            <a:solidFill>
              <a:srgbClr val="B56D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57" name="Text 12"/>
          <p:cNvSpPr/>
          <p:nvPr/>
        </p:nvSpPr>
        <p:spPr>
          <a:xfrm>
            <a:off x="8394120" y="2944440"/>
            <a:ext cx="29257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3. Воздействие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8" name="Text 13"/>
          <p:cNvSpPr/>
          <p:nvPr/>
        </p:nvSpPr>
        <p:spPr>
          <a:xfrm>
            <a:off x="8394120" y="3401640"/>
            <a:ext cx="2880000" cy="14169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Измеримое изменение относительно базового сценария.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59" name="PlaceHolder 1"/>
          <p:cNvSpPr>
            <a:spLocks noGrp="1"/>
          </p:cNvSpPr>
          <p:nvPr>
            <p:ph type="sldNum" idx="7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FF69DC0-A0E9-4EEF-ABB8-B9A9E8EC9022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4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Смежные подходы различаются местом устойчивости в модели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graphicFrame>
        <p:nvGraphicFramePr>
          <p:cNvPr id="61" name="Table 0"/>
          <p:cNvGraphicFramePr/>
          <p:nvPr/>
        </p:nvGraphicFramePr>
        <p:xfrm>
          <a:off x="685800" y="1417320"/>
          <a:ext cx="10835280" cy="3666600"/>
        </p:xfrm>
        <a:graphic>
          <a:graphicData uri="http://schemas.openxmlformats.org/drawingml/2006/table">
            <a:tbl>
              <a:tblPr/>
              <a:tblGrid>
                <a:gridCol w="2331720"/>
                <a:gridCol w="5120640"/>
                <a:gridCol w="3383280"/>
              </a:tblGrid>
              <a:tr h="502920"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Подход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Главный вопрос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Роль устойчивости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8080"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Традиционный бизнес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Как получить прибыль?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Дополнительная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658080"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КСО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Как снизить негативное влияние?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Часто вне ядра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49520"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Социальное предпринимательство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Как решить социальную проблему?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Миссия в ядре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868680"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Устойчивое предпринимательство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Как создать ценность для бизнеса, общества и природы?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lIns="118800" tIns="118800" rIns="118800" bIns="118800" anchor="t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pos="0" algn="l"/>
                        </a:tabLst>
                      </a:pPr>
                      <a:r>
                        <a:rPr lang="en-US" sz="1500" b="0" u="none" strike="noStrike">
                          <a:solidFill>
                            <a:srgbClr val="20312F"/>
                          </a:solidFill>
                          <a:effectLst/>
                          <a:uFillTx/>
                          <a:latin typeface="Aptos"/>
                          <a:ea typeface="Aptos"/>
                        </a:rPr>
                        <a:t>Встроена в модель</a:t>
                      </a:r>
                      <a:endParaRPr lang="en-US" sz="1500" b="0" u="none" strike="noStrike">
                        <a:solidFill>
                          <a:srgbClr val="000000"/>
                        </a:solidFill>
                        <a:effectLst/>
                        <a:uFillTx/>
                        <a:latin typeface="Arial"/>
                      </a:endParaRPr>
                    </a:p>
                  </a:txBody>
                  <a:tcPr anchor="t" marL="118800" marR="118800" marT="118800" marB="118800">
                    <a:lnL w="12240">
                      <a:solidFill>
                        <a:srgbClr val="D4DED9"/>
                      </a:solidFill>
                      <a:prstDash val="solid"/>
                    </a:lnL>
                    <a:lnR w="12240">
                      <a:solidFill>
                        <a:srgbClr val="D4DED9"/>
                      </a:solidFill>
                      <a:prstDash val="solid"/>
                    </a:lnR>
                    <a:lnT w="12240">
                      <a:solidFill>
                        <a:srgbClr val="D4DED9"/>
                      </a:solidFill>
                      <a:prstDash val="solid"/>
                    </a:lnT>
                    <a:lnB w="12240">
                      <a:solidFill>
                        <a:srgbClr val="D4DED9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2" name="Shape 1"/>
          <p:cNvSpPr/>
          <p:nvPr/>
        </p:nvSpPr>
        <p:spPr>
          <a:xfrm>
            <a:off x="685800" y="1417320"/>
            <a:ext cx="10835280" cy="50256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63" name="Text 2"/>
          <p:cNvSpPr/>
          <p:nvPr/>
        </p:nvSpPr>
        <p:spPr>
          <a:xfrm>
            <a:off x="804600" y="1545480"/>
            <a:ext cx="20113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Подход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4" name="Text 3"/>
          <p:cNvSpPr/>
          <p:nvPr/>
        </p:nvSpPr>
        <p:spPr>
          <a:xfrm>
            <a:off x="3136320" y="1545480"/>
            <a:ext cx="365724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Главный вопрос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5" name="Text 4"/>
          <p:cNvSpPr/>
          <p:nvPr/>
        </p:nvSpPr>
        <p:spPr>
          <a:xfrm>
            <a:off x="8256960" y="1545480"/>
            <a:ext cx="2925720" cy="1825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4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Роль устойчивости</a:t>
            </a:r>
            <a:endParaRPr lang="en-US" sz="14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6" name="PlaceHolder 1"/>
          <p:cNvSpPr>
            <a:spLocks noGrp="1"/>
          </p:cNvSpPr>
          <p:nvPr>
            <p:ph type="sldNum" idx="8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C3AFDF98-BB7E-4E03-99A7-FCE6DB7F429C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4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Три измерения ценности требуют совместной оценки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8" name="Shape 1"/>
          <p:cNvSpPr/>
          <p:nvPr/>
        </p:nvSpPr>
        <p:spPr>
          <a:xfrm>
            <a:off x="685800" y="1600200"/>
            <a:ext cx="3428640" cy="3565800"/>
          </a:xfrm>
          <a:prstGeom prst="roundRect">
            <a:avLst>
              <a:gd name="adj" fmla="val 2133"/>
            </a:avLst>
          </a:prstGeom>
          <a:solidFill>
            <a:srgbClr val="F0E2C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69" name="Shape 2"/>
          <p:cNvSpPr/>
          <p:nvPr/>
        </p:nvSpPr>
        <p:spPr>
          <a:xfrm>
            <a:off x="685800" y="1600200"/>
            <a:ext cx="82080" cy="3565800"/>
          </a:xfrm>
          <a:prstGeom prst="rect">
            <a:avLst/>
          </a:prstGeom>
          <a:solidFill>
            <a:srgbClr val="B56D33"/>
          </a:solidFill>
          <a:ln w="12700">
            <a:solidFill>
              <a:srgbClr val="B56D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0" name="Text 3"/>
          <p:cNvSpPr/>
          <p:nvPr/>
        </p:nvSpPr>
        <p:spPr>
          <a:xfrm>
            <a:off x="941760" y="180144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Экономика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1" name="Text 4"/>
          <p:cNvSpPr/>
          <p:nvPr/>
        </p:nvSpPr>
        <p:spPr>
          <a:xfrm>
            <a:off x="941760" y="2258640"/>
            <a:ext cx="2971440" cy="27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Доход, прибыльность, производительность, инновации, рабочие места и устойчивость денежных потоков.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2" name="Shape 5"/>
          <p:cNvSpPr/>
          <p:nvPr/>
        </p:nvSpPr>
        <p:spPr>
          <a:xfrm>
            <a:off x="4389120" y="1600200"/>
            <a:ext cx="3428640" cy="3565800"/>
          </a:xfrm>
          <a:prstGeom prst="roundRect">
            <a:avLst>
              <a:gd name="adj" fmla="val 2133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3" name="Shape 6"/>
          <p:cNvSpPr/>
          <p:nvPr/>
        </p:nvSpPr>
        <p:spPr>
          <a:xfrm>
            <a:off x="4389120" y="1600200"/>
            <a:ext cx="82080" cy="356580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4" name="Text 7"/>
          <p:cNvSpPr/>
          <p:nvPr/>
        </p:nvSpPr>
        <p:spPr>
          <a:xfrm>
            <a:off x="4645080" y="180144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Общество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5" name="Text 8"/>
          <p:cNvSpPr/>
          <p:nvPr/>
        </p:nvSpPr>
        <p:spPr>
          <a:xfrm>
            <a:off x="4645080" y="2258640"/>
            <a:ext cx="2971440" cy="27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Безопасность труда, достойная оплата, доступность, права человека и развитие местных сообществ.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6" name="Shape 9"/>
          <p:cNvSpPr/>
          <p:nvPr/>
        </p:nvSpPr>
        <p:spPr>
          <a:xfrm>
            <a:off x="8092440" y="1600200"/>
            <a:ext cx="3428640" cy="356580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7" name="Shape 10"/>
          <p:cNvSpPr/>
          <p:nvPr/>
        </p:nvSpPr>
        <p:spPr>
          <a:xfrm>
            <a:off x="8092440" y="1600200"/>
            <a:ext cx="82080" cy="356580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78" name="Text 11"/>
          <p:cNvSpPr/>
          <p:nvPr/>
        </p:nvSpPr>
        <p:spPr>
          <a:xfrm>
            <a:off x="8348400" y="180144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Окружающая среда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79" name="Text 12"/>
          <p:cNvSpPr/>
          <p:nvPr/>
        </p:nvSpPr>
        <p:spPr>
          <a:xfrm>
            <a:off x="8348400" y="2258640"/>
            <a:ext cx="2971440" cy="2742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Энергия, выбросы, вода, сырье, отходы, биоразнообразие и жизненный цикл продукта.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0" name="Text 13"/>
          <p:cNvSpPr/>
          <p:nvPr/>
        </p:nvSpPr>
        <p:spPr>
          <a:xfrm>
            <a:off x="2560320" y="5623560"/>
            <a:ext cx="704052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Компромиссы нужно выявлять, а не скрывать.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1" name="PlaceHolder 1"/>
          <p:cNvSpPr>
            <a:spLocks noGrp="1"/>
          </p:cNvSpPr>
          <p:nvPr>
            <p:ph type="sldNum" idx="9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FA9AAEE-3450-48E3-9419-4370E4992E43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6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Заинтересованные стороны показывают, где возникают риски и ценность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3" name="Shape 1"/>
          <p:cNvSpPr/>
          <p:nvPr/>
        </p:nvSpPr>
        <p:spPr>
          <a:xfrm>
            <a:off x="731520" y="1508760"/>
            <a:ext cx="3382920" cy="159984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4" name="Shape 2"/>
          <p:cNvSpPr/>
          <p:nvPr/>
        </p:nvSpPr>
        <p:spPr>
          <a:xfrm>
            <a:off x="731520" y="1508760"/>
            <a:ext cx="82080" cy="159984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5" name="Text 3"/>
          <p:cNvSpPr/>
          <p:nvPr/>
        </p:nvSpPr>
        <p:spPr>
          <a:xfrm>
            <a:off x="987480" y="1710000"/>
            <a:ext cx="2971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Работники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6" name="Text 4"/>
          <p:cNvSpPr/>
          <p:nvPr/>
        </p:nvSpPr>
        <p:spPr>
          <a:xfrm>
            <a:off x="987480" y="2167200"/>
            <a:ext cx="29257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условия и безопасность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7" name="Shape 5"/>
          <p:cNvSpPr/>
          <p:nvPr/>
        </p:nvSpPr>
        <p:spPr>
          <a:xfrm>
            <a:off x="4480560" y="1508760"/>
            <a:ext cx="3382920" cy="159984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88" name="Shape 6"/>
          <p:cNvSpPr/>
          <p:nvPr/>
        </p:nvSpPr>
        <p:spPr>
          <a:xfrm>
            <a:off x="4480560" y="1508760"/>
            <a:ext cx="82080" cy="159984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89" name="Text 7"/>
          <p:cNvSpPr/>
          <p:nvPr/>
        </p:nvSpPr>
        <p:spPr>
          <a:xfrm>
            <a:off x="4736520" y="1710000"/>
            <a:ext cx="2971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Клиенты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0" name="Text 8"/>
          <p:cNvSpPr/>
          <p:nvPr/>
        </p:nvSpPr>
        <p:spPr>
          <a:xfrm>
            <a:off x="4736520" y="2167200"/>
            <a:ext cx="29257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качество и доступность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1" name="Shape 9"/>
          <p:cNvSpPr/>
          <p:nvPr/>
        </p:nvSpPr>
        <p:spPr>
          <a:xfrm>
            <a:off x="8229600" y="1508760"/>
            <a:ext cx="3382920" cy="1599840"/>
          </a:xfrm>
          <a:prstGeom prst="roundRect">
            <a:avLst>
              <a:gd name="adj" fmla="val 4571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2" name="Shape 10"/>
          <p:cNvSpPr/>
          <p:nvPr/>
        </p:nvSpPr>
        <p:spPr>
          <a:xfrm>
            <a:off x="8229600" y="1508760"/>
            <a:ext cx="82080" cy="159984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3" name="Text 11"/>
          <p:cNvSpPr/>
          <p:nvPr/>
        </p:nvSpPr>
        <p:spPr>
          <a:xfrm>
            <a:off x="8485560" y="1710000"/>
            <a:ext cx="2971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Поставщики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4" name="Text 12"/>
          <p:cNvSpPr/>
          <p:nvPr/>
        </p:nvSpPr>
        <p:spPr>
          <a:xfrm>
            <a:off x="8485560" y="2167200"/>
            <a:ext cx="29257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стандарты и стабильность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5" name="Shape 13"/>
          <p:cNvSpPr/>
          <p:nvPr/>
        </p:nvSpPr>
        <p:spPr>
          <a:xfrm>
            <a:off x="731520" y="3566160"/>
            <a:ext cx="3382920" cy="1599840"/>
          </a:xfrm>
          <a:prstGeom prst="roundRect">
            <a:avLst>
              <a:gd name="adj" fmla="val 4571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6" name="Shape 14"/>
          <p:cNvSpPr/>
          <p:nvPr/>
        </p:nvSpPr>
        <p:spPr>
          <a:xfrm>
            <a:off x="731520" y="3566160"/>
            <a:ext cx="82080" cy="159984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97" name="Text 15"/>
          <p:cNvSpPr/>
          <p:nvPr/>
        </p:nvSpPr>
        <p:spPr>
          <a:xfrm>
            <a:off x="987480" y="3767400"/>
            <a:ext cx="2971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Сообщества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8" name="Text 16"/>
          <p:cNvSpPr/>
          <p:nvPr/>
        </p:nvSpPr>
        <p:spPr>
          <a:xfrm>
            <a:off x="987480" y="4224600"/>
            <a:ext cx="29257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занятость и воздействие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99" name="Shape 17"/>
          <p:cNvSpPr/>
          <p:nvPr/>
        </p:nvSpPr>
        <p:spPr>
          <a:xfrm>
            <a:off x="4480560" y="3566160"/>
            <a:ext cx="3382920" cy="1599840"/>
          </a:xfrm>
          <a:prstGeom prst="roundRect">
            <a:avLst>
              <a:gd name="adj" fmla="val 4571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0" name="Shape 18"/>
          <p:cNvSpPr/>
          <p:nvPr/>
        </p:nvSpPr>
        <p:spPr>
          <a:xfrm>
            <a:off x="4480560" y="3566160"/>
            <a:ext cx="82080" cy="1599840"/>
          </a:xfrm>
          <a:prstGeom prst="rect">
            <a:avLst/>
          </a:prstGeom>
          <a:solidFill>
            <a:srgbClr val="B56D33"/>
          </a:solidFill>
          <a:ln w="12700">
            <a:solidFill>
              <a:srgbClr val="B56D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1" name="Text 19"/>
          <p:cNvSpPr/>
          <p:nvPr/>
        </p:nvSpPr>
        <p:spPr>
          <a:xfrm>
            <a:off x="4736520" y="3767400"/>
            <a:ext cx="2971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Государство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2" name="Text 20"/>
          <p:cNvSpPr/>
          <p:nvPr/>
        </p:nvSpPr>
        <p:spPr>
          <a:xfrm>
            <a:off x="4736520" y="4224600"/>
            <a:ext cx="29257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правила и налоги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3" name="Shape 21"/>
          <p:cNvSpPr/>
          <p:nvPr/>
        </p:nvSpPr>
        <p:spPr>
          <a:xfrm>
            <a:off x="8229600" y="3566160"/>
            <a:ext cx="3382920" cy="1599840"/>
          </a:xfrm>
          <a:prstGeom prst="roundRect">
            <a:avLst>
              <a:gd name="adj" fmla="val 4571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4" name="Shape 22"/>
          <p:cNvSpPr/>
          <p:nvPr/>
        </p:nvSpPr>
        <p:spPr>
          <a:xfrm>
            <a:off x="8229600" y="3566160"/>
            <a:ext cx="82080" cy="159984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05" name="Text 23"/>
          <p:cNvSpPr/>
          <p:nvPr/>
        </p:nvSpPr>
        <p:spPr>
          <a:xfrm>
            <a:off x="8485560" y="3767400"/>
            <a:ext cx="297144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Инвесторы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6" name="Text 24"/>
          <p:cNvSpPr/>
          <p:nvPr/>
        </p:nvSpPr>
        <p:spPr>
          <a:xfrm>
            <a:off x="8485560" y="4224600"/>
            <a:ext cx="29257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риск и доходность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7" name="Text 25"/>
          <p:cNvSpPr/>
          <p:nvPr/>
        </p:nvSpPr>
        <p:spPr>
          <a:xfrm>
            <a:off x="1097280" y="5806440"/>
            <a:ext cx="996660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Двойная существенность: влияние факторов на компанию + влияние компании на людей и природу.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08" name="PlaceHolder 1"/>
          <p:cNvSpPr>
            <a:spLocks noGrp="1"/>
          </p:cNvSpPr>
          <p:nvPr>
            <p:ph type="sldNum" idx="10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40907639-91CB-4CD8-8C1B-21536A950FA2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7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Устойчивые бизнес-модели меняют способ создания дохода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0" name="Shape 1"/>
          <p:cNvSpPr/>
          <p:nvPr/>
        </p:nvSpPr>
        <p:spPr>
          <a:xfrm>
            <a:off x="731520" y="1508760"/>
            <a:ext cx="3428640" cy="169128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1" name="Shape 2"/>
          <p:cNvSpPr/>
          <p:nvPr/>
        </p:nvSpPr>
        <p:spPr>
          <a:xfrm>
            <a:off x="731520" y="1508760"/>
            <a:ext cx="82080" cy="169128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2" name="Text 3"/>
          <p:cNvSpPr/>
          <p:nvPr/>
        </p:nvSpPr>
        <p:spPr>
          <a:xfrm>
            <a:off x="987480" y="171000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Ресурсная эффективность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3" name="Text 4"/>
          <p:cNvSpPr/>
          <p:nvPr/>
        </p:nvSpPr>
        <p:spPr>
          <a:xfrm>
            <a:off x="987480" y="2167200"/>
            <a:ext cx="2971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меньше ресурсов на единицу результата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4" name="Shape 5"/>
          <p:cNvSpPr/>
          <p:nvPr/>
        </p:nvSpPr>
        <p:spPr>
          <a:xfrm>
            <a:off x="4526280" y="1508760"/>
            <a:ext cx="3428640" cy="1691280"/>
          </a:xfrm>
          <a:prstGeom prst="roundRect">
            <a:avLst>
              <a:gd name="adj" fmla="val 4324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5" name="Shape 6"/>
          <p:cNvSpPr/>
          <p:nvPr/>
        </p:nvSpPr>
        <p:spPr>
          <a:xfrm>
            <a:off x="4526280" y="1508760"/>
            <a:ext cx="82080" cy="169128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16" name="Text 7"/>
          <p:cNvSpPr/>
          <p:nvPr/>
        </p:nvSpPr>
        <p:spPr>
          <a:xfrm>
            <a:off x="4782240" y="171000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Циклическая модель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7" name="Text 8"/>
          <p:cNvSpPr/>
          <p:nvPr/>
        </p:nvSpPr>
        <p:spPr>
          <a:xfrm>
            <a:off x="4782240" y="2167200"/>
            <a:ext cx="2971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ремонт, повторное использование, восстановление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8" name="Shape 9"/>
          <p:cNvSpPr/>
          <p:nvPr/>
        </p:nvSpPr>
        <p:spPr>
          <a:xfrm>
            <a:off x="8321040" y="1508760"/>
            <a:ext cx="3428640" cy="169128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19" name="Shape 10"/>
          <p:cNvSpPr/>
          <p:nvPr/>
        </p:nvSpPr>
        <p:spPr>
          <a:xfrm>
            <a:off x="8321040" y="1508760"/>
            <a:ext cx="82080" cy="169128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0" name="Text 11"/>
          <p:cNvSpPr/>
          <p:nvPr/>
        </p:nvSpPr>
        <p:spPr>
          <a:xfrm>
            <a:off x="8577000" y="171000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Продукт как услуга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1" name="Text 12"/>
          <p:cNvSpPr/>
          <p:nvPr/>
        </p:nvSpPr>
        <p:spPr>
          <a:xfrm>
            <a:off x="8577000" y="2167200"/>
            <a:ext cx="2971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оплата за функцию вместо владения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2" name="Shape 13"/>
          <p:cNvSpPr/>
          <p:nvPr/>
        </p:nvSpPr>
        <p:spPr>
          <a:xfrm>
            <a:off x="731520" y="3657600"/>
            <a:ext cx="3428640" cy="1691280"/>
          </a:xfrm>
          <a:prstGeom prst="roundRect">
            <a:avLst>
              <a:gd name="adj" fmla="val 4324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3" name="Shape 14"/>
          <p:cNvSpPr/>
          <p:nvPr/>
        </p:nvSpPr>
        <p:spPr>
          <a:xfrm>
            <a:off x="731520" y="3657600"/>
            <a:ext cx="82080" cy="169128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4" name="Text 15"/>
          <p:cNvSpPr/>
          <p:nvPr/>
        </p:nvSpPr>
        <p:spPr>
          <a:xfrm>
            <a:off x="987480" y="385884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Инклюзивная модель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5" name="Text 16"/>
          <p:cNvSpPr/>
          <p:nvPr/>
        </p:nvSpPr>
        <p:spPr>
          <a:xfrm>
            <a:off x="987480" y="4316040"/>
            <a:ext cx="2971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доступ для недостаточно обслуживаемых групп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6" name="Shape 17"/>
          <p:cNvSpPr/>
          <p:nvPr/>
        </p:nvSpPr>
        <p:spPr>
          <a:xfrm>
            <a:off x="4526280" y="3657600"/>
            <a:ext cx="3428640" cy="1691280"/>
          </a:xfrm>
          <a:prstGeom prst="roundRect">
            <a:avLst>
              <a:gd name="adj" fmla="val 4324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7" name="Shape 18"/>
          <p:cNvSpPr/>
          <p:nvPr/>
        </p:nvSpPr>
        <p:spPr>
          <a:xfrm>
            <a:off x="4526280" y="3657600"/>
            <a:ext cx="82080" cy="1691280"/>
          </a:xfrm>
          <a:prstGeom prst="rect">
            <a:avLst/>
          </a:prstGeom>
          <a:solidFill>
            <a:srgbClr val="B56D33"/>
          </a:solidFill>
          <a:ln w="12700">
            <a:solidFill>
              <a:srgbClr val="B56D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28" name="Text 19"/>
          <p:cNvSpPr/>
          <p:nvPr/>
        </p:nvSpPr>
        <p:spPr>
          <a:xfrm>
            <a:off x="4782240" y="385884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Возобновляемые решения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29" name="Text 20"/>
          <p:cNvSpPr/>
          <p:nvPr/>
        </p:nvSpPr>
        <p:spPr>
          <a:xfrm>
            <a:off x="4782240" y="4316040"/>
            <a:ext cx="2971440" cy="868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замещение невозобновляемых ресурсов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0" name="Text 21"/>
          <p:cNvSpPr/>
          <p:nvPr/>
        </p:nvSpPr>
        <p:spPr>
          <a:xfrm>
            <a:off x="4526280" y="3657600"/>
            <a:ext cx="6949080" cy="10969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1440" tIns="1440" rIns="1440" bIns="144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Устойчивость работает, когда польза для клиента связана с экономикой предприятия.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1" name="PlaceHolder 1"/>
          <p:cNvSpPr>
            <a:spLocks noGrp="1"/>
          </p:cNvSpPr>
          <p:nvPr>
            <p:ph type="sldNum" idx="11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75158C8B-6B88-47B7-B5F9-6E4EB5A4D0A9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8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Циклическая экономика сохраняет ценность продукта и материалов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3" name="Text 1"/>
          <p:cNvSpPr/>
          <p:nvPr/>
        </p:nvSpPr>
        <p:spPr>
          <a:xfrm>
            <a:off x="731520" y="1828800"/>
            <a:ext cx="502560" cy="502560"/>
          </a:xfrm>
          <a:prstGeom prst="ellipse">
            <a:avLst/>
          </a:prstGeom>
          <a:solidFill>
            <a:srgbClr val="1B5E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1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4" name="Text 2"/>
          <p:cNvSpPr/>
          <p:nvPr/>
        </p:nvSpPr>
        <p:spPr>
          <a:xfrm>
            <a:off x="594360" y="2606040"/>
            <a:ext cx="18284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Сократить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5" name="Text 3"/>
          <p:cNvSpPr/>
          <p:nvPr/>
        </p:nvSpPr>
        <p:spPr>
          <a:xfrm>
            <a:off x="502920" y="3154680"/>
            <a:ext cx="201132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tIns="360" rIns="360" bIns="360" anchor="t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избежать лишнего материала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6" name="Shape 4"/>
          <p:cNvSpPr/>
          <p:nvPr/>
        </p:nvSpPr>
        <p:spPr>
          <a:xfrm>
            <a:off x="2331720" y="1965960"/>
            <a:ext cx="319680" cy="273960"/>
          </a:xfrm>
          <a:prstGeom prst="chevron">
            <a:avLst>
              <a:gd name="adj" fmla="val 50000"/>
            </a:avLst>
          </a:prstGeom>
          <a:solidFill>
            <a:srgbClr val="BFD1CB"/>
          </a:solidFill>
          <a:ln w="12700">
            <a:solidFill>
              <a:srgbClr val="BFD1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7" name="Text 5"/>
          <p:cNvSpPr/>
          <p:nvPr/>
        </p:nvSpPr>
        <p:spPr>
          <a:xfrm>
            <a:off x="2999160" y="1828800"/>
            <a:ext cx="502560" cy="502560"/>
          </a:xfrm>
          <a:prstGeom prst="ellipse">
            <a:avLst/>
          </a:prstGeom>
          <a:solidFill>
            <a:srgbClr val="1B5E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2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38" name="Text 6"/>
          <p:cNvSpPr/>
          <p:nvPr/>
        </p:nvSpPr>
        <p:spPr>
          <a:xfrm>
            <a:off x="2862000" y="2606040"/>
            <a:ext cx="18284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Использовать дольше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39" name="Text 7"/>
          <p:cNvSpPr/>
          <p:nvPr/>
        </p:nvSpPr>
        <p:spPr>
          <a:xfrm>
            <a:off x="2770560" y="3154680"/>
            <a:ext cx="201132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tIns="360" rIns="360" bIns="360" anchor="t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обслуживать и ремонтировать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0" name="Shape 8"/>
          <p:cNvSpPr/>
          <p:nvPr/>
        </p:nvSpPr>
        <p:spPr>
          <a:xfrm>
            <a:off x="4599360" y="1965960"/>
            <a:ext cx="319680" cy="273960"/>
          </a:xfrm>
          <a:prstGeom prst="chevron">
            <a:avLst>
              <a:gd name="adj" fmla="val 50000"/>
            </a:avLst>
          </a:prstGeom>
          <a:solidFill>
            <a:srgbClr val="BFD1CB"/>
          </a:solidFill>
          <a:ln w="12700">
            <a:solidFill>
              <a:srgbClr val="BFD1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1" name="Text 9"/>
          <p:cNvSpPr/>
          <p:nvPr/>
        </p:nvSpPr>
        <p:spPr>
          <a:xfrm>
            <a:off x="5266800" y="1828800"/>
            <a:ext cx="502560" cy="502560"/>
          </a:xfrm>
          <a:prstGeom prst="ellipse">
            <a:avLst/>
          </a:prstGeom>
          <a:solidFill>
            <a:srgbClr val="1B5E57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3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2" name="Text 10"/>
          <p:cNvSpPr/>
          <p:nvPr/>
        </p:nvSpPr>
        <p:spPr>
          <a:xfrm>
            <a:off x="5129640" y="2606040"/>
            <a:ext cx="18284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Использовать снова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3" name="Text 11"/>
          <p:cNvSpPr/>
          <p:nvPr/>
        </p:nvSpPr>
        <p:spPr>
          <a:xfrm>
            <a:off x="5038200" y="3154680"/>
            <a:ext cx="201132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tIns="360" rIns="360" bIns="360" anchor="t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повторная продажа и совместное использование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4" name="Shape 12"/>
          <p:cNvSpPr/>
          <p:nvPr/>
        </p:nvSpPr>
        <p:spPr>
          <a:xfrm>
            <a:off x="6867000" y="1965960"/>
            <a:ext cx="319680" cy="273960"/>
          </a:xfrm>
          <a:prstGeom prst="chevron">
            <a:avLst>
              <a:gd name="adj" fmla="val 50000"/>
            </a:avLst>
          </a:prstGeom>
          <a:solidFill>
            <a:srgbClr val="BFD1CB"/>
          </a:solidFill>
          <a:ln w="12700">
            <a:solidFill>
              <a:srgbClr val="BFD1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5" name="Text 13"/>
          <p:cNvSpPr/>
          <p:nvPr/>
        </p:nvSpPr>
        <p:spPr>
          <a:xfrm>
            <a:off x="7534800" y="1828800"/>
            <a:ext cx="502560" cy="502560"/>
          </a:xfrm>
          <a:prstGeom prst="ellipse">
            <a:avLst/>
          </a:prstGeom>
          <a:solidFill>
            <a:srgbClr val="B56D3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4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46" name="Text 14"/>
          <p:cNvSpPr/>
          <p:nvPr/>
        </p:nvSpPr>
        <p:spPr>
          <a:xfrm>
            <a:off x="7397640" y="2606040"/>
            <a:ext cx="18284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Восстановить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7" name="Text 15"/>
          <p:cNvSpPr/>
          <p:nvPr/>
        </p:nvSpPr>
        <p:spPr>
          <a:xfrm>
            <a:off x="7306200" y="3154680"/>
            <a:ext cx="201132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tIns="360" rIns="360" bIns="360" anchor="t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вернуть компонентам функцию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8" name="Shape 16"/>
          <p:cNvSpPr/>
          <p:nvPr/>
        </p:nvSpPr>
        <p:spPr>
          <a:xfrm>
            <a:off x="9135000" y="1965960"/>
            <a:ext cx="319680" cy="273960"/>
          </a:xfrm>
          <a:prstGeom prst="chevron">
            <a:avLst>
              <a:gd name="adj" fmla="val 50000"/>
            </a:avLst>
          </a:prstGeom>
          <a:solidFill>
            <a:srgbClr val="BFD1CB"/>
          </a:solidFill>
          <a:ln w="12700">
            <a:solidFill>
              <a:srgbClr val="BFD1CB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49" name="Text 17"/>
          <p:cNvSpPr/>
          <p:nvPr/>
        </p:nvSpPr>
        <p:spPr>
          <a:xfrm>
            <a:off x="9802440" y="1828800"/>
            <a:ext cx="502560" cy="502560"/>
          </a:xfrm>
          <a:prstGeom prst="ellipse">
            <a:avLst/>
          </a:prstGeom>
          <a:solidFill>
            <a:srgbClr val="B56D33"/>
          </a:solidFill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5</a:t>
            </a:r>
            <a:endParaRPr lang="en-US" sz="20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0" name="Text 18"/>
          <p:cNvSpPr/>
          <p:nvPr/>
        </p:nvSpPr>
        <p:spPr>
          <a:xfrm>
            <a:off x="9665280" y="2606040"/>
            <a:ext cx="18284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Переработать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1" name="Text 19"/>
          <p:cNvSpPr/>
          <p:nvPr/>
        </p:nvSpPr>
        <p:spPr>
          <a:xfrm>
            <a:off x="9573840" y="3154680"/>
            <a:ext cx="2011320" cy="959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360" tIns="360" rIns="360" bIns="360" anchor="t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вернуть материалы в производство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2" name="Text 20"/>
          <p:cNvSpPr/>
          <p:nvPr/>
        </p:nvSpPr>
        <p:spPr>
          <a:xfrm>
            <a:off x="1965960" y="5074920"/>
            <a:ext cx="8229240" cy="5482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Чем раньше мера в иерархии, тем больше ценности она обычно сохраняет.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3" name="PlaceHolder 1"/>
          <p:cNvSpPr>
            <a:spLocks noGrp="1"/>
          </p:cNvSpPr>
          <p:nvPr>
            <p:ph type="sldNum" idx="12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99C1422-9D20-4FF7-B70C-4BD930E4A644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9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Устойчивая возможность должна пройти четыре проверки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5" name="Shape 1"/>
          <p:cNvSpPr/>
          <p:nvPr/>
        </p:nvSpPr>
        <p:spPr>
          <a:xfrm>
            <a:off x="685800" y="1828800"/>
            <a:ext cx="2559960" cy="30171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6" name="Shape 2"/>
          <p:cNvSpPr/>
          <p:nvPr/>
        </p:nvSpPr>
        <p:spPr>
          <a:xfrm>
            <a:off x="685800" y="1828800"/>
            <a:ext cx="82080" cy="301716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57" name="Text 3"/>
          <p:cNvSpPr/>
          <p:nvPr/>
        </p:nvSpPr>
        <p:spPr>
          <a:xfrm>
            <a:off x="941760" y="203004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Желательность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8" name="Text 4"/>
          <p:cNvSpPr/>
          <p:nvPr/>
        </p:nvSpPr>
        <p:spPr>
          <a:xfrm>
            <a:off x="941760" y="2487240"/>
            <a:ext cx="2102760" cy="21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Кому нужна ценность?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59" name="Shape 5"/>
          <p:cNvSpPr/>
          <p:nvPr/>
        </p:nvSpPr>
        <p:spPr>
          <a:xfrm>
            <a:off x="3520440" y="1828800"/>
            <a:ext cx="2559960" cy="3017160"/>
          </a:xfrm>
          <a:prstGeom prst="roundRect">
            <a:avLst>
              <a:gd name="adj" fmla="val 2857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0" name="Shape 6"/>
          <p:cNvSpPr/>
          <p:nvPr/>
        </p:nvSpPr>
        <p:spPr>
          <a:xfrm>
            <a:off x="3520440" y="1828800"/>
            <a:ext cx="82080" cy="301716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1" name="Text 7"/>
          <p:cNvSpPr/>
          <p:nvPr/>
        </p:nvSpPr>
        <p:spPr>
          <a:xfrm>
            <a:off x="3776400" y="203004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Осуществимость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2" name="Text 8"/>
          <p:cNvSpPr/>
          <p:nvPr/>
        </p:nvSpPr>
        <p:spPr>
          <a:xfrm>
            <a:off x="3776400" y="2487240"/>
            <a:ext cx="2102760" cy="21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Можно ли сделать?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3" name="Shape 9"/>
          <p:cNvSpPr/>
          <p:nvPr/>
        </p:nvSpPr>
        <p:spPr>
          <a:xfrm>
            <a:off x="6355080" y="1828800"/>
            <a:ext cx="2559960" cy="30171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4" name="Shape 10"/>
          <p:cNvSpPr/>
          <p:nvPr/>
        </p:nvSpPr>
        <p:spPr>
          <a:xfrm>
            <a:off x="6355080" y="1828800"/>
            <a:ext cx="82080" cy="3017160"/>
          </a:xfrm>
          <a:prstGeom prst="rect">
            <a:avLst/>
          </a:prstGeom>
          <a:solidFill>
            <a:srgbClr val="B56D33"/>
          </a:solidFill>
          <a:ln w="12700">
            <a:solidFill>
              <a:srgbClr val="B56D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5" name="Text 11"/>
          <p:cNvSpPr/>
          <p:nvPr/>
        </p:nvSpPr>
        <p:spPr>
          <a:xfrm>
            <a:off x="6611040" y="203004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Жизнеспособность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6" name="Text 12"/>
          <p:cNvSpPr/>
          <p:nvPr/>
        </p:nvSpPr>
        <p:spPr>
          <a:xfrm>
            <a:off x="6611040" y="2487240"/>
            <a:ext cx="2102760" cy="21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Кто и за что платит?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7" name="Shape 13"/>
          <p:cNvSpPr/>
          <p:nvPr/>
        </p:nvSpPr>
        <p:spPr>
          <a:xfrm>
            <a:off x="9189720" y="1828800"/>
            <a:ext cx="2559960" cy="3017160"/>
          </a:xfrm>
          <a:prstGeom prst="roundRect">
            <a:avLst>
              <a:gd name="adj" fmla="val 2857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68" name="Shape 14"/>
          <p:cNvSpPr/>
          <p:nvPr/>
        </p:nvSpPr>
        <p:spPr>
          <a:xfrm>
            <a:off x="9189720" y="1828800"/>
            <a:ext cx="82080" cy="301716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69" name="Text 15"/>
          <p:cNvSpPr/>
          <p:nvPr/>
        </p:nvSpPr>
        <p:spPr>
          <a:xfrm>
            <a:off x="9445680" y="203004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Воздействие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0" name="Text 16"/>
          <p:cNvSpPr/>
          <p:nvPr/>
        </p:nvSpPr>
        <p:spPr>
          <a:xfrm>
            <a:off x="9445680" y="2487240"/>
            <a:ext cx="2102760" cy="21942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Что изменится и как измерить?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1" name="Text 17"/>
          <p:cNvSpPr/>
          <p:nvPr/>
        </p:nvSpPr>
        <p:spPr>
          <a:xfrm>
            <a:off x="3337560" y="5486400"/>
            <a:ext cx="548604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Слабое звено ограничивает всю модель.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2" name="PlaceHolder 1"/>
          <p:cNvSpPr>
            <a:spLocks noGrp="1"/>
          </p:cNvSpPr>
          <p:nvPr>
            <p:ph type="sldNum" idx="13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6014B46E-85FF-444F-B20E-53185AC669FF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10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ESG переводит устойчивость на язык рисков и управления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4" name="Shape 1"/>
          <p:cNvSpPr/>
          <p:nvPr/>
        </p:nvSpPr>
        <p:spPr>
          <a:xfrm>
            <a:off x="731520" y="1600200"/>
            <a:ext cx="3428640" cy="3474360"/>
          </a:xfrm>
          <a:prstGeom prst="roundRect">
            <a:avLst>
              <a:gd name="adj" fmla="val 2133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5" name="Shape 2"/>
          <p:cNvSpPr/>
          <p:nvPr/>
        </p:nvSpPr>
        <p:spPr>
          <a:xfrm>
            <a:off x="731520" y="1600200"/>
            <a:ext cx="82080" cy="347436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76" name="Text 3"/>
          <p:cNvSpPr/>
          <p:nvPr/>
        </p:nvSpPr>
        <p:spPr>
          <a:xfrm>
            <a:off x="987480" y="180144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E — Environment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7" name="Text 4"/>
          <p:cNvSpPr/>
          <p:nvPr/>
        </p:nvSpPr>
        <p:spPr>
          <a:xfrm>
            <a:off x="987480" y="2258640"/>
            <a:ext cx="297144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Климат, энергия, загрязнение, ресурсы, отходы, вода и биоразнообразие.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8" name="Shape 5"/>
          <p:cNvSpPr/>
          <p:nvPr/>
        </p:nvSpPr>
        <p:spPr>
          <a:xfrm>
            <a:off x="4389120" y="1600200"/>
            <a:ext cx="3428640" cy="3474360"/>
          </a:xfrm>
          <a:prstGeom prst="roundRect">
            <a:avLst>
              <a:gd name="adj" fmla="val 2133"/>
            </a:avLst>
          </a:prstGeom>
          <a:solidFill>
            <a:srgbClr val="F0E2C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79" name="Shape 6"/>
          <p:cNvSpPr/>
          <p:nvPr/>
        </p:nvSpPr>
        <p:spPr>
          <a:xfrm>
            <a:off x="4389120" y="1600200"/>
            <a:ext cx="82080" cy="3474360"/>
          </a:xfrm>
          <a:prstGeom prst="rect">
            <a:avLst/>
          </a:prstGeom>
          <a:solidFill>
            <a:srgbClr val="B56D33"/>
          </a:solidFill>
          <a:ln w="12700">
            <a:solidFill>
              <a:srgbClr val="B56D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0" name="Text 7"/>
          <p:cNvSpPr/>
          <p:nvPr/>
        </p:nvSpPr>
        <p:spPr>
          <a:xfrm>
            <a:off x="4645080" y="180144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S — Social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1" name="Text 8"/>
          <p:cNvSpPr/>
          <p:nvPr/>
        </p:nvSpPr>
        <p:spPr>
          <a:xfrm>
            <a:off x="4645080" y="2258640"/>
            <a:ext cx="297144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Работники, безопасность, права человека, клиенты и сообщества.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2" name="Shape 9"/>
          <p:cNvSpPr/>
          <p:nvPr/>
        </p:nvSpPr>
        <p:spPr>
          <a:xfrm>
            <a:off x="8046720" y="1600200"/>
            <a:ext cx="3428640" cy="3474360"/>
          </a:xfrm>
          <a:prstGeom prst="roundRect">
            <a:avLst>
              <a:gd name="adj" fmla="val 2133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3" name="Shape 10"/>
          <p:cNvSpPr/>
          <p:nvPr/>
        </p:nvSpPr>
        <p:spPr>
          <a:xfrm>
            <a:off x="8046720" y="1600200"/>
            <a:ext cx="82080" cy="347436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84" name="Text 11"/>
          <p:cNvSpPr/>
          <p:nvPr/>
        </p:nvSpPr>
        <p:spPr>
          <a:xfrm>
            <a:off x="8302680" y="1801440"/>
            <a:ext cx="301716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G — Governance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5" name="Text 12"/>
          <p:cNvSpPr/>
          <p:nvPr/>
        </p:nvSpPr>
        <p:spPr>
          <a:xfrm>
            <a:off x="8302680" y="2258640"/>
            <a:ext cx="297144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Структура управления, этика, антикоррупция, контроль и прозрачность.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6" name="Text 13"/>
          <p:cNvSpPr/>
          <p:nvPr/>
        </p:nvSpPr>
        <p:spPr>
          <a:xfrm>
            <a:off x="1143000" y="5532120"/>
            <a:ext cx="9875160" cy="5666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ESG помогает оценивать компанию. Устойчивое предпринимательство определяет, какую проблему решает бизнес.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7" name="PlaceHolder 1"/>
          <p:cNvSpPr>
            <a:spLocks noGrp="1"/>
          </p:cNvSpPr>
          <p:nvPr>
            <p:ph type="sldNum" idx="14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39B92C6-E501-4630-9BCC-94B374E994A5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Показатели должны связывать действия с реальным изменением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89" name="Shape 1"/>
          <p:cNvSpPr/>
          <p:nvPr/>
        </p:nvSpPr>
        <p:spPr>
          <a:xfrm>
            <a:off x="685800" y="1645920"/>
            <a:ext cx="2559960" cy="27885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0" name="Shape 2"/>
          <p:cNvSpPr/>
          <p:nvPr/>
        </p:nvSpPr>
        <p:spPr>
          <a:xfrm>
            <a:off x="685800" y="1645920"/>
            <a:ext cx="82080" cy="278856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1" name="Text 3"/>
          <p:cNvSpPr/>
          <p:nvPr/>
        </p:nvSpPr>
        <p:spPr>
          <a:xfrm>
            <a:off x="941760" y="184716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Входы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2" name="Text 4"/>
          <p:cNvSpPr/>
          <p:nvPr/>
        </p:nvSpPr>
        <p:spPr>
          <a:xfrm>
            <a:off x="941760" y="2304360"/>
            <a:ext cx="2102760" cy="196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ресурсы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Пример: 100 часов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3" name="Shape 5"/>
          <p:cNvSpPr/>
          <p:nvPr/>
        </p:nvSpPr>
        <p:spPr>
          <a:xfrm>
            <a:off x="3520440" y="1645920"/>
            <a:ext cx="2559960" cy="2788560"/>
          </a:xfrm>
          <a:prstGeom prst="roundRect">
            <a:avLst>
              <a:gd name="adj" fmla="val 2857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4" name="Shape 6"/>
          <p:cNvSpPr/>
          <p:nvPr/>
        </p:nvSpPr>
        <p:spPr>
          <a:xfrm>
            <a:off x="3520440" y="1645920"/>
            <a:ext cx="82080" cy="278856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5" name="Text 7"/>
          <p:cNvSpPr/>
          <p:nvPr/>
        </p:nvSpPr>
        <p:spPr>
          <a:xfrm>
            <a:off x="3776400" y="184716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Действия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6" name="Text 8"/>
          <p:cNvSpPr/>
          <p:nvPr/>
        </p:nvSpPr>
        <p:spPr>
          <a:xfrm>
            <a:off x="3776400" y="2304360"/>
            <a:ext cx="2102760" cy="196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что сделали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Пример: ремонт техники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7" name="Shape 9"/>
          <p:cNvSpPr/>
          <p:nvPr/>
        </p:nvSpPr>
        <p:spPr>
          <a:xfrm>
            <a:off x="6355080" y="1645920"/>
            <a:ext cx="2559960" cy="2788560"/>
          </a:xfrm>
          <a:prstGeom prst="roundRect">
            <a:avLst>
              <a:gd name="adj" fmla="val 2857"/>
            </a:avLst>
          </a:prstGeom>
          <a:solidFill>
            <a:srgbClr val="FFFFF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198" name="Shape 10"/>
          <p:cNvSpPr/>
          <p:nvPr/>
        </p:nvSpPr>
        <p:spPr>
          <a:xfrm>
            <a:off x="6355080" y="1645920"/>
            <a:ext cx="82080" cy="2788560"/>
          </a:xfrm>
          <a:prstGeom prst="rect">
            <a:avLst/>
          </a:prstGeom>
          <a:solidFill>
            <a:srgbClr val="1B5E57"/>
          </a:solidFill>
          <a:ln w="12700">
            <a:solidFill>
              <a:srgbClr val="1B5E57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199" name="Text 11"/>
          <p:cNvSpPr/>
          <p:nvPr/>
        </p:nvSpPr>
        <p:spPr>
          <a:xfrm>
            <a:off x="6611040" y="184716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1B5E57"/>
                </a:solidFill>
                <a:effectLst/>
                <a:uFillTx/>
                <a:latin typeface="Aptos"/>
              </a:rPr>
              <a:t>Результат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0" name="Text 12"/>
          <p:cNvSpPr/>
          <p:nvPr/>
        </p:nvSpPr>
        <p:spPr>
          <a:xfrm>
            <a:off x="6611040" y="2304360"/>
            <a:ext cx="2102760" cy="196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что получили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Пример: 500 устройств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1" name="Shape 13"/>
          <p:cNvSpPr/>
          <p:nvPr/>
        </p:nvSpPr>
        <p:spPr>
          <a:xfrm>
            <a:off x="9189720" y="1645920"/>
            <a:ext cx="2559960" cy="2788560"/>
          </a:xfrm>
          <a:prstGeom prst="roundRect">
            <a:avLst>
              <a:gd name="adj" fmla="val 2857"/>
            </a:avLst>
          </a:prstGeom>
          <a:solidFill>
            <a:srgbClr val="DCEAE5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2" name="Shape 14"/>
          <p:cNvSpPr/>
          <p:nvPr/>
        </p:nvSpPr>
        <p:spPr>
          <a:xfrm>
            <a:off x="9189720" y="1645920"/>
            <a:ext cx="82080" cy="2788560"/>
          </a:xfrm>
          <a:prstGeom prst="rect">
            <a:avLst/>
          </a:prstGeom>
          <a:solidFill>
            <a:srgbClr val="B56D33"/>
          </a:solidFill>
          <a:ln w="12700">
            <a:solidFill>
              <a:srgbClr val="B56D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03" name="Text 15"/>
          <p:cNvSpPr/>
          <p:nvPr/>
        </p:nvSpPr>
        <p:spPr>
          <a:xfrm>
            <a:off x="9445680" y="1847160"/>
            <a:ext cx="214848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Воздействие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4" name="Text 16"/>
          <p:cNvSpPr/>
          <p:nvPr/>
        </p:nvSpPr>
        <p:spPr>
          <a:xfrm>
            <a:off x="9445680" y="2304360"/>
            <a:ext cx="2102760" cy="1965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что изменилось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Пример: меньше отходов и расходов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5" name="Text 17"/>
          <p:cNvSpPr/>
          <p:nvPr/>
        </p:nvSpPr>
        <p:spPr>
          <a:xfrm>
            <a:off x="914400" y="5074920"/>
            <a:ext cx="10332360" cy="8226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tIns="720" rIns="720" bIns="72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9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У каждого показателя должны быть базовый уровень, цель, период, ответственный и источник данных.</a:t>
            </a:r>
            <a:endParaRPr lang="en-US" sz="19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6" name="PlaceHolder 1"/>
          <p:cNvSpPr>
            <a:spLocks noGrp="1"/>
          </p:cNvSpPr>
          <p:nvPr>
            <p:ph type="sldNum" idx="15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6BC9645-3D37-42D3-B700-7BA7D8129B4C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Гринвошинг начинается там, где заявление нельзя проверить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8" name="Text 1"/>
          <p:cNvSpPr/>
          <p:nvPr/>
        </p:nvSpPr>
        <p:spPr>
          <a:xfrm>
            <a:off x="731520" y="1417320"/>
            <a:ext cx="3657240" cy="365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000" b="1" u="none" strike="noStrike">
                <a:solidFill>
                  <a:srgbClr val="A64B45"/>
                </a:solidFill>
                <a:effectLst/>
                <a:uFillTx/>
                <a:latin typeface="Aptos"/>
              </a:rPr>
              <a:t>Пять тревожных сигналов</a:t>
            </a:r>
            <a:endParaRPr lang="en-US" sz="20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09" name="Text 2"/>
          <p:cNvSpPr/>
          <p:nvPr/>
        </p:nvSpPr>
        <p:spPr>
          <a:xfrm>
            <a:off x="731520" y="1920240"/>
            <a:ext cx="5120280" cy="35658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tIns="720" rIns="720" bIns="720" anchor="ctr">
            <a:normAutofit/>
          </a:bodyPr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Расплывчатые слова: «эко», «зеленый».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Одно положительное свойство скрывает существенный вред.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Нет базовой линии, периода и методики.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Используется вымышленная сертификация.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Компенсация подменяет сокращение воздействия.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0" name="Shape 3"/>
          <p:cNvSpPr/>
          <p:nvPr/>
        </p:nvSpPr>
        <p:spPr>
          <a:xfrm>
            <a:off x="6400800" y="1600200"/>
            <a:ext cx="4937400" cy="3474360"/>
          </a:xfrm>
          <a:prstGeom prst="roundRect">
            <a:avLst>
              <a:gd name="adj" fmla="val 2105"/>
            </a:avLst>
          </a:prstGeom>
          <a:solidFill>
            <a:srgbClr val="F0E2C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1" name="Shape 4"/>
          <p:cNvSpPr/>
          <p:nvPr/>
        </p:nvSpPr>
        <p:spPr>
          <a:xfrm>
            <a:off x="6400800" y="1600200"/>
            <a:ext cx="82080" cy="3474360"/>
          </a:xfrm>
          <a:prstGeom prst="rect">
            <a:avLst/>
          </a:prstGeom>
          <a:solidFill>
            <a:srgbClr val="B56D33"/>
          </a:solidFill>
          <a:ln w="12700">
            <a:solidFill>
              <a:srgbClr val="B56D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2" name="Text 5"/>
          <p:cNvSpPr/>
          <p:nvPr/>
        </p:nvSpPr>
        <p:spPr>
          <a:xfrm>
            <a:off x="6656760" y="1801440"/>
            <a:ext cx="452592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Проверка заявления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3" name="Text 6"/>
          <p:cNvSpPr/>
          <p:nvPr/>
        </p:nvSpPr>
        <p:spPr>
          <a:xfrm>
            <a:off x="6656760" y="2258640"/>
            <a:ext cx="4480200" cy="26514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Что измерено?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С чем сравнивается?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За какой период?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Какова граница расчета?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Кто может проверить данные?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4" name="PlaceHolder 1"/>
          <p:cNvSpPr>
            <a:spLocks noGrp="1"/>
          </p:cNvSpPr>
          <p:nvPr>
            <p:ph type="sldNum" idx="16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1A507C2C-CEB9-4265-BDAD-970F22FC9C9A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Дорожная карта начинается с фокуса, а не с большого отчета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6" name="Shape 1"/>
          <p:cNvSpPr/>
          <p:nvPr/>
        </p:nvSpPr>
        <p:spPr>
          <a:xfrm>
            <a:off x="1014840" y="1874520"/>
            <a:ext cx="685440" cy="685440"/>
          </a:xfrm>
          <a:prstGeom prst="ellipse">
            <a:avLst/>
          </a:prstGeom>
          <a:solidFill>
            <a:srgbClr val="1B5E57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17" name="Text 2"/>
          <p:cNvSpPr/>
          <p:nvPr/>
        </p:nvSpPr>
        <p:spPr>
          <a:xfrm>
            <a:off x="1014840" y="2039040"/>
            <a:ext cx="685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1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8" name="Text 3"/>
          <p:cNvSpPr/>
          <p:nvPr/>
        </p:nvSpPr>
        <p:spPr>
          <a:xfrm>
            <a:off x="502920" y="278892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Диагностика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19" name="Shape 4"/>
          <p:cNvSpPr/>
          <p:nvPr/>
        </p:nvSpPr>
        <p:spPr>
          <a:xfrm>
            <a:off x="1709640" y="2212560"/>
            <a:ext cx="1207080" cy="360"/>
          </a:xfrm>
          <a:prstGeom prst="line">
            <a:avLst/>
          </a:prstGeom>
          <a:ln w="38100">
            <a:solidFill>
              <a:srgbClr val="AAC7B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0" name="Shape 5"/>
          <p:cNvSpPr/>
          <p:nvPr/>
        </p:nvSpPr>
        <p:spPr>
          <a:xfrm>
            <a:off x="2917080" y="1874520"/>
            <a:ext cx="685440" cy="685440"/>
          </a:xfrm>
          <a:prstGeom prst="ellipse">
            <a:avLst/>
          </a:prstGeom>
          <a:solidFill>
            <a:srgbClr val="1B5E57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1" name="Text 6"/>
          <p:cNvSpPr/>
          <p:nvPr/>
        </p:nvSpPr>
        <p:spPr>
          <a:xfrm>
            <a:off x="2917080" y="2039040"/>
            <a:ext cx="685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2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2" name="Text 7"/>
          <p:cNvSpPr/>
          <p:nvPr/>
        </p:nvSpPr>
        <p:spPr>
          <a:xfrm>
            <a:off x="2404800" y="278892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Существенные темы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3" name="Shape 8"/>
          <p:cNvSpPr/>
          <p:nvPr/>
        </p:nvSpPr>
        <p:spPr>
          <a:xfrm>
            <a:off x="3611880" y="2212560"/>
            <a:ext cx="1206720" cy="360"/>
          </a:xfrm>
          <a:prstGeom prst="line">
            <a:avLst/>
          </a:prstGeom>
          <a:ln w="38100">
            <a:solidFill>
              <a:srgbClr val="AAC7B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4" name="Shape 9"/>
          <p:cNvSpPr/>
          <p:nvPr/>
        </p:nvSpPr>
        <p:spPr>
          <a:xfrm>
            <a:off x="4818960" y="1874520"/>
            <a:ext cx="685440" cy="685440"/>
          </a:xfrm>
          <a:prstGeom prst="ellipse">
            <a:avLst/>
          </a:prstGeom>
          <a:solidFill>
            <a:srgbClr val="1B5E57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5" name="Text 10"/>
          <p:cNvSpPr/>
          <p:nvPr/>
        </p:nvSpPr>
        <p:spPr>
          <a:xfrm>
            <a:off x="4818960" y="2039040"/>
            <a:ext cx="685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3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6" name="Text 11"/>
          <p:cNvSpPr/>
          <p:nvPr/>
        </p:nvSpPr>
        <p:spPr>
          <a:xfrm>
            <a:off x="4306680" y="278892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Цели и показатели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7" name="Shape 12"/>
          <p:cNvSpPr/>
          <p:nvPr/>
        </p:nvSpPr>
        <p:spPr>
          <a:xfrm>
            <a:off x="5513760" y="2212560"/>
            <a:ext cx="1207080" cy="360"/>
          </a:xfrm>
          <a:prstGeom prst="line">
            <a:avLst/>
          </a:prstGeom>
          <a:ln w="38100">
            <a:solidFill>
              <a:srgbClr val="AAC7B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28" name="Shape 13"/>
          <p:cNvSpPr/>
          <p:nvPr/>
        </p:nvSpPr>
        <p:spPr>
          <a:xfrm>
            <a:off x="6720840" y="1874520"/>
            <a:ext cx="685440" cy="685440"/>
          </a:xfrm>
          <a:prstGeom prst="ellipse">
            <a:avLst/>
          </a:prstGeom>
          <a:solidFill>
            <a:srgbClr val="B56D33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29" name="Text 14"/>
          <p:cNvSpPr/>
          <p:nvPr/>
        </p:nvSpPr>
        <p:spPr>
          <a:xfrm>
            <a:off x="6720840" y="2039040"/>
            <a:ext cx="685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4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0" name="Text 15"/>
          <p:cNvSpPr/>
          <p:nvPr/>
        </p:nvSpPr>
        <p:spPr>
          <a:xfrm>
            <a:off x="6208920" y="278892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Пилот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1" name="Shape 16"/>
          <p:cNvSpPr/>
          <p:nvPr/>
        </p:nvSpPr>
        <p:spPr>
          <a:xfrm>
            <a:off x="7415640" y="2212560"/>
            <a:ext cx="1207080" cy="360"/>
          </a:xfrm>
          <a:prstGeom prst="line">
            <a:avLst/>
          </a:prstGeom>
          <a:ln w="38100">
            <a:solidFill>
              <a:srgbClr val="AAC7B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2" name="Shape 17"/>
          <p:cNvSpPr/>
          <p:nvPr/>
        </p:nvSpPr>
        <p:spPr>
          <a:xfrm>
            <a:off x="8622720" y="1874520"/>
            <a:ext cx="685440" cy="685440"/>
          </a:xfrm>
          <a:prstGeom prst="ellipse">
            <a:avLst/>
          </a:prstGeom>
          <a:solidFill>
            <a:srgbClr val="B56D33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3" name="Text 18"/>
          <p:cNvSpPr/>
          <p:nvPr/>
        </p:nvSpPr>
        <p:spPr>
          <a:xfrm>
            <a:off x="8622720" y="2039040"/>
            <a:ext cx="685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5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4" name="Text 19"/>
          <p:cNvSpPr/>
          <p:nvPr/>
        </p:nvSpPr>
        <p:spPr>
          <a:xfrm>
            <a:off x="8110800" y="278892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Масштабирование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5" name="Shape 20"/>
          <p:cNvSpPr/>
          <p:nvPr/>
        </p:nvSpPr>
        <p:spPr>
          <a:xfrm>
            <a:off x="9317520" y="2212560"/>
            <a:ext cx="1207080" cy="360"/>
          </a:xfrm>
          <a:prstGeom prst="line">
            <a:avLst/>
          </a:prstGeom>
          <a:ln w="38100">
            <a:solidFill>
              <a:srgbClr val="AAC7B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-44640" rIns="90000" bIns="-44640" anchor="t" anchorCtr="1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6" name="Shape 21"/>
          <p:cNvSpPr/>
          <p:nvPr/>
        </p:nvSpPr>
        <p:spPr>
          <a:xfrm>
            <a:off x="10524600" y="1874520"/>
            <a:ext cx="685440" cy="685440"/>
          </a:xfrm>
          <a:prstGeom prst="ellipse">
            <a:avLst/>
          </a:prstGeom>
          <a:solidFill>
            <a:srgbClr val="B56D33"/>
          </a:solidFill>
          <a:ln w="25400">
            <a:solidFill>
              <a:srgbClr val="FFFFFF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37" name="Text 22"/>
          <p:cNvSpPr/>
          <p:nvPr/>
        </p:nvSpPr>
        <p:spPr>
          <a:xfrm>
            <a:off x="10524600" y="2039040"/>
            <a:ext cx="685440" cy="2282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FFFFFF"/>
                </a:solidFill>
                <a:effectLst/>
                <a:uFillTx/>
                <a:latin typeface="Aptos"/>
              </a:rPr>
              <a:t>6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8" name="Text 23"/>
          <p:cNvSpPr/>
          <p:nvPr/>
        </p:nvSpPr>
        <p:spPr>
          <a:xfrm>
            <a:off x="10012680" y="2788920"/>
            <a:ext cx="1691280" cy="59400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5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Отчетность</a:t>
            </a:r>
            <a:endParaRPr lang="en-US" sz="15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39" name="Text 24"/>
          <p:cNvSpPr/>
          <p:nvPr/>
        </p:nvSpPr>
        <p:spPr>
          <a:xfrm>
            <a:off x="1554480" y="4480560"/>
            <a:ext cx="9052200" cy="639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Для малого бизнеса достаточно нескольких показателей, если они связаны с ключевыми решениями.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0" name="PlaceHolder 1"/>
          <p:cNvSpPr>
            <a:spLocks noGrp="1"/>
          </p:cNvSpPr>
          <p:nvPr>
            <p:ph type="sldNum" idx="17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A5F71962-9066-427B-BE3E-578C3AF00CD1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Практический кейс: вторая жизнь малой бытовой техники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2" name="Text 1"/>
          <p:cNvSpPr/>
          <p:nvPr/>
        </p:nvSpPr>
        <p:spPr>
          <a:xfrm>
            <a:off x="612720" y="1234440"/>
            <a:ext cx="10698120" cy="3196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00" b="0" u="none" strike="noStrike">
                <a:solidFill>
                  <a:srgbClr val="5E7470"/>
                </a:solidFill>
                <a:effectLst/>
                <a:uFillTx/>
                <a:latin typeface="Aptos"/>
              </a:rPr>
              <a:t>Групповая работа • 15 минут</a:t>
            </a:r>
            <a:endParaRPr lang="en-US" sz="13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3" name="Text 2"/>
          <p:cNvSpPr/>
          <p:nvPr/>
        </p:nvSpPr>
        <p:spPr>
          <a:xfrm>
            <a:off x="731520" y="1417320"/>
            <a:ext cx="10698120" cy="77688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rm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1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Сервис принимает технику, проводит диагностику, ремонтирует, восстанавливает и продает с гарантией.</a:t>
            </a:r>
            <a:endParaRPr lang="en-US" sz="21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4" name="Text 3"/>
          <p:cNvSpPr/>
          <p:nvPr/>
        </p:nvSpPr>
        <p:spPr>
          <a:xfrm>
            <a:off x="914400" y="2514600"/>
            <a:ext cx="6491880" cy="3245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tIns="720" rIns="720" bIns="720" anchor="ctr">
            <a:normAutofit/>
          </a:bodyPr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Сформулируйте проблему и ценностное предложение.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Определите клиента и плательщика.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Выберите модель дохода и ключевые затраты.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Назовите два возможных побочных эффекта.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Предложите экономический, социальный и экологический показатель.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7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Подготовьте двухминутную защиту.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5" name="Shape 4"/>
          <p:cNvSpPr/>
          <p:nvPr/>
        </p:nvSpPr>
        <p:spPr>
          <a:xfrm>
            <a:off x="7909560" y="2423160"/>
            <a:ext cx="3291480" cy="2605680"/>
          </a:xfrm>
          <a:prstGeom prst="roundRect">
            <a:avLst>
              <a:gd name="adj" fmla="val 2807"/>
            </a:avLst>
          </a:prstGeom>
          <a:solidFill>
            <a:srgbClr val="F0E2CF"/>
          </a:solidFill>
          <a:ln w="12700">
            <a:solidFill>
              <a:srgbClr val="D8E0DD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6" name="Shape 5"/>
          <p:cNvSpPr/>
          <p:nvPr/>
        </p:nvSpPr>
        <p:spPr>
          <a:xfrm>
            <a:off x="7909560" y="2423160"/>
            <a:ext cx="82080" cy="2605680"/>
          </a:xfrm>
          <a:prstGeom prst="rect">
            <a:avLst/>
          </a:prstGeom>
          <a:solidFill>
            <a:srgbClr val="B56D33"/>
          </a:solidFill>
          <a:ln w="12700">
            <a:solidFill>
              <a:srgbClr val="B56D33"/>
            </a:solidFill>
            <a:round/>
          </a:ln>
        </p:spPr>
        <p:style>
          <a:lnRef idx="0"/>
          <a:fillRef idx="0"/>
          <a:effectRef idx="0"/>
          <a:fontRef idx="minor"/>
        </p:style>
        <p:txBody>
          <a:bodyPr lIns="90000" tIns="45000" rIns="90000" bIns="45000" anchor="t">
            <a:noAutofit/>
          </a:bodyPr>
          <a:p>
            <a:pPr/>
            <a:endParaRPr lang="en-US" sz="1800" b="0" u="none" strike="noStrike">
              <a:solidFill>
                <a:srgbClr val="FFFFFF"/>
              </a:solidFill>
              <a:effectLst/>
              <a:uFillTx/>
              <a:latin typeface="Arial"/>
            </a:endParaRPr>
          </a:p>
        </p:txBody>
      </p:sp>
      <p:sp>
        <p:nvSpPr>
          <p:cNvPr id="247" name="Text 6"/>
          <p:cNvSpPr/>
          <p:nvPr/>
        </p:nvSpPr>
        <p:spPr>
          <a:xfrm>
            <a:off x="8165520" y="2624400"/>
            <a:ext cx="2880000" cy="2923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7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Критерии</a:t>
            </a:r>
            <a:endParaRPr lang="en-US" sz="1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8" name="Text 7"/>
          <p:cNvSpPr/>
          <p:nvPr/>
        </p:nvSpPr>
        <p:spPr>
          <a:xfrm>
            <a:off x="8165520" y="3081600"/>
            <a:ext cx="2834280" cy="17827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t">
            <a:norm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Польза клиенту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Экономика модели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Доказуемый эффект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350" b="0" u="none" strike="noStrike">
                <a:solidFill>
                  <a:srgbClr val="20312F"/>
                </a:solidFill>
                <a:effectLst/>
                <a:uFillTx/>
                <a:latin typeface="Aptos"/>
              </a:rPr>
              <a:t>Учет рисков</a:t>
            </a:r>
            <a:endParaRPr lang="en-US" sz="135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49" name="PlaceHolder 1"/>
          <p:cNvSpPr>
            <a:spLocks noGrp="1"/>
          </p:cNvSpPr>
          <p:nvPr>
            <p:ph type="sldNum" idx="18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D5292191-2099-4FC3-950E-2FFFFB9807C7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Пять выводов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1" name="Text 1"/>
          <p:cNvSpPr/>
          <p:nvPr/>
        </p:nvSpPr>
        <p:spPr>
          <a:xfrm>
            <a:off x="1005840" y="1463040"/>
            <a:ext cx="10149480" cy="438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tIns="720" rIns="720" bIns="720" anchor="ctr">
            <a:normAutofit/>
          </a:bodyPr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22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Устойчивое предпринимательство объединяет прибыльность и решение значимой проблемы.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22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Устойчивость должна быть встроена в бизнес-модель.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22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Положительный эффект требует измерения.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22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Компромиссы выявляют через жизненный цикл и диалог со сторонами.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22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Начинать лучше с существенных тем и проверяемых пилотов.</a:t>
            </a:r>
            <a:endParaRPr lang="en-US" sz="22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2" name="Text 2"/>
          <p:cNvSpPr/>
          <p:nvPr/>
        </p:nvSpPr>
        <p:spPr>
          <a:xfrm>
            <a:off x="1234440" y="5806440"/>
            <a:ext cx="9692280" cy="41112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1800" b="1" u="none" strike="noStrike">
                <a:solidFill>
                  <a:srgbClr val="B56D33"/>
                </a:solidFill>
                <a:effectLst/>
                <a:uFillTx/>
                <a:latin typeface="Aptos"/>
              </a:rPr>
              <a:t>Главный вопрос предпринимателя: какую ценность мы создаем и какой ценой?</a:t>
            </a:r>
            <a:endParaRPr lang="en-US" sz="18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3" name="PlaceHolder 1"/>
          <p:cNvSpPr>
            <a:spLocks noGrp="1"/>
          </p:cNvSpPr>
          <p:nvPr>
            <p:ph type="sldNum" idx="19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815DA21D-A129-47C7-8E2D-B89A26BB9AB2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Text 0"/>
          <p:cNvSpPr/>
          <p:nvPr/>
        </p:nvSpPr>
        <p:spPr>
          <a:xfrm>
            <a:off x="594360" y="640080"/>
            <a:ext cx="10972440" cy="5025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700" b="1" u="none" strike="noStrike">
                <a:solidFill>
                  <a:srgbClr val="124A45"/>
                </a:solidFill>
                <a:effectLst/>
                <a:uFillTx/>
                <a:latin typeface="Aptos Display"/>
                <a:ea typeface="Aptos Display"/>
              </a:rPr>
              <a:t>Источники для продолжения изучения</a:t>
            </a:r>
            <a:endParaRPr lang="en-US" sz="27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5" name="Text 1"/>
          <p:cNvSpPr/>
          <p:nvPr/>
        </p:nvSpPr>
        <p:spPr>
          <a:xfrm>
            <a:off x="822960" y="1417320"/>
            <a:ext cx="10606680" cy="438876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720" tIns="720" rIns="720" bIns="720" anchor="ctr">
            <a:normAutofit/>
          </a:bodyPr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6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ООН: Повестка дня в области устойчивого развития до 2030 года — sdgs.un.org/2030agenda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6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UN Global Compact: десять принципов — unglobalcompact.org/what-is-gc/mission/principles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6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GRI Standards — globalreporting.org/standards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6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Ellen MacArthur Foundation: введение в циклическую экономику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6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Elkington J. Cannibals with Forks, 1997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  <a:p>
            <a:pPr marL="228600" indent="-228600" defTabSz="914400">
              <a:lnSpc>
                <a:spcPct val="100000"/>
              </a:lnSpc>
              <a:buClr>
                <a:srgbClr val="20312F"/>
              </a:buClr>
              <a:buFont typeface="Symbol" charset="2"/>
              <a:buChar char=""/>
            </a:pPr>
            <a:r>
              <a:rPr lang="en-US" sz="1600" b="0" u="none" strike="noStrike">
                <a:solidFill>
                  <a:srgbClr val="20312F"/>
                </a:solidFill>
                <a:effectLst/>
                <a:uFillTx/>
                <a:latin typeface="Aptos"/>
                <a:ea typeface="Aptos"/>
              </a:rPr>
              <a:t>Schaltegger S., Wagner M. Sustainable entrepreneurship, 2011</a:t>
            </a:r>
            <a:endParaRPr lang="en-US" sz="1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6" name="Text 2"/>
          <p:cNvSpPr/>
          <p:nvPr/>
        </p:nvSpPr>
        <p:spPr>
          <a:xfrm>
            <a:off x="3566160" y="5760720"/>
            <a:ext cx="5028840" cy="456840"/>
          </a:xfrm>
          <a:prstGeom prst="rect">
            <a:avLst/>
          </a:prstGeom>
          <a:noFill/>
          <a:ln w="0">
            <a:noFill/>
          </a:ln>
        </p:spPr>
        <p:style>
          <a:lnRef idx="0"/>
          <a:fillRef idx="0"/>
          <a:effectRef idx="0"/>
          <a:fontRef idx="minor"/>
        </p:style>
        <p:txBody>
          <a:bodyPr lIns="0" tIns="0" rIns="0" bIns="0" anchor="ctr">
            <a:noAutofit/>
          </a:bodyPr>
          <a:p>
            <a:pPr algn="ctr" defTabSz="914400">
              <a:lnSpc>
                <a:spcPct val="100000"/>
              </a:lnSpc>
              <a:tabLst>
                <a:tab pos="0" algn="l"/>
              </a:tabLst>
            </a:pPr>
            <a:r>
              <a:rPr lang="en-US" sz="2600" b="1" u="none" strike="noStrike">
                <a:solidFill>
                  <a:srgbClr val="124A45"/>
                </a:solidFill>
                <a:effectLst/>
                <a:uFillTx/>
                <a:latin typeface="Aptos"/>
              </a:rPr>
              <a:t>Спасибо за работу</a:t>
            </a:r>
            <a:endParaRPr lang="en-US" sz="2600" b="0" u="none" strike="noStrike">
              <a:solidFill>
                <a:srgbClr val="000000"/>
              </a:solidFill>
              <a:effectLst/>
              <a:uFillTx/>
              <a:latin typeface="Arial"/>
            </a:endParaRPr>
          </a:p>
        </p:txBody>
      </p:sp>
      <p:sp>
        <p:nvSpPr>
          <p:cNvPr id="257" name="PlaceHolder 1"/>
          <p:cNvSpPr>
            <a:spLocks noGrp="1"/>
          </p:cNvSpPr>
          <p:nvPr>
            <p:ph type="sldNum" idx="20"/>
          </p:nvPr>
        </p:nvSpPr>
        <p:spPr>
          <a:xfrm>
            <a:off x="11567160" y="6519600"/>
            <a:ext cx="228240" cy="164160"/>
          </a:xfrm>
          <a:prstGeom prst="rect">
            <a:avLst/>
          </a:prstGeom>
          <a:noFill/>
          <a:ln w="0">
            <a:noFill/>
          </a:ln>
        </p:spPr>
        <p:txBody>
          <a:bodyPr lIns="90000" tIns="45000" rIns="90000" bIns="45000" anchor="t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959C801E-F161-43D6-9D07-DB17E8D1F567}" type="slidenum">
              <a:rPr lang="en-US" sz="900" b="0" u="none" strike="noStrike">
                <a:solidFill>
                  <a:srgbClr val="7D8E89"/>
                </a:solidFill>
                <a:effectLst/>
                <a:uFillTx/>
                <a:latin typeface="Aptos"/>
                <a:ea typeface="Aptos"/>
              </a:rPr>
              <a:t>&lt;number&gt;</a:t>
            </a:fld>
            <a:endParaRPr lang="en-US" sz="900" b="0" u="none" strike="noStrike">
              <a:solidFill>
                <a:srgbClr val="000000"/>
              </a:solidFill>
              <a:effectLst/>
              <a:uFillTx/>
              <a:latin typeface="Times New Roman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 pitchFamily="0" charset="1"/>
        <a:ea typeface=""/>
        <a:cs typeface=""/>
      </a:majorFont>
      <a:minorFont>
        <a:latin typeface="Aptos" pitchFamily="0" charset="1"/>
        <a:ea typeface=""/>
        <a:cs typeface=""/>
      </a:minorFont>
    </a:fontScheme>
    <a:fmtScheme>
      <a:fillStyleLst>
        <a:solidFill>
          <a:schemeClr val="phClr"/>
        </a:solidFill>
        <a:gradFill>
          <a:gsLst>
            <a:gs pos="0">
              <a:schemeClr val="phClr">
                <a:lumMod val="110000"/>
                <a:tint val="67000"/>
              </a:schemeClr>
            </a:gs>
            <a:gs pos="50000">
              <a:schemeClr val="phClr">
                <a:lumMod val="105000"/>
                <a:tint val="73000"/>
              </a:schemeClr>
            </a:gs>
            <a:gs pos="100000">
              <a:schemeClr val="phClr">
                <a:lumMod val="105000"/>
                <a:tint val="81000"/>
              </a:schemeClr>
            </a:gs>
          </a:gsLst>
          <a:lin ang="5400000" scaled="0"/>
          <a:tileRect l="0" t="0" r="0" b="0"/>
        </a:gradFill>
        <a:gradFill>
          <a:gsLst>
            <a:gs pos="0">
              <a:schemeClr val="phClr">
                <a:lumMod val="102000"/>
                <a:tint val="94000"/>
              </a:schemeClr>
            </a:gs>
            <a:gs pos="50000">
              <a:schemeClr val="phClr">
                <a:lumMod val="100000"/>
                <a:shade val="100000"/>
              </a:schemeClr>
            </a:gs>
            <a:gs pos="100000">
              <a:schemeClr val="phClr">
                <a:lumMod val="99000"/>
                <a:shade val="78000"/>
              </a:schemeClr>
            </a:gs>
          </a:gsLst>
          <a:lin ang="5400000" scaled="0"/>
          <a:tileRect l="0" t="0" r="0" b="0"/>
        </a:gradFill>
      </a:fillStyleLst>
      <a:lnStyleLst>
        <a:ln w="6350" cap="flat" cmpd="sng" algn="ctr">
          <a:prstDash val="solid"/>
          <a:miter lim="800000"/>
        </a:ln>
        <a:ln w="12700" cap="flat" cmpd="sng" algn="ctr">
          <a:prstDash val="solid"/>
          <a:miter lim="800000"/>
        </a:ln>
        <a:ln w="19050" cap="flat" cmpd="sng" algn="ctr"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</a:schemeClr>
            </a:gs>
            <a:gs pos="50000">
              <a:schemeClr val="phClr">
                <a:tint val="98000"/>
                <a:shade val="90000"/>
                <a:lumMod val="103000"/>
              </a:schemeClr>
            </a:gs>
            <a:gs pos="100000">
              <a:schemeClr val="phClr">
                <a:shade val="63000"/>
              </a:schemeClr>
            </a:gs>
          </a:gsLst>
          <a:lin ang="5400000" scaled="0"/>
          <a:tileRect l="0" t="0" r="0" b="0"/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LibreOfficeDev/26.8.0.0.alpha0$Linux_X86_64 LibreOffice_project/2c87e51eeaa2b413ff4ae097b2705eea1995d8e5</Application>
  <AppVersion>15.0000</AppVersion>
  <Words>0</Words>
  <Paragraphs>0</Paragraph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2026-09-17T06:27:47Z</dcterms:created>
  <dc:creator>OpenAI</dc:creator>
  <dc:description/>
  <dc:language>en-US</dc:language>
  <cp:lastModifiedBy>OpenAI</cp:lastModifiedBy>
  <dcterms:modified xsi:type="dcterms:W3CDTF">2026-09-17T06:27:47Z</dcterms:modified>
  <cp:revision>1</cp:revision>
  <dc:subject>Устойчивое предпринимательство</dc:subject>
  <dc:title>Основы концепции устойчивое предпринимательство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17</vt:r8>
  </property>
  <property fmtid="{D5CDD505-2E9C-101B-9397-08002B2CF9AE}" pid="3" name="PresentationFormat">
    <vt:lpwstr>On-screen Show (16:9)</vt:lpwstr>
  </property>
  <property fmtid="{D5CDD505-2E9C-101B-9397-08002B2CF9AE}" pid="4" name="Slides">
    <vt:r8>17</vt:r8>
  </property>
</Properties>
</file>