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Robo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Roboto-regular.fntdata"/><Relationship Id="rId21" Type="http://schemas.openxmlformats.org/officeDocument/2006/relationships/slide" Target="slides/slide16.xml"/><Relationship Id="rId24" Type="http://schemas.openxmlformats.org/officeDocument/2006/relationships/font" Target="fonts/Roboto-italic.fntdata"/><Relationship Id="rId23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d88d611e85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d88d611e85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88d611e85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d88d611e85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d88d611e85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d88d611e85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d88d611e85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d88d611e85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d88d611e85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d88d611e85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d88d611e85_0_1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d88d611e85_0_1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d88d611e85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d88d611e85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d88d611e85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d88d611e85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88d611e85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88d611e85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88d611e85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88d611e85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88d611e85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d88d611e85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d88d611e85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d88d611e85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88d611e85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d88d611e85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88d611e85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88d611e85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d88d611e85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d88d611e85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Принципы кода и архитектуры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/>
              <a:t>Разработка Web приложений</a:t>
            </a:r>
            <a:endParaRPr sz="19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Принципы проектирования</a:t>
            </a:r>
            <a:endParaRPr/>
          </a:p>
        </p:txBody>
      </p:sp>
      <p:sp>
        <p:nvSpPr>
          <p:cNvPr id="140" name="Google Shape;140;p2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✔️ High Cohesion / Low Coupling</a:t>
            </a:r>
            <a:endParaRPr b="1"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высокая связность внутри класса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низкая зависимость между классами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✔️ Law of Demeter (LoD)</a:t>
            </a:r>
            <a:endParaRPr b="1"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"Не разговаривай с незнакомцами"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✔️ Composition over Inheritance</a:t>
            </a:r>
            <a:endParaRPr b="1"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Предпочитай композицию вместо наследования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lang="ru" sz="2700"/>
              <a:t>Архитектурные подходы</a:t>
            </a:r>
            <a:endParaRPr sz="2700"/>
          </a:p>
        </p:txBody>
      </p:sp>
      <p:sp>
        <p:nvSpPr>
          <p:cNvPr id="146" name="Google Shape;146;p2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✔️ Clean Architecture (Clean Architecture)</a:t>
            </a:r>
            <a:endParaRPr b="1"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зависимости направлены внутрь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бизнес-логика независима от фреймворков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✔️ Hexagonal Architecture (Ports &amp; Adapters)</a:t>
            </a:r>
            <a:endParaRPr b="1"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удобно для тестирования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легко менять внешние системы (Kafka, DB)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✔️ Layered Architecture (классика Spring)</a:t>
            </a:r>
            <a:endParaRPr b="1"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Controller → Service → Repository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Паттерны проектирования (GoF + современные)</a:t>
            </a:r>
            <a:endParaRPr/>
          </a:p>
        </p:txBody>
      </p:sp>
      <p:sp>
        <p:nvSpPr>
          <p:cNvPr id="152" name="Google Shape;152;p2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</a:rPr>
              <a:t>Классика:</a:t>
            </a:r>
            <a:endParaRPr b="1"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Roboto"/>
              <a:buChar char="●"/>
            </a:pPr>
            <a:r>
              <a:rPr lang="ru" sz="1300">
                <a:solidFill>
                  <a:srgbClr val="000000"/>
                </a:solidFill>
              </a:rPr>
              <a:t>Singleton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Roboto"/>
              <a:buChar char="●"/>
            </a:pPr>
            <a:r>
              <a:rPr lang="ru" sz="1300">
                <a:solidFill>
                  <a:srgbClr val="000000"/>
                </a:solidFill>
              </a:rPr>
              <a:t>Factory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Roboto"/>
              <a:buChar char="●"/>
            </a:pPr>
            <a:r>
              <a:rPr lang="ru" sz="1300">
                <a:solidFill>
                  <a:srgbClr val="000000"/>
                </a:solidFill>
              </a:rPr>
              <a:t>Builder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Roboto"/>
              <a:buChar char="●"/>
            </a:pPr>
            <a:r>
              <a:rPr lang="ru" sz="1300">
                <a:solidFill>
                  <a:srgbClr val="000000"/>
                </a:solidFill>
              </a:rPr>
              <a:t>Strategy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Roboto"/>
              <a:buChar char="●"/>
            </a:pPr>
            <a:r>
              <a:rPr lang="ru" sz="1300">
                <a:solidFill>
                  <a:srgbClr val="000000"/>
                </a:solidFill>
              </a:rPr>
              <a:t>Observer</a:t>
            </a:r>
            <a:endParaRPr sz="13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</a:rPr>
              <a:t>Для backend / Spring:</a:t>
            </a:r>
            <a:endParaRPr b="1"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Roboto"/>
              <a:buChar char="●"/>
            </a:pPr>
            <a:r>
              <a:rPr lang="ru" sz="1300">
                <a:solidFill>
                  <a:srgbClr val="000000"/>
                </a:solidFill>
              </a:rPr>
              <a:t>DTO pattern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Roboto"/>
              <a:buChar char="●"/>
            </a:pPr>
            <a:r>
              <a:rPr lang="ru" sz="1300">
                <a:solidFill>
                  <a:srgbClr val="000000"/>
                </a:solidFill>
              </a:rPr>
              <a:t>Mapper (MapStruct)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Roboto"/>
              <a:buChar char="●"/>
            </a:pPr>
            <a:r>
              <a:rPr lang="ru" sz="1300">
                <a:solidFill>
                  <a:srgbClr val="000000"/>
                </a:solidFill>
              </a:rPr>
              <a:t>Repository pattern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Roboto"/>
              <a:buChar char="●"/>
            </a:pPr>
            <a:r>
              <a:rPr lang="ru" sz="1300">
                <a:solidFill>
                  <a:srgbClr val="000000"/>
                </a:solidFill>
              </a:rPr>
              <a:t>Circuit Breaker (Resilience4j)</a:t>
            </a:r>
            <a:endParaRPr sz="13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Производительность и надежность</a:t>
            </a:r>
            <a:endParaRPr/>
          </a:p>
        </p:txBody>
      </p:sp>
      <p:sp>
        <p:nvSpPr>
          <p:cNvPr id="158" name="Google Shape;158;p2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✔️ Caching стратегии</a:t>
            </a:r>
            <a:endParaRPr b="1"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Cache Aside (самый частый)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Write Through / Write Behind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ru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✔️ Connection pooling</a:t>
            </a:r>
            <a:endParaRPr b="1"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(HikariCP, HTTP clients)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400"/>
              </a:spcBef>
              <a:spcAft>
                <a:spcPts val="400"/>
              </a:spcAft>
              <a:buNone/>
            </a:pPr>
            <a:r>
              <a:rPr b="1" lang="ru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✔️ Rate limiting / Throttling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Как применять</a:t>
            </a:r>
            <a:endParaRPr/>
          </a:p>
        </p:txBody>
      </p:sp>
      <p:sp>
        <p:nvSpPr>
          <p:cNvPr id="164" name="Google Shape;164;p2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Начать с KISS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Добавлять SOLID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Избегать переусложнения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Итог</a:t>
            </a:r>
            <a:endParaRPr/>
          </a:p>
        </p:txBody>
      </p:sp>
      <p:sp>
        <p:nvSpPr>
          <p:cNvPr id="170" name="Google Shape;170;p2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Хороший код: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простой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читаемый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расширяемый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тестируемый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Лабораторное задание</a:t>
            </a:r>
            <a:endParaRPr/>
          </a:p>
        </p:txBody>
      </p:sp>
      <p:sp>
        <p:nvSpPr>
          <p:cNvPr id="176" name="Google Shape;176;p2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Сделать анализ своего кода и выписать используемые принципы описанные в данной лекции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Принципы кода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Принципы кода — это набор правил и подходов, позволяющих писать: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поддерживаемый код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масштабируемые системы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понятную архитектуру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Классификация принципов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Принципы можно разделить на: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ru"/>
              <a:t>Базовые принципы кода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ru"/>
              <a:t>Принципы проектирования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ru"/>
              <a:t>Архитектурные подходы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ru"/>
              <a:t>Паттерны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AutoNum type="arabicPeriod"/>
            </a:pPr>
            <a:r>
              <a:rPr lang="ru"/>
              <a:t>Инфраструктурные практики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БАЗОВЫЕ ПРИНЦИПЫ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DRY - Don't Repeat Yourself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KISS - Keep It Simple, Stupid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YAGNI - You Aren’t Gonna Need It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WET - Write Everything Twice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SOLID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DRY</a:t>
            </a:r>
            <a:endParaRPr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Don't Repeat Yourself</a:t>
            </a:r>
            <a:endParaRPr b="1"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Избегаем дублирования логики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Общая логика выносится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Плохо: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одинаковые куски кода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Хорошо: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переиспользование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KISS</a:t>
            </a:r>
            <a:endParaRPr/>
          </a:p>
        </p:txBody>
      </p:sp>
      <p:sp>
        <p:nvSpPr>
          <p:cNvPr id="116" name="Google Shape;116;p1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Keep It Simple, Stupid</a:t>
            </a:r>
            <a:endParaRPr b="1"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Простые решения лучше сложных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Минимум абстракций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Антипаттерн: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overengineering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YAGNI</a:t>
            </a:r>
            <a:endParaRPr/>
          </a:p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You Aren’t Gonna Need It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Не писать код "на будущее"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Реализуем только текущие требования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WET</a:t>
            </a:r>
            <a:endParaRPr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Write Everything Twice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Иногда допустимо дублирование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Лучше дублировать, чем сделать плохую абстракцию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SOLID</a:t>
            </a:r>
            <a:endParaRPr/>
          </a:p>
        </p:txBody>
      </p:sp>
      <p:sp>
        <p:nvSpPr>
          <p:cNvPr id="134" name="Google Shape;134;p2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 — Single Responsibility. </a:t>
            </a:r>
            <a:r>
              <a:rPr lang="ru">
                <a:solidFill>
                  <a:srgbClr val="000000"/>
                </a:solidFill>
              </a:rPr>
              <a:t>У класса должна быть </a:t>
            </a:r>
            <a:r>
              <a:rPr b="1" lang="ru">
                <a:solidFill>
                  <a:srgbClr val="000000"/>
                </a:solidFill>
              </a:rPr>
              <a:t>только одна причина для изменения</a:t>
            </a:r>
            <a:r>
              <a:rPr lang="ru">
                <a:solidFill>
                  <a:srgbClr val="000000"/>
                </a:solidFill>
              </a:rPr>
              <a:t>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O — Open/Closed. Открыт для расширения, закрыт для изменения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L — Liskov Substitution. Принцип подстановки Барбары Лисков, </a:t>
            </a:r>
            <a:r>
              <a:rPr lang="ru">
                <a:solidFill>
                  <a:srgbClr val="000000"/>
                </a:solidFill>
              </a:rPr>
              <a:t>Подкласс должен </a:t>
            </a:r>
            <a:r>
              <a:rPr b="1" lang="ru">
                <a:solidFill>
                  <a:srgbClr val="000000"/>
                </a:solidFill>
              </a:rPr>
              <a:t>полностью заменять родителя</a:t>
            </a:r>
            <a:r>
              <a:rPr lang="ru">
                <a:solidFill>
                  <a:srgbClr val="000000"/>
                </a:solidFill>
              </a:rPr>
              <a:t>, не ломая поведение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I — Interface Segregation. Лучше много маленьких интерфейсов, чем один жирный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D — Dependency Inversion. Инверсия зависимостей, Зависим не от реализаций, а от абстракций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