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y="5143500" cx="9144000"/>
  <p:notesSz cx="6858000" cy="9144000"/>
  <p:embeddedFontLst>
    <p:embeddedFont>
      <p:font typeface="Roboto"/>
      <p:regular r:id="rId37"/>
      <p:bold r:id="rId38"/>
      <p:italic r:id="rId39"/>
      <p:boldItalic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1643612-B0EC-4F3E-B6AD-7A3B4EF84D49}">
  <a:tblStyle styleId="{F1643612-B0EC-4F3E-B6AD-7A3B4EF84D4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Roboto-boldItalic.fntdata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Roboto-regular.fntdata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font" Target="fonts/Roboto-italic.fntdata"/><Relationship Id="rId16" Type="http://schemas.openxmlformats.org/officeDocument/2006/relationships/slide" Target="slides/slide10.xml"/><Relationship Id="rId38" Type="http://schemas.openxmlformats.org/officeDocument/2006/relationships/font" Target="fonts/Roboto-bold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d6573feaf7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d6573feaf7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d6573feaf7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d6573feaf7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d6573feaf7_0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d6573feaf7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d6573feaf7_0_2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d6573feaf7_0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d6573feaf7_0_2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d6573feaf7_0_2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d6573feaf7_0_2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d6573feaf7_0_2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d6573feaf7_0_2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d6573feaf7_0_2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d6573feaf7_0_2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d6573feaf7_0_2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d6573feaf7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d6573feaf7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d6573feaf7_0_2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d6573feaf7_0_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6573feaf7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d6573feaf7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d6573feaf7_0_2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d6573feaf7_0_2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d6573feaf7_0_3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d6573feaf7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d6573feaf7_0_3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d6573feaf7_0_3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d6573feaf7_0_3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d6573feaf7_0_3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d6573feaf7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d6573feaf7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d6573feaf7_0_3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d6573feaf7_0_3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d6573feaf7_0_3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d6573feaf7_0_3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d6573feaf7_0_3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d6573feaf7_0_3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d6573feaf7_0_3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d6573feaf7_0_3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d6573feaf7_0_3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d6573feaf7_0_3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6573feaf7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6573feaf7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d6573feaf7_0_3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d6573feaf7_0_3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6573feaf7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6573feaf7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6573feaf7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d6573feaf7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d6573feaf7_0_1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d6573feaf7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d6573feaf7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d6573feaf7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d6573feaf7_0_2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d6573feaf7_0_2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d6573feaf7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d6573feaf7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3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/>
              <a:t>Кэширование и Redis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Ускорение приложений и снижение нагрузки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Cache Miss / Hit</a:t>
            </a:r>
            <a:endParaRPr sz="2700"/>
          </a:p>
        </p:txBody>
      </p:sp>
      <p:sp>
        <p:nvSpPr>
          <p:cNvPr id="141" name="Google Shape;141;p2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b="1" lang="ru">
                <a:solidFill>
                  <a:srgbClr val="000000"/>
                </a:solidFill>
              </a:rPr>
              <a:t>Cache hit</a:t>
            </a:r>
            <a:r>
              <a:rPr lang="ru">
                <a:solidFill>
                  <a:srgbClr val="000000"/>
                </a:solidFill>
              </a:rPr>
              <a:t> — данные найдены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b="1" lang="ru">
                <a:solidFill>
                  <a:srgbClr val="000000"/>
                </a:solidFill>
              </a:rPr>
              <a:t>Cache miss</a:t>
            </a:r>
            <a:r>
              <a:rPr lang="ru">
                <a:solidFill>
                  <a:srgbClr val="000000"/>
                </a:solidFill>
              </a:rPr>
              <a:t> — идём в БД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Cache Stampede</a:t>
            </a:r>
            <a:endParaRPr sz="2700"/>
          </a:p>
        </p:txBody>
      </p:sp>
      <p:sp>
        <p:nvSpPr>
          <p:cNvPr id="147" name="Google Shape;147;p2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Когда много запросов одновременно: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кэш истёк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все идут в БД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Решения: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TTL jitter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locking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 TTL (Time To Live)</a:t>
            </a:r>
            <a:endParaRPr sz="2700"/>
          </a:p>
        </p:txBody>
      </p:sp>
      <p:sp>
        <p:nvSpPr>
          <p:cNvPr id="153" name="Google Shape;153;p2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время жизни кэша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после истечения — удаляется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Стратегии кэширования</a:t>
            </a:r>
            <a:endParaRPr b="1" sz="2700"/>
          </a:p>
        </p:txBody>
      </p:sp>
      <p:sp>
        <p:nvSpPr>
          <p:cNvPr id="159" name="Google Shape;159;p2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Cache Aside (Lazy)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Write Through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Write Back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Cache Aside</a:t>
            </a:r>
            <a:endParaRPr sz="2700"/>
          </a:p>
        </p:txBody>
      </p:sp>
      <p:sp>
        <p:nvSpPr>
          <p:cNvPr id="165" name="Google Shape;165;p2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Самая популярная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/>
              <a:t>1. Проверить кэш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2. Нет → взять из БД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3. Положить в кэш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Write Through</a:t>
            </a:r>
            <a:endParaRPr sz="2700"/>
          </a:p>
        </p:txBody>
      </p:sp>
      <p:sp>
        <p:nvSpPr>
          <p:cNvPr id="171" name="Google Shape;171;p2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запись сразу в кэш и БД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Плюсы: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консистентность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Минусы: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медленнее запись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Write Back</a:t>
            </a:r>
            <a:endParaRPr sz="2700"/>
          </a:p>
        </p:txBody>
      </p:sp>
      <p:sp>
        <p:nvSpPr>
          <p:cNvPr id="177" name="Google Shape;177;p2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запись сначала в кэш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потом в БД (async)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Плюсы: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быстро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Минусы: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риск потери данных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Что такое Redis</a:t>
            </a:r>
            <a:endParaRPr sz="2700"/>
          </a:p>
        </p:txBody>
      </p:sp>
      <p:sp>
        <p:nvSpPr>
          <p:cNvPr id="183" name="Google Shape;183;p2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</a:rPr>
              <a:t>Redis</a:t>
            </a:r>
            <a:r>
              <a:rPr lang="ru">
                <a:solidFill>
                  <a:srgbClr val="000000"/>
                </a:solidFill>
              </a:rPr>
              <a:t> — in-memory key-value storage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Особенности: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ru">
                <a:solidFill>
                  <a:srgbClr val="000000"/>
                </a:solidFill>
              </a:rPr>
              <a:t>очень быстрый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ru">
                <a:solidFill>
                  <a:srgbClr val="000000"/>
                </a:solidFill>
              </a:rPr>
              <a:t>работает в RAM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ru">
                <a:solidFill>
                  <a:srgbClr val="000000"/>
                </a:solidFill>
              </a:rPr>
              <a:t>поддерживает структуры данных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Почему Redis быстрый</a:t>
            </a:r>
            <a:endParaRPr sz="2700"/>
          </a:p>
        </p:txBody>
      </p:sp>
      <p:sp>
        <p:nvSpPr>
          <p:cNvPr id="189" name="Google Shape;189;p3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хранение в памяти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однопоточная модель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минимальный overhead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Типы данных Redis</a:t>
            </a:r>
            <a:endParaRPr sz="2700"/>
          </a:p>
        </p:txBody>
      </p:sp>
      <p:sp>
        <p:nvSpPr>
          <p:cNvPr id="195" name="Google Shape;195;p3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String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Hash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List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Set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Sorted Set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План лекции</a:t>
            </a:r>
            <a:endParaRPr b="1" sz="2700"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Что такое кэширование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Зачем оно нужно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Виды кэша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Проблемы кэширования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Введение в Redis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Redis как кэш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Spring Boot + Redis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Практические примеры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Best practices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Пример</a:t>
            </a:r>
            <a:endParaRPr sz="2700"/>
          </a:p>
        </p:txBody>
      </p:sp>
      <p:sp>
        <p:nvSpPr>
          <p:cNvPr id="201" name="Google Shape;201;p32"/>
          <p:cNvSpPr txBox="1"/>
          <p:nvPr>
            <p:ph idx="1" type="body"/>
          </p:nvPr>
        </p:nvSpPr>
        <p:spPr>
          <a:xfrm>
            <a:off x="311700" y="1229875"/>
            <a:ext cx="2036400" cy="14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String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SET user:1 "User"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GET user:1</a:t>
            </a:r>
            <a:endParaRPr/>
          </a:p>
        </p:txBody>
      </p:sp>
      <p:sp>
        <p:nvSpPr>
          <p:cNvPr id="202" name="Google Shape;202;p32"/>
          <p:cNvSpPr txBox="1"/>
          <p:nvPr>
            <p:ph idx="1" type="body"/>
          </p:nvPr>
        </p:nvSpPr>
        <p:spPr>
          <a:xfrm>
            <a:off x="311700" y="2999925"/>
            <a:ext cx="3457500" cy="14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Hash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HSET user:1 name "User" age 25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HGET user:1 name</a:t>
            </a:r>
            <a:endParaRPr/>
          </a:p>
        </p:txBody>
      </p:sp>
      <p:sp>
        <p:nvSpPr>
          <p:cNvPr id="203" name="Google Shape;203;p32"/>
          <p:cNvSpPr txBox="1"/>
          <p:nvPr>
            <p:ph idx="1" type="body"/>
          </p:nvPr>
        </p:nvSpPr>
        <p:spPr>
          <a:xfrm>
            <a:off x="3553800" y="1296675"/>
            <a:ext cx="3733500" cy="14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LPUSH queue task1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RPOP queue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Redis как кэш</a:t>
            </a:r>
            <a:endParaRPr sz="2700"/>
          </a:p>
        </p:txBody>
      </p:sp>
      <p:sp>
        <p:nvSpPr>
          <p:cNvPr id="209" name="Google Shape;209;p3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Request → Redis → DB (fallback)</a:t>
            </a:r>
            <a:endParaRPr/>
          </a:p>
        </p:txBody>
      </p:sp>
      <p:pic>
        <p:nvPicPr>
          <p:cNvPr id="210" name="Google Shape;210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213101"/>
            <a:ext cx="6951199" cy="214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Когда использовать Redis</a:t>
            </a:r>
            <a:endParaRPr sz="2700"/>
          </a:p>
        </p:txBody>
      </p:sp>
      <p:sp>
        <p:nvSpPr>
          <p:cNvPr id="216" name="Google Shape;216;p3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частые read операции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тяжелые запросы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сессии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rate limiting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lang="ru" sz="2700"/>
              <a:t>Spring Boot + Redis</a:t>
            </a:r>
            <a:endParaRPr b="1" sz="2700"/>
          </a:p>
        </p:txBody>
      </p:sp>
      <p:sp>
        <p:nvSpPr>
          <p:cNvPr id="222" name="Google Shape;222;p35"/>
          <p:cNvSpPr txBox="1"/>
          <p:nvPr>
            <p:ph idx="1" type="body"/>
          </p:nvPr>
        </p:nvSpPr>
        <p:spPr>
          <a:xfrm>
            <a:off x="311700" y="1229875"/>
            <a:ext cx="5679900" cy="143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&lt;dependency&gt;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&lt;groupId&gt;org.springframework.boot&lt;/groupId&gt;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&lt;artifactId&gt;spring-boot-starter-data-redis&lt;/artifactId&gt;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&lt;/dependency&gt;</a:t>
            </a:r>
            <a:endParaRPr/>
          </a:p>
        </p:txBody>
      </p:sp>
      <p:sp>
        <p:nvSpPr>
          <p:cNvPr id="223" name="Google Shape;223;p35"/>
          <p:cNvSpPr txBox="1"/>
          <p:nvPr/>
        </p:nvSpPr>
        <p:spPr>
          <a:xfrm>
            <a:off x="311700" y="2819100"/>
            <a:ext cx="3000000" cy="139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spring: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data: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 redis: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   host: localhost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   port: 6379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Аннотации</a:t>
            </a:r>
            <a:endParaRPr sz="2700"/>
          </a:p>
        </p:txBody>
      </p:sp>
      <p:pic>
        <p:nvPicPr>
          <p:cNvPr id="229" name="Google Shape;229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283175"/>
            <a:ext cx="3726825" cy="101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808200"/>
            <a:ext cx="4012824" cy="68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3646850"/>
            <a:ext cx="4103750" cy="56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3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034300" y="2294575"/>
            <a:ext cx="3538336" cy="85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Проблемы с Spring Cache</a:t>
            </a:r>
            <a:endParaRPr sz="2700"/>
          </a:p>
        </p:txBody>
      </p:sp>
      <p:sp>
        <p:nvSpPr>
          <p:cNvPr id="238" name="Google Shape;238;p3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нет fine-grained контроля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serialization issues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ключи нужно продумывать</a:t>
            </a:r>
            <a:endParaRPr/>
          </a:p>
        </p:txBody>
      </p:sp>
      <p:pic>
        <p:nvPicPr>
          <p:cNvPr id="239" name="Google Shape;23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77975" y="1906600"/>
            <a:ext cx="1879525" cy="99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Serialization</a:t>
            </a:r>
            <a:endParaRPr sz="2700"/>
          </a:p>
        </p:txBody>
      </p:sp>
      <p:sp>
        <p:nvSpPr>
          <p:cNvPr id="245" name="Google Shape;245;p3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JSON (Jackson)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JDK serialization (не рекомендуется)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Best Practices &amp; Anti-patterns</a:t>
            </a:r>
            <a:endParaRPr sz="2700"/>
          </a:p>
        </p:txBody>
      </p:sp>
      <p:sp>
        <p:nvSpPr>
          <p:cNvPr id="251" name="Google Shape;251;p39"/>
          <p:cNvSpPr txBox="1"/>
          <p:nvPr>
            <p:ph idx="1" type="body"/>
          </p:nvPr>
        </p:nvSpPr>
        <p:spPr>
          <a:xfrm>
            <a:off x="311700" y="1229875"/>
            <a:ext cx="3685200" cy="145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использовать TTL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логировать cache hit/miss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избегать hot keys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использовать namespaces</a:t>
            </a:r>
            <a:endParaRPr/>
          </a:p>
        </p:txBody>
      </p:sp>
      <p:sp>
        <p:nvSpPr>
          <p:cNvPr id="252" name="Google Shape;252;p39"/>
          <p:cNvSpPr txBox="1"/>
          <p:nvPr/>
        </p:nvSpPr>
        <p:spPr>
          <a:xfrm>
            <a:off x="4622975" y="1229875"/>
            <a:ext cx="38658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</a:pPr>
            <a:r>
              <a:rPr lang="ru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кэшировать всё подряд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</a:pPr>
            <a:r>
              <a:rPr lang="ru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слишком большой TTL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</a:pPr>
            <a:r>
              <a:rPr lang="ru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отсутствие инвалидации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Redis vs DB</a:t>
            </a:r>
            <a:endParaRPr sz="2700"/>
          </a:p>
        </p:txBody>
      </p:sp>
      <p:sp>
        <p:nvSpPr>
          <p:cNvPr id="258" name="Google Shape;258;p4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59" name="Google Shape;259;p40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{F1643612-B0EC-4F3E-B6AD-7A3B4EF84D49}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ru" sz="1100"/>
                        <a:t>Redis</a:t>
                      </a:r>
                      <a:endParaRPr b="1"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ru" sz="1100"/>
                        <a:t>DB</a:t>
                      </a:r>
                      <a:endParaRPr b="1" sz="11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/>
                        <a:t>Быстро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/>
                        <a:t>Медленно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/>
                        <a:t>В RAM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/>
                        <a:t>На диске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/>
                        <a:t>Временные данные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"/>
                        <a:t>Постоянные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Когда НЕ нужен кэш</a:t>
            </a:r>
            <a:endParaRPr sz="2700"/>
          </a:p>
        </p:txBody>
      </p:sp>
      <p:sp>
        <p:nvSpPr>
          <p:cNvPr id="265" name="Google Shape;265;p4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маленькая нагрузка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данные часто меняются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дешевые запросы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Что такое кэширование</a:t>
            </a:r>
            <a:endParaRPr sz="2700"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Кэширование</a:t>
            </a: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— это хранение часто используемых данных в быстром доступе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Цель: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уменьшить время ответа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снизить нагрузку на БД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повысить scalability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2700"/>
              <a:t>Лабораторная работа</a:t>
            </a:r>
            <a:endParaRPr sz="2700"/>
          </a:p>
        </p:txBody>
      </p:sp>
      <p:sp>
        <p:nvSpPr>
          <p:cNvPr id="271" name="Google Shape;271;p4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Развернуть Redis и Redis Commander в Docker Compose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Подключить Redis к Spring Boot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Закэшировать 2 сервиса Сущностей из нашего </a:t>
            </a:r>
            <a:r>
              <a:rPr lang="ru"/>
              <a:t>предыдущего</a:t>
            </a:r>
            <a:r>
              <a:rPr lang="ru"/>
              <a:t> приложения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Обосновать выбор сервисов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Добавить TTL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Реализовать cache eviction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Продемонстрировать результат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Почему это важно</a:t>
            </a:r>
            <a:endParaRPr sz="2700"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Без кэша: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каждый запрос → база данных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высокая latency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перегрузка системы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С кэшем: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быстрый ответ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меньше запросов в БД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Где используется кэш</a:t>
            </a:r>
            <a:endParaRPr sz="2700"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29875"/>
            <a:ext cx="34104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Web API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Микросервисы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Frontend (browser cache)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CDN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Базы данных</a:t>
            </a:r>
            <a:endParaRPr/>
          </a:p>
        </p:txBody>
      </p:sp>
      <p:sp>
        <p:nvSpPr>
          <p:cNvPr id="111" name="Google Shape;111;p17"/>
          <p:cNvSpPr txBox="1"/>
          <p:nvPr/>
        </p:nvSpPr>
        <p:spPr>
          <a:xfrm>
            <a:off x="4774425" y="1229875"/>
            <a:ext cx="3000000" cy="18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GET /users/1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Без кэша: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→ DB query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С кэшем: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→ Redis → instant response</a:t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Виды кэширования</a:t>
            </a:r>
            <a:endParaRPr sz="2700"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In-memory (локальный)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Distributed cache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HTTP cache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CDN cache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In-memory cache</a:t>
            </a:r>
            <a:endParaRPr sz="2700"/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Примеры: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HashMap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Caffeine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Ehcache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Плюсы: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очень быстро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Минусы: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не масштабируется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не shared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Distributed cache</a:t>
            </a:r>
            <a:endParaRPr sz="2700"/>
          </a:p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Примеры: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Redis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Memcached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Плюсы:</a:t>
            </a:r>
            <a:endParaRPr/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общий для всех сервисов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масштабируемость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ru" sz="2700"/>
              <a:t>Проблемы кэширования</a:t>
            </a:r>
            <a:endParaRPr sz="2700"/>
          </a:p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устаревшие данные (stale data)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инвалидация кэша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согласованность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ru"/>
              <a:t>cache stampede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