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62" r:id="rId2"/>
    <p:sldId id="261" r:id="rId3"/>
    <p:sldId id="269" r:id="rId4"/>
    <p:sldId id="268" r:id="rId5"/>
    <p:sldId id="287" r:id="rId6"/>
    <p:sldId id="288" r:id="rId7"/>
    <p:sldId id="271" r:id="rId8"/>
    <p:sldId id="265" r:id="rId9"/>
    <p:sldId id="266" r:id="rId10"/>
    <p:sldId id="272" r:id="rId11"/>
    <p:sldId id="258" r:id="rId12"/>
    <p:sldId id="259" r:id="rId13"/>
    <p:sldId id="273" r:id="rId14"/>
    <p:sldId id="274" r:id="rId15"/>
    <p:sldId id="281" r:id="rId16"/>
    <p:sldId id="282" r:id="rId17"/>
    <p:sldId id="284" r:id="rId18"/>
    <p:sldId id="275" r:id="rId19"/>
    <p:sldId id="280" r:id="rId20"/>
    <p:sldId id="286" r:id="rId21"/>
    <p:sldId id="283" r:id="rId22"/>
    <p:sldId id="277" r:id="rId23"/>
    <p:sldId id="276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000099"/>
    <a:srgbClr val="FFFFCC"/>
    <a:srgbClr val="FFFFFF"/>
    <a:srgbClr val="66FFFF"/>
    <a:srgbClr val="FF0000"/>
    <a:srgbClr val="990099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7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37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380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81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82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3AD37C2-E3A6-4D07-B658-41563581E8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B66E8-9C07-4A49-A036-DF3DDA7BF7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E719F-BDB1-413D-AA31-F4EC7D5533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44BF9-3FE6-40A1-BC9E-0FF2561C6A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975C2-8AB6-4482-9B8A-80E6621B5C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896AE-10C8-472E-9D10-C9DCCD8ECA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F40A0-5E2B-4449-9F42-DF0F9E6896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8869C-FE04-4FBA-B6FC-97390E3E04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72E73-2B91-4553-94CD-50CE1E7E71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B70020-3D40-4994-B0FE-906C3A803E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11E88-276C-40E9-8ABF-60295E618F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A359ADB-C782-4FDB-9E74-3009FE9952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4339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0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5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5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435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435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768148F-4DA0-44A8-A9DB-AB61EED8DCF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35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eodezist.info/test/geodezist+/foto/prikol_foto/schtativ1.gi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jpeg"/><Relationship Id="rId2" Type="http://schemas.openxmlformats.org/officeDocument/2006/relationships/hyperlink" Target="http://www.spbtgik.ru/book/geobook.files/pic176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fuomz.ru/uploads/shop/icons_thumbnails/big/8c4b76d04aef9b14175fa3600cf7d501.jpg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www.spbtgik.ru/book/geobook.files/pic170.gi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www.drillings.ru/www/images/izyskatel1_88.gi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hyperlink" Target="http://www.vectronix.ru/images/typ6/30.jp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7" descr="Фотографии  Выполню геодезическую разбивк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276600"/>
            <a:ext cx="4495800" cy="3581400"/>
          </a:xfrm>
          <a:prstGeom prst="rect">
            <a:avLst/>
          </a:prstGeom>
          <a:noFill/>
        </p:spPr>
      </p:pic>
      <p:pic>
        <p:nvPicPr>
          <p:cNvPr id="21515" name="Picture 11" descr="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4572000"/>
          </a:xfrm>
          <a:prstGeom prst="rect">
            <a:avLst/>
          </a:prstGeom>
          <a:noFill/>
        </p:spPr>
      </p:pic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990600" y="228600"/>
            <a:ext cx="6400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kk-KZ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Дәріс </a:t>
            </a:r>
            <a:r>
              <a:rPr lang="kk-KZ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№</a:t>
            </a:r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10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152400" y="2514600"/>
            <a:ext cx="82264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r>
              <a:rPr lang="kk-KZ" sz="5400" dirty="0">
                <a:solidFill>
                  <a:srgbClr val="FFFF00"/>
                </a:solidFill>
              </a:rPr>
              <a:t>КОРРЕЛАТТЫ ТЕҢЕСТІРУ ТӘСІЛІНІҢ ПРАКТИКА ЖҮЗІНДЕ ІСКЕ </a:t>
            </a:r>
            <a:r>
              <a:rPr lang="kk-KZ" sz="5400" dirty="0" smtClean="0">
                <a:solidFill>
                  <a:srgbClr val="FFFF00"/>
                </a:solidFill>
              </a:rPr>
              <a:t>АСУЫ</a:t>
            </a:r>
            <a:endParaRPr lang="ru-RU" sz="51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21519" name="Picture 15" descr="Картинка 68 из 21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-1"/>
            <a:ext cx="2209800" cy="3283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ris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253413" cy="6191250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>
          <a:xfrm>
            <a:off x="508000" y="609600"/>
            <a:ext cx="5635625" cy="1143000"/>
          </a:xfrm>
          <a:noFill/>
          <a:ln/>
        </p:spPr>
        <p:txBody>
          <a:bodyPr/>
          <a:lstStyle/>
          <a:p>
            <a:pPr algn="l"/>
            <a:r>
              <a:rPr lang="kk-KZ" sz="3600" b="1" u="sng" dirty="0">
                <a:solidFill>
                  <a:srgbClr val="000099"/>
                </a:solidFill>
                <a:effectLst/>
                <a:latin typeface="Times New Roman" pitchFamily="18" charset="0"/>
              </a:rPr>
              <a:t>Дәріс жоспары:</a:t>
            </a:r>
            <a:endParaRPr lang="ru-RU" sz="3600" b="1" u="sng" dirty="0">
              <a:solidFill>
                <a:srgbClr val="000099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336967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609600" y="4191000"/>
            <a:ext cx="79198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қажетті өлшенген өсімшелерімен берілген триангуляциялар жүйесі.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2" cstate="print"/>
          <a:srcRect l="28697" t="32050" r="23280" b="8333"/>
          <a:stretch>
            <a:fillRect/>
          </a:stretch>
        </p:blipFill>
        <p:spPr bwMode="auto">
          <a:xfrm>
            <a:off x="1219200" y="381000"/>
            <a:ext cx="7239000" cy="50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29" name="Picture 33"/>
          <p:cNvPicPr>
            <a:picLocks noChangeAspect="1" noChangeArrowheads="1"/>
          </p:cNvPicPr>
          <p:nvPr/>
        </p:nvPicPr>
        <p:blipFill>
          <a:blip r:embed="rId2" cstate="print"/>
          <a:srcRect l="28697" t="22917" r="23865" b="16667"/>
          <a:stretch>
            <a:fillRect/>
          </a:stretch>
        </p:blipFill>
        <p:spPr bwMode="auto">
          <a:xfrm>
            <a:off x="685800" y="228599"/>
            <a:ext cx="7696200" cy="5510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/>
          <p:cNvPicPr>
            <a:picLocks noChangeAspect="1" noChangeArrowheads="1"/>
          </p:cNvPicPr>
          <p:nvPr/>
        </p:nvPicPr>
        <p:blipFill>
          <a:blip r:embed="rId2" cstate="print"/>
          <a:srcRect l="30454" t="22917" r="26794" b="8333"/>
          <a:stretch>
            <a:fillRect/>
          </a:stretch>
        </p:blipFill>
        <p:spPr bwMode="auto">
          <a:xfrm>
            <a:off x="838200" y="685800"/>
            <a:ext cx="6781800" cy="61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 l="31040" t="41667" r="26208" b="20833"/>
          <a:stretch>
            <a:fillRect/>
          </a:stretch>
        </p:blipFill>
        <p:spPr bwMode="auto">
          <a:xfrm>
            <a:off x="152400" y="685800"/>
            <a:ext cx="88074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15" name="Picture 23"/>
          <p:cNvPicPr>
            <a:picLocks noChangeAspect="1" noChangeArrowheads="1"/>
          </p:cNvPicPr>
          <p:nvPr/>
        </p:nvPicPr>
        <p:blipFill>
          <a:blip r:embed="rId2" cstate="print"/>
          <a:srcRect l="31259" t="27083" r="25988" b="10417"/>
          <a:stretch>
            <a:fillRect/>
          </a:stretch>
        </p:blipFill>
        <p:spPr bwMode="auto">
          <a:xfrm>
            <a:off x="685800" y="0"/>
            <a:ext cx="7543800" cy="620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3200" dirty="0" smtClean="0">
                <a:latin typeface="Times New Roman" pitchFamily="18" charset="0"/>
              </a:rPr>
              <a:t>қадалардың </a:t>
            </a:r>
            <a:r>
              <a:rPr lang="kk-KZ" sz="3200" dirty="0">
                <a:latin typeface="Times New Roman" pitchFamily="18" charset="0"/>
              </a:rPr>
              <a:t>көмегімен өлшеу</a:t>
            </a:r>
            <a:endParaRPr lang="ru-RU" sz="3200" dirty="0">
              <a:latin typeface="Times New Roman" pitchFamily="18" charset="0"/>
            </a:endParaRPr>
          </a:p>
        </p:txBody>
      </p:sp>
      <p:pic>
        <p:nvPicPr>
          <p:cNvPr id="24581" name="Picture 5" descr="Вехи стержневы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2084388" cy="3752850"/>
          </a:xfrm>
          <a:prstGeom prst="rect">
            <a:avLst/>
          </a:prstGeom>
          <a:noFill/>
        </p:spPr>
      </p:pic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743200" y="3810000"/>
            <a:ext cx="5943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2692400" y="3695700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4267200" y="3695700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5753100" y="3695700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>
            <a:off x="7035800" y="3683000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8610600" y="3695700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514600"/>
            <a:ext cx="6172200" cy="190500"/>
          </a:xfrm>
          <a:prstGeom prst="rect">
            <a:avLst/>
          </a:prstGeom>
          <a:noFill/>
        </p:spPr>
      </p:pic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0500" y="1651000"/>
            <a:ext cx="66675" cy="933450"/>
          </a:xfrm>
          <a:prstGeom prst="rect">
            <a:avLst/>
          </a:prstGeom>
          <a:noFill/>
        </p:spPr>
      </p:pic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0700" y="1612900"/>
            <a:ext cx="66675" cy="933450"/>
          </a:xfrm>
          <a:prstGeom prst="rect">
            <a:avLst/>
          </a:prstGeom>
          <a:noFill/>
        </p:spPr>
      </p:pic>
      <p:pic>
        <p:nvPicPr>
          <p:cNvPr id="24593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663700"/>
            <a:ext cx="66675" cy="933450"/>
          </a:xfrm>
          <a:prstGeom prst="rect">
            <a:avLst/>
          </a:prstGeom>
          <a:noFill/>
        </p:spPr>
      </p:pic>
      <p:pic>
        <p:nvPicPr>
          <p:cNvPr id="24594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3900" y="1651000"/>
            <a:ext cx="66675" cy="933450"/>
          </a:xfrm>
          <a:prstGeom prst="rect">
            <a:avLst/>
          </a:prstGeom>
          <a:noFill/>
        </p:spPr>
      </p:pic>
      <p:pic>
        <p:nvPicPr>
          <p:cNvPr id="24595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1714500"/>
            <a:ext cx="66675" cy="933450"/>
          </a:xfrm>
          <a:prstGeom prst="rect">
            <a:avLst/>
          </a:prstGeom>
          <a:noFill/>
        </p:spPr>
      </p:pic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2743200" y="1371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А</a:t>
            </a:r>
            <a:endParaRPr lang="ru-RU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8610600" y="13716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В</a:t>
            </a:r>
            <a:endParaRPr lang="ru-RU"/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4191000" y="2667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Е</a:t>
            </a:r>
            <a:endParaRPr lang="ru-RU"/>
          </a:p>
        </p:txBody>
      </p:sp>
      <p:sp>
        <p:nvSpPr>
          <p:cNvPr id="24599" name="Text Box 23"/>
          <p:cNvSpPr txBox="1">
            <a:spLocks noChangeArrowheads="1"/>
          </p:cNvSpPr>
          <p:nvPr/>
        </p:nvSpPr>
        <p:spPr bwMode="auto">
          <a:xfrm>
            <a:off x="5638800" y="2667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</a:t>
            </a:r>
            <a:endParaRPr lang="ru-RU"/>
          </a:p>
        </p:txBody>
      </p:sp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7010400" y="2667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С</a:t>
            </a:r>
            <a:endParaRPr lang="ru-RU"/>
          </a:p>
        </p:txBody>
      </p:sp>
      <p:sp>
        <p:nvSpPr>
          <p:cNvPr id="24601" name="Text Box 25"/>
          <p:cNvSpPr txBox="1">
            <a:spLocks noChangeArrowheads="1"/>
          </p:cNvSpPr>
          <p:nvPr/>
        </p:nvSpPr>
        <p:spPr bwMode="auto">
          <a:xfrm>
            <a:off x="2590800" y="3962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А</a:t>
            </a:r>
            <a:endParaRPr lang="ru-RU"/>
          </a:p>
        </p:txBody>
      </p: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4267200" y="3962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Е</a:t>
            </a:r>
            <a:endParaRPr lang="ru-RU"/>
          </a:p>
        </p:txBody>
      </p:sp>
      <p:sp>
        <p:nvSpPr>
          <p:cNvPr id="24603" name="Text Box 27"/>
          <p:cNvSpPr txBox="1">
            <a:spLocks noChangeArrowheads="1"/>
          </p:cNvSpPr>
          <p:nvPr/>
        </p:nvSpPr>
        <p:spPr bwMode="auto">
          <a:xfrm>
            <a:off x="5715000" y="3962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</a:t>
            </a:r>
            <a:endParaRPr lang="ru-RU"/>
          </a:p>
        </p:txBody>
      </p:sp>
      <p:sp>
        <p:nvSpPr>
          <p:cNvPr id="24604" name="Text Box 28"/>
          <p:cNvSpPr txBox="1">
            <a:spLocks noChangeArrowheads="1"/>
          </p:cNvSpPr>
          <p:nvPr/>
        </p:nvSpPr>
        <p:spPr bwMode="auto">
          <a:xfrm>
            <a:off x="6934200" y="3962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С</a:t>
            </a:r>
            <a:endParaRPr lang="ru-RU"/>
          </a:p>
        </p:txBody>
      </p:sp>
      <p:sp>
        <p:nvSpPr>
          <p:cNvPr id="24605" name="Text Box 29"/>
          <p:cNvSpPr txBox="1">
            <a:spLocks noChangeArrowheads="1"/>
          </p:cNvSpPr>
          <p:nvPr/>
        </p:nvSpPr>
        <p:spPr bwMode="auto">
          <a:xfrm>
            <a:off x="8610600" y="39624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В</a:t>
            </a:r>
            <a:endParaRPr lang="ru-RU"/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2895600" y="6172200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kk-KZ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Екі қазықтың арасына қадалар қағу және өлшеу реті</a:t>
            </a:r>
            <a:endParaRPr lang="ru-RU" sz="24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24607" name="Picture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5562600"/>
            <a:ext cx="4572000" cy="141288"/>
          </a:xfrm>
          <a:prstGeom prst="rect">
            <a:avLst/>
          </a:prstGeom>
          <a:noFill/>
        </p:spPr>
      </p:pic>
      <p:pic>
        <p:nvPicPr>
          <p:cNvPr id="24608" name="Picture 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648200"/>
            <a:ext cx="66675" cy="933450"/>
          </a:xfrm>
          <a:prstGeom prst="rect">
            <a:avLst/>
          </a:prstGeom>
          <a:noFill/>
        </p:spPr>
      </p:pic>
      <p:pic>
        <p:nvPicPr>
          <p:cNvPr id="24609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4648200"/>
            <a:ext cx="66675" cy="933450"/>
          </a:xfrm>
          <a:prstGeom prst="rect">
            <a:avLst/>
          </a:prstGeom>
          <a:noFill/>
        </p:spPr>
      </p:pic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3352800" y="4572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А</a:t>
            </a:r>
            <a:endParaRPr lang="ru-RU"/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7696200" y="44958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/>
              <a:t>В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6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8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 animBg="1"/>
      <p:bldP spid="24596" grpId="0"/>
      <p:bldP spid="24597" grpId="0"/>
      <p:bldP spid="24598" grpId="0"/>
      <p:bldP spid="24599" grpId="0"/>
      <p:bldP spid="24600" grpId="0"/>
      <p:bldP spid="24601" grpId="0"/>
      <p:bldP spid="24602" grpId="0"/>
      <p:bldP spid="24603" grpId="0"/>
      <p:bldP spid="24604" grpId="0"/>
      <p:bldP spid="24605" grpId="0"/>
      <p:bldP spid="24606" grpId="0"/>
      <p:bldP spid="24610" grpId="0"/>
      <p:bldP spid="246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2" cstate="print"/>
          <a:srcRect l="30454" t="30208" r="25622" b="14583"/>
          <a:stretch>
            <a:fillRect/>
          </a:stretch>
        </p:blipFill>
        <p:spPr bwMode="auto">
          <a:xfrm>
            <a:off x="381000" y="736600"/>
            <a:ext cx="8534400" cy="603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BFA"/>
            </a:gs>
            <a:gs pos="30000">
              <a:srgbClr val="C4D6EB"/>
            </a:gs>
            <a:gs pos="60001">
              <a:srgbClr val="85C2FF"/>
            </a:gs>
            <a:gs pos="100000">
              <a:srgbClr val="5E9E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2" cstate="print"/>
          <a:srcRect l="30454" t="23958" r="26208" b="12500"/>
          <a:stretch>
            <a:fillRect/>
          </a:stretch>
        </p:blipFill>
        <p:spPr bwMode="auto">
          <a:xfrm>
            <a:off x="685800" y="685800"/>
            <a:ext cx="7467600" cy="615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>
                <a:latin typeface="Times New Roman" pitchFamily="18" charset="0"/>
              </a:rPr>
              <a:t>Оптикалық аралық өлшеу әдістері</a:t>
            </a:r>
            <a:endParaRPr lang="ru-RU" sz="3600">
              <a:latin typeface="Times New Roman" pitchFamily="18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 l="3941" t="11807" r="53484" b="67290"/>
          <a:stretch>
            <a:fillRect/>
          </a:stretch>
        </p:blipFill>
        <p:spPr bwMode="auto">
          <a:xfrm>
            <a:off x="1447800" y="1447800"/>
            <a:ext cx="64008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 cstate="print"/>
          <a:srcRect l="48111" t="13089" r="37131" b="69258"/>
          <a:stretch>
            <a:fillRect/>
          </a:stretch>
        </p:blipFill>
        <p:spPr bwMode="auto">
          <a:xfrm>
            <a:off x="228600" y="4114800"/>
            <a:ext cx="25146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 cstate="print"/>
          <a:srcRect l="64174" t="13089" r="19722" b="69258"/>
          <a:stretch>
            <a:fillRect/>
          </a:stretch>
        </p:blipFill>
        <p:spPr bwMode="auto">
          <a:xfrm>
            <a:off x="3124200" y="4114800"/>
            <a:ext cx="31242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5943600"/>
            <a:ext cx="3081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Дүрбінің окулярының әйнегі</a:t>
            </a:r>
            <a:r>
              <a:rPr lang="kk-KZ"/>
              <a:t> 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3124200" y="3632200"/>
            <a:ext cx="3017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Аралықты анықтау схемасы</a:t>
            </a:r>
            <a:r>
              <a:rPr lang="kk-KZ"/>
              <a:t> 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6400800" y="4038600"/>
            <a:ext cx="27432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Дүрбі мен рейка орналасқан </a:t>
            </a:r>
          </a:p>
          <a:p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жердің арасы мына формуламен</a:t>
            </a:r>
          </a:p>
          <a:p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анықталады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6553200" y="5562600"/>
            <a:ext cx="1241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d = 100 </a:t>
            </a:r>
            <a:r>
              <a:rPr lang="en-US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× n</a:t>
            </a:r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2133600"/>
            <a:ext cx="609600" cy="55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6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6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60"/>
                            </p:stCondLst>
                            <p:childTnLst>
                              <p:par>
                                <p:cTn id="2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17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7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40"/>
                            </p:stCondLst>
                            <p:childTnLst>
                              <p:par>
                                <p:cTn id="6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r>
              <a:rPr lang="kk-KZ" sz="3200">
                <a:latin typeface="Times New Roman" pitchFamily="18" charset="0"/>
              </a:rPr>
              <a:t>Жарықпен аралықты өлшеу аспаптары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8498" name="Rectangle 66"/>
          <p:cNvSpPr>
            <a:spLocks noChangeArrowheads="1"/>
          </p:cNvSpPr>
          <p:nvPr/>
        </p:nvSpPr>
        <p:spPr bwMode="auto">
          <a:xfrm>
            <a:off x="317500" y="3746500"/>
            <a:ext cx="170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Электронды </a:t>
            </a:r>
          </a:p>
          <a:p>
            <a:r>
              <a:rPr lang="ru-RU">
                <a:solidFill>
                  <a:srgbClr val="FFFF00"/>
                </a:solidFill>
              </a:rPr>
              <a:t>тахеометр</a:t>
            </a:r>
            <a:r>
              <a:rPr lang="ru-RU"/>
              <a:t> </a:t>
            </a:r>
          </a:p>
        </p:txBody>
      </p:sp>
      <p:sp>
        <p:nvSpPr>
          <p:cNvPr id="18499" name="Rectangle 67"/>
          <p:cNvSpPr>
            <a:spLocks noChangeArrowheads="1"/>
          </p:cNvSpPr>
          <p:nvPr/>
        </p:nvSpPr>
        <p:spPr bwMode="auto">
          <a:xfrm>
            <a:off x="2667000" y="4660900"/>
            <a:ext cx="3192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Жарықты шағылстыпғыш</a:t>
            </a:r>
            <a:r>
              <a:rPr lang="ru-RU"/>
              <a:t> </a:t>
            </a:r>
          </a:p>
        </p:txBody>
      </p:sp>
      <p:sp>
        <p:nvSpPr>
          <p:cNvPr id="18502" name="Rectangle 70"/>
          <p:cNvSpPr>
            <a:spLocks noChangeArrowheads="1"/>
          </p:cNvSpPr>
          <p:nvPr/>
        </p:nvSpPr>
        <p:spPr bwMode="auto">
          <a:xfrm>
            <a:off x="0" y="5257800"/>
            <a:ext cx="25066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Жарық</a:t>
            </a:r>
            <a:r>
              <a:rPr lang="ru-RU">
                <a:solidFill>
                  <a:srgbClr val="FFFF00"/>
                </a:solidFill>
                <a:latin typeface="Arial" charset="0"/>
              </a:rPr>
              <a:t>пен</a:t>
            </a:r>
          </a:p>
          <a:p>
            <a:r>
              <a:rPr lang="ru-RU">
                <a:solidFill>
                  <a:srgbClr val="FFFF00"/>
                </a:solidFill>
              </a:rPr>
              <a:t> аралықты анықтау </a:t>
            </a:r>
          </a:p>
          <a:p>
            <a:r>
              <a:rPr lang="ru-RU">
                <a:solidFill>
                  <a:srgbClr val="FFFF00"/>
                </a:solidFill>
              </a:rPr>
              <a:t>сұлбасы</a:t>
            </a:r>
            <a:r>
              <a:rPr lang="ru-RU"/>
              <a:t> </a:t>
            </a:r>
          </a:p>
        </p:txBody>
      </p:sp>
      <p:pic>
        <p:nvPicPr>
          <p:cNvPr id="18503" name="Picture 71" descr="Теодолит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850900"/>
            <a:ext cx="2635250" cy="3810000"/>
          </a:xfrm>
          <a:prstGeom prst="rect">
            <a:avLst/>
          </a:prstGeom>
          <a:noFill/>
        </p:spPr>
      </p:pic>
      <p:pic>
        <p:nvPicPr>
          <p:cNvPr id="18505" name="Picture 73" descr="Электронный тахеометр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00" y="850900"/>
            <a:ext cx="2349500" cy="2819400"/>
          </a:xfrm>
          <a:prstGeom prst="rect">
            <a:avLst/>
          </a:prstGeom>
          <a:noFill/>
        </p:spPr>
      </p:pic>
      <p:pic>
        <p:nvPicPr>
          <p:cNvPr id="18506" name="Picture 74" descr="Отражатель шестипризменный 2Та5-сб5 УОМЗ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2200" y="850900"/>
            <a:ext cx="2127250" cy="3829050"/>
          </a:xfrm>
          <a:prstGeom prst="rect">
            <a:avLst/>
          </a:prstGeom>
          <a:noFill/>
        </p:spPr>
      </p:pic>
      <p:pic>
        <p:nvPicPr>
          <p:cNvPr id="18507" name="Picture 75"/>
          <p:cNvPicPr>
            <a:picLocks noChangeAspect="1" noChangeArrowheads="1"/>
          </p:cNvPicPr>
          <p:nvPr/>
        </p:nvPicPr>
        <p:blipFill>
          <a:blip r:embed="rId8" cstate="print"/>
          <a:srcRect l="1730" t="7333" r="3004" b="8324"/>
          <a:stretch>
            <a:fillRect/>
          </a:stretch>
        </p:blipFill>
        <p:spPr bwMode="auto">
          <a:xfrm>
            <a:off x="2438400" y="5029200"/>
            <a:ext cx="53340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8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8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8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8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8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8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8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8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18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18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18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1000"/>
                                        <p:tgtEl>
                                          <p:spTgt spid="18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8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8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8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8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8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8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18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18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18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/>
              <a:t>Лазерлі ара қашықты өлшейтін аспап</a:t>
            </a:r>
            <a:endParaRPr lang="ru-RU" sz="4000"/>
          </a:p>
        </p:txBody>
      </p:sp>
      <p:pic>
        <p:nvPicPr>
          <p:cNvPr id="36873" name="Picture 9" descr="nikon_laser_800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1549400"/>
            <a:ext cx="2336800" cy="4089400"/>
          </a:xfrm>
          <a:prstGeom prst="rect">
            <a:avLst/>
          </a:prstGeom>
          <a:noFill/>
        </p:spPr>
      </p:pic>
      <p:pic>
        <p:nvPicPr>
          <p:cNvPr id="36879" name="Picture 15" descr="lti_impulse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549400"/>
            <a:ext cx="3657600" cy="2571750"/>
          </a:xfrm>
          <a:prstGeom prst="rect">
            <a:avLst/>
          </a:prstGeom>
          <a:noFill/>
        </p:spPr>
      </p:pic>
      <p:pic>
        <p:nvPicPr>
          <p:cNvPr id="36882" name="Picture 18" descr="d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549400"/>
            <a:ext cx="2857500" cy="2790825"/>
          </a:xfrm>
          <a:prstGeom prst="rect">
            <a:avLst/>
          </a:prstGeom>
          <a:noFill/>
        </p:spPr>
      </p:pic>
      <p:pic>
        <p:nvPicPr>
          <p:cNvPr id="36884" name="Picture 20" descr="966502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4343400"/>
            <a:ext cx="3657600" cy="2157413"/>
          </a:xfrm>
          <a:prstGeom prst="rect">
            <a:avLst/>
          </a:prstGeom>
          <a:noFill/>
        </p:spPr>
      </p:pic>
      <p:sp>
        <p:nvSpPr>
          <p:cNvPr id="36885" name="Text Box 21"/>
          <p:cNvSpPr txBox="1">
            <a:spLocks noChangeArrowheads="1"/>
          </p:cNvSpPr>
          <p:nvPr/>
        </p:nvSpPr>
        <p:spPr bwMode="auto">
          <a:xfrm>
            <a:off x="5562600" y="6491288"/>
            <a:ext cx="3581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>
                <a:solidFill>
                  <a:srgbClr val="000000"/>
                </a:solidFill>
              </a:rPr>
              <a:t>Өлшеу аралығы </a:t>
            </a:r>
            <a:r>
              <a:rPr lang="ru-RU">
                <a:solidFill>
                  <a:srgbClr val="000000"/>
                </a:solidFill>
              </a:rPr>
              <a:t>570м дейін</a:t>
            </a: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2286000" y="42672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16 дан 800 метр дейін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6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6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6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36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36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36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latin typeface="Times New Roman" pitchFamily="18" charset="0"/>
              </a:rPr>
              <a:t>С</a:t>
            </a:r>
            <a:r>
              <a:rPr lang="kk-KZ" sz="3200">
                <a:latin typeface="Times New Roman" pitchFamily="18" charset="0"/>
              </a:rPr>
              <a:t>путник жүйесі арқылы, </a:t>
            </a:r>
            <a:r>
              <a:rPr lang="en-US" sz="3200">
                <a:latin typeface="Times New Roman" pitchFamily="18" charset="0"/>
              </a:rPr>
              <a:t>GPS </a:t>
            </a:r>
            <a:r>
              <a:rPr lang="kk-KZ" sz="3200">
                <a:latin typeface="Times New Roman" pitchFamily="18" charset="0"/>
              </a:rPr>
              <a:t>көмегімен арақашықты өлшеу</a:t>
            </a:r>
            <a:r>
              <a:rPr lang="kk-KZ" sz="4000"/>
              <a:t> </a:t>
            </a:r>
            <a:endParaRPr lang="ru-RU" sz="4000"/>
          </a:p>
        </p:txBody>
      </p:sp>
      <p:pic>
        <p:nvPicPr>
          <p:cNvPr id="37897" name="Picture 9" descr="Ошибка определения базовой лин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1447800"/>
            <a:ext cx="2971800" cy="2528888"/>
          </a:xfrm>
          <a:prstGeom prst="rect">
            <a:avLst/>
          </a:prstGeom>
          <a:noFill/>
        </p:spPr>
      </p:pic>
      <p:pic>
        <p:nvPicPr>
          <p:cNvPr id="37899" name="Picture 11" descr="100_1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447800"/>
            <a:ext cx="2667000" cy="2667000"/>
          </a:xfrm>
          <a:prstGeom prst="rect">
            <a:avLst/>
          </a:prstGeom>
          <a:noFill/>
        </p:spPr>
      </p:pic>
      <p:pic>
        <p:nvPicPr>
          <p:cNvPr id="37895" name="Picture 7" descr="koordini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816100"/>
            <a:ext cx="3200400" cy="2133600"/>
          </a:xfrm>
          <a:prstGeom prst="rect">
            <a:avLst/>
          </a:prstGeom>
          <a:noFill/>
        </p:spPr>
      </p:pic>
      <p:pic>
        <p:nvPicPr>
          <p:cNvPr id="37901" name="Picture 13" descr="144404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4191000"/>
            <a:ext cx="3771900" cy="2376488"/>
          </a:xfrm>
          <a:prstGeom prst="rect">
            <a:avLst/>
          </a:prstGeom>
          <a:noFill/>
        </p:spPr>
      </p:pic>
      <p:pic>
        <p:nvPicPr>
          <p:cNvPr id="37903" name="Picture 15" descr="379019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962400"/>
            <a:ext cx="3352800" cy="2760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>
                <a:solidFill>
                  <a:srgbClr val="FFFF00"/>
                </a:solidFill>
                <a:latin typeface="Times New Roman" pitchFamily="18" charset="0"/>
              </a:rPr>
              <a:t>Бұрыштарды өлшеуге арналған теодолит аспабы</a:t>
            </a:r>
            <a:endParaRPr lang="ru-RU" sz="360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46083" name="Picture 3" descr="Теодоли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3041650" cy="5334000"/>
          </a:xfrm>
          <a:prstGeom prst="rect">
            <a:avLst/>
          </a:prstGeom>
          <a:noFill/>
        </p:spPr>
      </p:pic>
      <p:pic>
        <p:nvPicPr>
          <p:cNvPr id="46084" name="Picture 4" descr="Штатив NE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870200"/>
            <a:ext cx="2374900" cy="3657600"/>
          </a:xfrm>
          <a:prstGeom prst="rect">
            <a:avLst/>
          </a:prstGeom>
          <a:noFill/>
        </p:spPr>
      </p:pic>
      <p:pic>
        <p:nvPicPr>
          <p:cNvPr id="46085" name="Picture 5" descr="Surveyor работает с теодолит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524000"/>
            <a:ext cx="3733800" cy="2482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4Т30П теодолитт</a:t>
            </a:r>
            <a:r>
              <a:rPr lang="kk-KZ"/>
              <a:t>і</a:t>
            </a:r>
            <a:endParaRPr lang="ru-RU"/>
          </a:p>
        </p:txBody>
      </p:sp>
      <p:pic>
        <p:nvPicPr>
          <p:cNvPr id="47107" name="Picture 3" descr="Pusik25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2970213" cy="3959225"/>
          </a:xfrm>
          <a:prstGeom prst="rect">
            <a:avLst/>
          </a:prstGeom>
          <a:noFill/>
        </p:spPr>
      </p:pic>
      <p:pic>
        <p:nvPicPr>
          <p:cNvPr id="47108" name="Picture 4" descr="Pusik25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600200"/>
            <a:ext cx="2627313" cy="3502025"/>
          </a:xfrm>
          <a:prstGeom prst="rect">
            <a:avLst/>
          </a:prstGeom>
          <a:noFill/>
        </p:spPr>
      </p:pic>
      <p:pic>
        <p:nvPicPr>
          <p:cNvPr id="47109" name="Picture 5" descr="Pusik25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600200"/>
            <a:ext cx="3544888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/>
              <a:t>Теодолиттегі санақ алу жүйесі</a:t>
            </a:r>
            <a:endParaRPr lang="ru-RU"/>
          </a:p>
        </p:txBody>
      </p:sp>
      <p:pic>
        <p:nvPicPr>
          <p:cNvPr id="49157" name="Picture 5" descr="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2047875" cy="2027238"/>
          </a:xfrm>
          <a:prstGeom prst="rect">
            <a:avLst/>
          </a:prstGeom>
          <a:noFill/>
        </p:spPr>
      </p:pic>
      <p:pic>
        <p:nvPicPr>
          <p:cNvPr id="49159" name="Picture 7" descr="Отчетные устройства в теодолит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447800"/>
            <a:ext cx="7162800" cy="2417763"/>
          </a:xfrm>
          <a:prstGeom prst="rect">
            <a:avLst/>
          </a:prstGeom>
          <a:noFill/>
        </p:spPr>
      </p:pic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152400" y="35814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>
                <a:solidFill>
                  <a:srgbClr val="000000"/>
                </a:solidFill>
              </a:rPr>
              <a:t>Жіп тор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527050" y="4038600"/>
            <a:ext cx="81280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>
                <a:solidFill>
                  <a:srgbClr val="000000"/>
                </a:solidFill>
              </a:rPr>
              <a:t>Санақ алу жүйесінің аумағы: 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штрихтық микроскоптағы вертикаль бұрыш – 358° 48' , 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Горизонталь бұрыш – 70° 05' (</a:t>
            </a:r>
            <a:r>
              <a:rPr lang="ru-RU" i="1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); шкалалы микроскоптағы санақ: 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 вертикаль шеңберде – 1° 11,5', горизонталь – 18° 22' </a:t>
            </a:r>
          </a:p>
          <a:p>
            <a:pPr algn="ctr"/>
            <a:r>
              <a:rPr lang="ru-RU">
                <a:solidFill>
                  <a:srgbClr val="000000"/>
                </a:solidFill>
              </a:rPr>
              <a:t>(</a:t>
            </a:r>
            <a:r>
              <a:rPr lang="ru-RU" i="1">
                <a:solidFill>
                  <a:srgbClr val="000000"/>
                </a:solidFill>
              </a:rPr>
              <a:t>б</a:t>
            </a:r>
            <a:r>
              <a:rPr lang="ru-RU">
                <a:solidFill>
                  <a:srgbClr val="000000"/>
                </a:solidFill>
              </a:rPr>
              <a:t>);  вертикаль шеңберде – -0° 46,5'  горизонталь – 95° 47' (</a:t>
            </a:r>
            <a:r>
              <a:rPr lang="ru-RU" i="1">
                <a:solidFill>
                  <a:srgbClr val="000000"/>
                </a:solidFill>
              </a:rPr>
              <a:t>в</a:t>
            </a:r>
            <a:r>
              <a:rPr lang="ru-RU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9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000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1000"/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1000"/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1000"/>
                                        <p:tgtEl>
                                          <p:spTgt spid="49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1000"/>
                                        <p:tgtEl>
                                          <p:spTgt spid="49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kk-KZ" sz="3600">
                <a:latin typeface="Times New Roman" pitchFamily="18" charset="0"/>
              </a:rPr>
              <a:t>Горизонталь және вертикаль бұрыштарды өлшеу</a:t>
            </a:r>
            <a:r>
              <a:rPr lang="ru-RU"/>
              <a:t> 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3581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4191000" y="5486400"/>
            <a:ext cx="42021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kk-KZ" i="1">
                <a:solidFill>
                  <a:srgbClr val="FFFF00"/>
                </a:solidFill>
                <a:latin typeface="Times New Roman" pitchFamily="18" charset="0"/>
              </a:rPr>
              <a:t>В</a:t>
            </a:r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 нүктесінен </a:t>
            </a:r>
            <a:r>
              <a:rPr lang="kk-KZ" i="1">
                <a:solidFill>
                  <a:srgbClr val="FFFF00"/>
                </a:solidFill>
                <a:latin typeface="Times New Roman" pitchFamily="18" charset="0"/>
              </a:rPr>
              <a:t>ВС</a:t>
            </a:r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 және </a:t>
            </a:r>
            <a:r>
              <a:rPr lang="kk-KZ" i="1">
                <a:solidFill>
                  <a:srgbClr val="FFFF00"/>
                </a:solidFill>
                <a:latin typeface="Times New Roman" pitchFamily="18" charset="0"/>
              </a:rPr>
              <a:t>ВА</a:t>
            </a:r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 аралығындағы </a:t>
            </a:r>
          </a:p>
          <a:p>
            <a:pPr algn="ctr"/>
            <a:r>
              <a:rPr lang="kk-KZ">
                <a:solidFill>
                  <a:srgbClr val="FFFF00"/>
                </a:solidFill>
                <a:latin typeface="Times New Roman" pitchFamily="18" charset="0"/>
              </a:rPr>
              <a:t>бұрышты өлшеу</a:t>
            </a:r>
            <a:r>
              <a:rPr lang="ru-RU"/>
              <a:t> </a:t>
            </a:r>
          </a:p>
        </p:txBody>
      </p:sp>
      <p:pic>
        <p:nvPicPr>
          <p:cNvPr id="38923" name="Picture 11" descr="Theodolite_verme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447800"/>
            <a:ext cx="5105400" cy="3762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313"/>
            <a:ext cx="9144000" cy="1139825"/>
          </a:xfrm>
        </p:spPr>
        <p:txBody>
          <a:bodyPr/>
          <a:lstStyle/>
          <a:p>
            <a:r>
              <a:rPr lang="kk-KZ" sz="2800" b="1"/>
              <a:t>Горизонталь бұрышты қабылдау әдісімен анықтау</a:t>
            </a:r>
            <a:r>
              <a:rPr lang="ru-RU" sz="4000"/>
              <a:t> </a:t>
            </a:r>
          </a:p>
        </p:txBody>
      </p:sp>
      <p:sp>
        <p:nvSpPr>
          <p:cNvPr id="45061" name="Oval 5"/>
          <p:cNvSpPr>
            <a:spLocks noChangeArrowheads="1"/>
          </p:cNvSpPr>
          <p:nvPr/>
        </p:nvSpPr>
        <p:spPr bwMode="auto">
          <a:xfrm>
            <a:off x="3644900" y="2438400"/>
            <a:ext cx="2362200" cy="23622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>
            <a:off x="3949700" y="1905000"/>
            <a:ext cx="381000" cy="914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 flipV="1">
            <a:off x="4711700" y="1752600"/>
            <a:ext cx="1600200" cy="1828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64" name="Line 8"/>
          <p:cNvSpPr>
            <a:spLocks noChangeShapeType="1"/>
          </p:cNvSpPr>
          <p:nvPr/>
        </p:nvSpPr>
        <p:spPr bwMode="auto">
          <a:xfrm>
            <a:off x="4711700" y="3581400"/>
            <a:ext cx="2209800" cy="167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65" name="Freeform 9"/>
          <p:cNvSpPr>
            <a:spLocks/>
          </p:cNvSpPr>
          <p:nvPr/>
        </p:nvSpPr>
        <p:spPr bwMode="auto">
          <a:xfrm>
            <a:off x="5168900" y="3048000"/>
            <a:ext cx="266700" cy="279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64"/>
              </a:cxn>
              <a:cxn ang="0">
                <a:pos x="168" y="176"/>
              </a:cxn>
            </a:cxnLst>
            <a:rect l="0" t="0" r="r" b="b"/>
            <a:pathLst>
              <a:path w="168" h="176">
                <a:moveTo>
                  <a:pt x="0" y="0"/>
                </a:moveTo>
                <a:cubicBezTo>
                  <a:pt x="17" y="11"/>
                  <a:pt x="76" y="35"/>
                  <a:pt x="104" y="64"/>
                </a:cubicBezTo>
                <a:cubicBezTo>
                  <a:pt x="132" y="93"/>
                  <a:pt x="155" y="153"/>
                  <a:pt x="168" y="176"/>
                </a:cubicBezTo>
              </a:path>
            </a:pathLst>
          </a:custGeom>
          <a:noFill/>
          <a:ln w="9525">
            <a:solidFill>
              <a:srgbClr val="FFFF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67" name="Freeform 11"/>
          <p:cNvSpPr>
            <a:spLocks/>
          </p:cNvSpPr>
          <p:nvPr/>
        </p:nvSpPr>
        <p:spPr bwMode="auto">
          <a:xfrm>
            <a:off x="5346700" y="3619500"/>
            <a:ext cx="114300" cy="393700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56" y="168"/>
              </a:cxn>
              <a:cxn ang="0">
                <a:pos x="72" y="0"/>
              </a:cxn>
            </a:cxnLst>
            <a:rect l="0" t="0" r="r" b="b"/>
            <a:pathLst>
              <a:path w="72" h="248">
                <a:moveTo>
                  <a:pt x="0" y="248"/>
                </a:moveTo>
                <a:cubicBezTo>
                  <a:pt x="12" y="232"/>
                  <a:pt x="44" y="209"/>
                  <a:pt x="56" y="168"/>
                </a:cubicBezTo>
                <a:cubicBezTo>
                  <a:pt x="68" y="127"/>
                  <a:pt x="69" y="35"/>
                  <a:pt x="72" y="0"/>
                </a:cubicBezTo>
              </a:path>
            </a:pathLst>
          </a:custGeom>
          <a:noFill/>
          <a:ln w="9525">
            <a:solidFill>
              <a:srgbClr val="FFFF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68" name="Freeform 12"/>
          <p:cNvSpPr>
            <a:spLocks/>
          </p:cNvSpPr>
          <p:nvPr/>
        </p:nvSpPr>
        <p:spPr bwMode="auto">
          <a:xfrm>
            <a:off x="4089400" y="2049463"/>
            <a:ext cx="1676400" cy="300037"/>
          </a:xfrm>
          <a:custGeom>
            <a:avLst/>
            <a:gdLst/>
            <a:ahLst/>
            <a:cxnLst>
              <a:cxn ang="0">
                <a:pos x="0" y="109"/>
              </a:cxn>
              <a:cxn ang="0">
                <a:pos x="328" y="13"/>
              </a:cxn>
              <a:cxn ang="0">
                <a:pos x="704" y="29"/>
              </a:cxn>
              <a:cxn ang="0">
                <a:pos x="1056" y="189"/>
              </a:cxn>
            </a:cxnLst>
            <a:rect l="0" t="0" r="r" b="b"/>
            <a:pathLst>
              <a:path w="1056" h="189">
                <a:moveTo>
                  <a:pt x="0" y="109"/>
                </a:moveTo>
                <a:cubicBezTo>
                  <a:pt x="55" y="93"/>
                  <a:pt x="211" y="26"/>
                  <a:pt x="328" y="13"/>
                </a:cubicBezTo>
                <a:cubicBezTo>
                  <a:pt x="445" y="0"/>
                  <a:pt x="583" y="0"/>
                  <a:pt x="704" y="29"/>
                </a:cubicBezTo>
                <a:cubicBezTo>
                  <a:pt x="825" y="58"/>
                  <a:pt x="983" y="156"/>
                  <a:pt x="1056" y="189"/>
                </a:cubicBezTo>
              </a:path>
            </a:pathLst>
          </a:custGeom>
          <a:noFill/>
          <a:ln w="28575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69" name="Freeform 13"/>
          <p:cNvSpPr>
            <a:spLocks/>
          </p:cNvSpPr>
          <p:nvPr/>
        </p:nvSpPr>
        <p:spPr bwMode="auto">
          <a:xfrm>
            <a:off x="4178300" y="2292350"/>
            <a:ext cx="1960563" cy="2139950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304" y="12"/>
              </a:cxn>
              <a:cxn ang="0">
                <a:pos x="584" y="28"/>
              </a:cxn>
              <a:cxn ang="0">
                <a:pos x="928" y="180"/>
              </a:cxn>
              <a:cxn ang="0">
                <a:pos x="1184" y="540"/>
              </a:cxn>
              <a:cxn ang="0">
                <a:pos x="1232" y="852"/>
              </a:cxn>
              <a:cxn ang="0">
                <a:pos x="1176" y="1172"/>
              </a:cxn>
              <a:cxn ang="0">
                <a:pos x="1048" y="1348"/>
              </a:cxn>
            </a:cxnLst>
            <a:rect l="0" t="0" r="r" b="b"/>
            <a:pathLst>
              <a:path w="1235" h="1348">
                <a:moveTo>
                  <a:pt x="0" y="92"/>
                </a:moveTo>
                <a:cubicBezTo>
                  <a:pt x="51" y="79"/>
                  <a:pt x="207" y="23"/>
                  <a:pt x="304" y="12"/>
                </a:cubicBezTo>
                <a:cubicBezTo>
                  <a:pt x="401" y="1"/>
                  <a:pt x="480" y="0"/>
                  <a:pt x="584" y="28"/>
                </a:cubicBezTo>
                <a:cubicBezTo>
                  <a:pt x="688" y="56"/>
                  <a:pt x="828" y="95"/>
                  <a:pt x="928" y="180"/>
                </a:cubicBezTo>
                <a:cubicBezTo>
                  <a:pt x="1028" y="265"/>
                  <a:pt x="1133" y="428"/>
                  <a:pt x="1184" y="540"/>
                </a:cubicBezTo>
                <a:cubicBezTo>
                  <a:pt x="1235" y="652"/>
                  <a:pt x="1233" y="747"/>
                  <a:pt x="1232" y="852"/>
                </a:cubicBezTo>
                <a:cubicBezTo>
                  <a:pt x="1231" y="957"/>
                  <a:pt x="1207" y="1089"/>
                  <a:pt x="1176" y="1172"/>
                </a:cubicBezTo>
                <a:cubicBezTo>
                  <a:pt x="1145" y="1255"/>
                  <a:pt x="1075" y="1311"/>
                  <a:pt x="1048" y="1348"/>
                </a:cubicBezTo>
              </a:path>
            </a:pathLst>
          </a:custGeom>
          <a:noFill/>
          <a:ln w="28575" cmpd="sng">
            <a:solidFill>
              <a:srgbClr val="D60093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4419600" y="3327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C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6311900" y="1524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</a:rPr>
              <a:t>B</a:t>
            </a:r>
            <a:endParaRPr lang="ru-RU" i="1">
              <a:solidFill>
                <a:srgbClr val="000000"/>
              </a:solidFill>
            </a:endParaRP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6921500" y="5257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</a:rPr>
              <a:t>A</a:t>
            </a:r>
            <a:endParaRPr lang="ru-RU" i="1">
              <a:solidFill>
                <a:srgbClr val="000000"/>
              </a:solidFill>
            </a:endParaRP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5384800" y="32766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>
                <a:solidFill>
                  <a:srgbClr val="000000"/>
                </a:solidFill>
              </a:rPr>
              <a:t>β</a:t>
            </a:r>
          </a:p>
        </p:txBody>
      </p:sp>
      <p:sp>
        <p:nvSpPr>
          <p:cNvPr id="45074" name="Text Box 18"/>
          <p:cNvSpPr txBox="1">
            <a:spLocks noChangeArrowheads="1"/>
          </p:cNvSpPr>
          <p:nvPr/>
        </p:nvSpPr>
        <p:spPr bwMode="auto">
          <a:xfrm>
            <a:off x="3644900" y="1676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</a:rPr>
              <a:t>0°</a:t>
            </a:r>
          </a:p>
        </p:txBody>
      </p:sp>
      <p:sp>
        <p:nvSpPr>
          <p:cNvPr id="45075" name="Text Box 19"/>
          <p:cNvSpPr txBox="1">
            <a:spLocks noChangeArrowheads="1"/>
          </p:cNvSpPr>
          <p:nvPr/>
        </p:nvSpPr>
        <p:spPr bwMode="auto">
          <a:xfrm>
            <a:off x="6083300" y="4114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</a:rPr>
              <a:t>a</a:t>
            </a:r>
            <a:endParaRPr lang="ru-RU" i="1">
              <a:solidFill>
                <a:srgbClr val="000000"/>
              </a:solidFill>
            </a:endParaRPr>
          </a:p>
        </p:txBody>
      </p:sp>
      <p:sp>
        <p:nvSpPr>
          <p:cNvPr id="45076" name="Rectangle 20"/>
          <p:cNvSpPr>
            <a:spLocks noChangeArrowheads="1"/>
          </p:cNvSpPr>
          <p:nvPr/>
        </p:nvSpPr>
        <p:spPr bwMode="auto">
          <a:xfrm>
            <a:off x="6692900" y="2971800"/>
            <a:ext cx="22383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kk-KZ"/>
              <a:t>КЛ  β1</a:t>
            </a:r>
            <a:r>
              <a:rPr lang="ru-RU"/>
              <a:t>=</a:t>
            </a:r>
            <a:r>
              <a:rPr lang="kk-KZ"/>
              <a:t>а</a:t>
            </a:r>
            <a:r>
              <a:rPr lang="ru-RU"/>
              <a:t>1 </a:t>
            </a:r>
            <a:r>
              <a:rPr lang="kk-KZ"/>
              <a:t>–</a:t>
            </a:r>
            <a:r>
              <a:rPr lang="en-US"/>
              <a:t>b</a:t>
            </a:r>
            <a:r>
              <a:rPr lang="ru-RU"/>
              <a:t>1</a:t>
            </a:r>
          </a:p>
          <a:p>
            <a:pPr algn="ctr"/>
            <a:r>
              <a:rPr lang="ru-RU"/>
              <a:t> КП </a:t>
            </a:r>
            <a:r>
              <a:rPr lang="kk-KZ"/>
              <a:t>β2</a:t>
            </a:r>
            <a:r>
              <a:rPr lang="ru-RU"/>
              <a:t>=</a:t>
            </a:r>
            <a:r>
              <a:rPr lang="kk-KZ"/>
              <a:t>а2 –</a:t>
            </a:r>
            <a:r>
              <a:rPr lang="en-US"/>
              <a:t>b</a:t>
            </a:r>
            <a:r>
              <a:rPr lang="ru-RU"/>
              <a:t>2</a:t>
            </a:r>
          </a:p>
          <a:p>
            <a:pPr algn="ctr"/>
            <a:r>
              <a:rPr lang="kk-KZ"/>
              <a:t>βср</a:t>
            </a:r>
            <a:r>
              <a:rPr lang="ru-RU"/>
              <a:t>=</a:t>
            </a:r>
            <a:r>
              <a:rPr lang="kk-KZ"/>
              <a:t> (β1+ β2) /2</a:t>
            </a:r>
          </a:p>
        </p:txBody>
      </p:sp>
      <p:pic>
        <p:nvPicPr>
          <p:cNvPr id="45077" name="Picture 21" descr="Pusik25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3373438" cy="4495800"/>
          </a:xfrm>
          <a:prstGeom prst="rect">
            <a:avLst/>
          </a:prstGeom>
          <a:noFill/>
        </p:spPr>
      </p:pic>
      <p:sp>
        <p:nvSpPr>
          <p:cNvPr id="45078" name="Line 22"/>
          <p:cNvSpPr>
            <a:spLocks noChangeShapeType="1"/>
          </p:cNvSpPr>
          <p:nvPr/>
        </p:nvSpPr>
        <p:spPr bwMode="auto">
          <a:xfrm>
            <a:off x="2209800" y="2514600"/>
            <a:ext cx="15240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45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5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5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61" grpId="0" animBg="1"/>
      <p:bldP spid="45062" grpId="0" animBg="1"/>
      <p:bldP spid="45063" grpId="0" animBg="1"/>
      <p:bldP spid="45064" grpId="0" animBg="1"/>
      <p:bldP spid="45065" grpId="0" animBg="1"/>
      <p:bldP spid="45067" grpId="0" animBg="1"/>
      <p:bldP spid="45068" grpId="0" animBg="1"/>
      <p:bldP spid="45069" grpId="0" animBg="1"/>
      <p:bldP spid="45070" grpId="0"/>
      <p:bldP spid="45071" grpId="0"/>
      <p:bldP spid="45072" grpId="0"/>
      <p:bldP spid="45073" grpId="0"/>
      <p:bldP spid="45074" grpId="0"/>
      <p:bldP spid="45075" grpId="0"/>
      <p:bldP spid="45078" grpId="0" animBg="1"/>
      <p:bldP spid="4507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Вертикаль бұрышты анықтау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5486400" y="3048000"/>
            <a:ext cx="29702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М0 = 0.5 . (</a:t>
            </a:r>
            <a:r>
              <a:rPr lang="kk-KZ">
                <a:solidFill>
                  <a:srgbClr val="FFFF00"/>
                </a:solidFill>
              </a:rPr>
              <a:t>ДС</a:t>
            </a:r>
            <a:r>
              <a:rPr lang="ru-RU">
                <a:solidFill>
                  <a:srgbClr val="FFFF00"/>
                </a:solidFill>
              </a:rPr>
              <a:t> + </a:t>
            </a:r>
            <a:r>
              <a:rPr lang="kk-KZ">
                <a:solidFill>
                  <a:srgbClr val="FFFF00"/>
                </a:solidFill>
              </a:rPr>
              <a:t>ДО</a:t>
            </a:r>
            <a:r>
              <a:rPr lang="ru-RU">
                <a:solidFill>
                  <a:srgbClr val="FFFF00"/>
                </a:solidFill>
              </a:rPr>
              <a:t>),</a:t>
            </a:r>
            <a:r>
              <a:rPr lang="en-US">
                <a:solidFill>
                  <a:srgbClr val="FFFF00"/>
                </a:solidFill>
              </a:rPr>
              <a:t>  </a:t>
            </a:r>
            <a:endParaRPr lang="ru-RU">
              <a:solidFill>
                <a:srgbClr val="FFFF00"/>
              </a:solidFill>
            </a:endParaRPr>
          </a:p>
          <a:p>
            <a:r>
              <a:rPr lang="ru-RU">
                <a:solidFill>
                  <a:srgbClr val="FFFF00"/>
                </a:solidFill>
              </a:rPr>
              <a:t>ν = 0.5 . (</a:t>
            </a:r>
            <a:r>
              <a:rPr lang="kk-KZ">
                <a:solidFill>
                  <a:srgbClr val="FFFF00"/>
                </a:solidFill>
              </a:rPr>
              <a:t>ДС</a:t>
            </a:r>
            <a:r>
              <a:rPr lang="ru-RU">
                <a:solidFill>
                  <a:srgbClr val="FFFF00"/>
                </a:solidFill>
              </a:rPr>
              <a:t> - </a:t>
            </a:r>
            <a:r>
              <a:rPr lang="kk-KZ">
                <a:solidFill>
                  <a:srgbClr val="FFFF00"/>
                </a:solidFill>
              </a:rPr>
              <a:t>ДО</a:t>
            </a:r>
            <a:r>
              <a:rPr lang="ru-RU">
                <a:solidFill>
                  <a:srgbClr val="FFFF00"/>
                </a:solidFill>
              </a:rPr>
              <a:t>), </a:t>
            </a:r>
          </a:p>
          <a:p>
            <a:r>
              <a:rPr lang="ru-RU">
                <a:solidFill>
                  <a:srgbClr val="FFFF00"/>
                </a:solidFill>
              </a:rPr>
              <a:t>ν = </a:t>
            </a:r>
            <a:r>
              <a:rPr lang="kk-KZ">
                <a:solidFill>
                  <a:srgbClr val="FFFF00"/>
                </a:solidFill>
              </a:rPr>
              <a:t>ДС</a:t>
            </a:r>
            <a:r>
              <a:rPr lang="ru-RU">
                <a:solidFill>
                  <a:srgbClr val="FFFF00"/>
                </a:solidFill>
              </a:rPr>
              <a:t> - M0, </a:t>
            </a:r>
          </a:p>
          <a:p>
            <a:r>
              <a:rPr lang="ru-RU">
                <a:solidFill>
                  <a:srgbClr val="FFFF00"/>
                </a:solidFill>
              </a:rPr>
              <a:t>ν = M0 - </a:t>
            </a:r>
            <a:r>
              <a:rPr lang="kk-KZ">
                <a:solidFill>
                  <a:srgbClr val="FFFF00"/>
                </a:solidFill>
              </a:rPr>
              <a:t>ДО</a:t>
            </a:r>
            <a:r>
              <a:rPr lang="ru-RU">
                <a:solidFill>
                  <a:srgbClr val="FFFF00"/>
                </a:solidFill>
              </a:rPr>
              <a:t>. </a:t>
            </a:r>
          </a:p>
        </p:txBody>
      </p:sp>
      <p:pic>
        <p:nvPicPr>
          <p:cNvPr id="51207" name="Picture 7" descr="Картинка 32 из 174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95800"/>
            <a:ext cx="5410200" cy="2344738"/>
          </a:xfrm>
          <a:prstGeom prst="rect">
            <a:avLst/>
          </a:prstGeom>
          <a:noFill/>
        </p:spPr>
      </p:pic>
      <p:pic>
        <p:nvPicPr>
          <p:cNvPr id="51208" name="Picture 8" descr="Картинка 14 из 174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95400"/>
            <a:ext cx="5410200" cy="3201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6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38" name="Picture 8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r>
              <a:rPr lang="kk-KZ" sz="3600">
                <a:latin typeface="Times New Roman" pitchFamily="18" charset="0"/>
              </a:rPr>
              <a:t>Құрылыс алаңыда бұрыштарды өлшеу</a:t>
            </a:r>
            <a:endParaRPr lang="ru-RU" sz="3600">
              <a:latin typeface="Times New Roman" pitchFamily="18" charset="0"/>
            </a:endParaRPr>
          </a:p>
        </p:txBody>
      </p:sp>
      <p:pic>
        <p:nvPicPr>
          <p:cNvPr id="40965" name="Picture 5" descr="Reference Line and Ar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155700"/>
            <a:ext cx="4648200" cy="2060575"/>
          </a:xfrm>
          <a:prstGeom prst="rect">
            <a:avLst/>
          </a:prstGeom>
          <a:noFill/>
        </p:spPr>
      </p:pic>
      <p:pic>
        <p:nvPicPr>
          <p:cNvPr id="40967" name="Picture 7" descr="Tie Dista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155700"/>
            <a:ext cx="4419600" cy="1974850"/>
          </a:xfrm>
          <a:prstGeom prst="rect">
            <a:avLst/>
          </a:prstGeom>
          <a:noFill/>
        </p:spPr>
      </p:pic>
      <p:pic>
        <p:nvPicPr>
          <p:cNvPr id="40969" name="Picture 9" descr="Remote He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200400"/>
            <a:ext cx="3886200" cy="1990725"/>
          </a:xfrm>
          <a:prstGeom prst="rect">
            <a:avLst/>
          </a:prstGeom>
          <a:noFill/>
        </p:spPr>
      </p:pic>
      <p:pic>
        <p:nvPicPr>
          <p:cNvPr id="40971" name="Picture 11" descr="Road Works 3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889500"/>
            <a:ext cx="4267200" cy="1873250"/>
          </a:xfrm>
          <a:prstGeom prst="rect">
            <a:avLst/>
          </a:prstGeom>
          <a:noFill/>
        </p:spPr>
      </p:pic>
      <p:pic>
        <p:nvPicPr>
          <p:cNvPr id="40973" name="Picture 13" descr="Free Stat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197475"/>
            <a:ext cx="3962400" cy="1635125"/>
          </a:xfrm>
          <a:prstGeom prst="rect">
            <a:avLst/>
          </a:prstGeom>
          <a:noFill/>
        </p:spPr>
      </p:pic>
      <p:pic>
        <p:nvPicPr>
          <p:cNvPr id="40975" name="Picture 15" descr="Constrac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3136900"/>
            <a:ext cx="3962400" cy="1755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029200"/>
            <a:ext cx="8229600" cy="1139825"/>
          </a:xfrm>
        </p:spPr>
        <p:txBody>
          <a:bodyPr/>
          <a:lstStyle/>
          <a:p>
            <a:r>
              <a:rPr lang="kk-KZ" sz="4000" b="1">
                <a:solidFill>
                  <a:srgbClr val="000099"/>
                </a:solidFill>
                <a:effectLst/>
              </a:rPr>
              <a:t>ТЫҢДАҒАНДАРЫҢЫЗҒА РАХМЕТ!!!!</a:t>
            </a:r>
            <a:br>
              <a:rPr lang="kk-KZ" sz="4000" b="1">
                <a:solidFill>
                  <a:srgbClr val="000099"/>
                </a:solidFill>
                <a:effectLst/>
              </a:rPr>
            </a:br>
            <a:endParaRPr lang="ru-RU" sz="4000" b="1">
              <a:solidFill>
                <a:srgbClr val="000099"/>
              </a:solidFill>
              <a:effectLst/>
            </a:endParaRPr>
          </a:p>
        </p:txBody>
      </p:sp>
      <p:pic>
        <p:nvPicPr>
          <p:cNvPr id="39941" name="Picture 5" descr="195-ava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66800"/>
            <a:ext cx="2970213" cy="3352800"/>
          </a:xfrm>
          <a:prstGeom prst="rect">
            <a:avLst/>
          </a:prstGeom>
          <a:noFill/>
        </p:spPr>
      </p:pic>
      <p:pic>
        <p:nvPicPr>
          <p:cNvPr id="39942" name="Picture 6" descr="men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373380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theme/theme1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1952</TotalTime>
  <Words>249</Words>
  <Application>Microsoft PowerPoint</Application>
  <PresentationFormat>Экран (4:3)</PresentationFormat>
  <Paragraphs>65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Склон</vt:lpstr>
      <vt:lpstr>Слайд 1</vt:lpstr>
      <vt:lpstr>Дәріс жоспары:</vt:lpstr>
      <vt:lpstr>Слайд 3</vt:lpstr>
      <vt:lpstr>Слайд 4</vt:lpstr>
      <vt:lpstr>Слайд 5</vt:lpstr>
      <vt:lpstr>Слайд 6</vt:lpstr>
      <vt:lpstr>Слайд 7</vt:lpstr>
      <vt:lpstr>қадалардың көмегімен өлшеу</vt:lpstr>
      <vt:lpstr>Слайд 9</vt:lpstr>
      <vt:lpstr>Слайд 10</vt:lpstr>
      <vt:lpstr>Оптикалық аралық өлшеу әдістері</vt:lpstr>
      <vt:lpstr>Жарықпен аралықты өлшеу аспаптары</vt:lpstr>
      <vt:lpstr>Лазерлі ара қашықты өлшейтін аспап</vt:lpstr>
      <vt:lpstr>Спутник жүйесі арқылы, GPS көмегімен арақашықты өлшеу </vt:lpstr>
      <vt:lpstr>Бұрыштарды өлшеуге арналған теодолит аспабы</vt:lpstr>
      <vt:lpstr>4Т30П теодолитті</vt:lpstr>
      <vt:lpstr>Теодолиттегі санақ алу жүйесі</vt:lpstr>
      <vt:lpstr>Горизонталь және вертикаль бұрыштарды өлшеу </vt:lpstr>
      <vt:lpstr>Горизонталь бұрышты қабылдау әдісімен анықтау </vt:lpstr>
      <vt:lpstr>Вертикаль бұрышты анықтау</vt:lpstr>
      <vt:lpstr>Слайд 21</vt:lpstr>
      <vt:lpstr>Құрылыс алаңыда бұрыштарды өлшеу</vt:lpstr>
      <vt:lpstr>ТЫҢДАҒАНДАРЫҢЫЗҒА РАХМЕТ!!!!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Baitakh</cp:lastModifiedBy>
  <cp:revision>25</cp:revision>
  <cp:lastPrinted>1601-01-01T00:00:00Z</cp:lastPrinted>
  <dcterms:created xsi:type="dcterms:W3CDTF">1601-01-01T00:00:00Z</dcterms:created>
  <dcterms:modified xsi:type="dcterms:W3CDTF">2018-09-28T03:33:35Z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