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61" r:id="rId4"/>
    <p:sldId id="260" r:id="rId5"/>
    <p:sldId id="262" r:id="rId6"/>
    <p:sldId id="263" r:id="rId7"/>
    <p:sldId id="264" r:id="rId8"/>
    <p:sldId id="258" r:id="rId9"/>
    <p:sldId id="259"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64EF5F-731E-4924-A789-4CAC9136F33A}" type="datetimeFigureOut">
              <a:rPr lang="ru-RU" smtClean="0"/>
              <a:t>14.10.2020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4FF031-1AD8-4BAB-854F-4953722A071D}"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A4FF031-1AD8-4BAB-854F-4953722A071D}" type="slidenum">
              <a:rPr lang="ru-RU" smtClean="0"/>
              <a:t>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14.10.2020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14.10.2020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14.10.2020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14.10.2020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14.10.2020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14.10.2020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144000" y="1196752"/>
            <a:ext cx="8875716" cy="5142421"/>
          </a:xfrm>
          <a:prstGeom prst="rect">
            <a:avLst/>
          </a:prstGeom>
          <a:noFill/>
          <a:ln w="9525">
            <a:noFill/>
            <a:miter lim="800000"/>
            <a:headEnd/>
            <a:tailEnd/>
          </a:ln>
          <a:effectLst/>
        </p:spPr>
      </p:pic>
      <p:sp>
        <p:nvSpPr>
          <p:cNvPr id="5" name="Прямоугольник 4"/>
          <p:cNvSpPr/>
          <p:nvPr/>
        </p:nvSpPr>
        <p:spPr>
          <a:xfrm>
            <a:off x="2771800" y="404664"/>
            <a:ext cx="3754554" cy="584775"/>
          </a:xfrm>
          <a:prstGeom prst="rect">
            <a:avLst/>
          </a:prstGeom>
        </p:spPr>
        <p:txBody>
          <a:bodyPr wrap="none">
            <a:spAutoFit/>
          </a:bodyPr>
          <a:lstStyle/>
          <a:p>
            <a:r>
              <a:rPr lang="ru-RU" sz="3200" b="1" dirty="0" smtClean="0">
                <a:latin typeface="Times New Roman" panose="02020603050405020304" pitchFamily="18" charset="0"/>
                <a:cs typeface="Times New Roman" panose="02020603050405020304" pitchFamily="18" charset="0"/>
              </a:rPr>
              <a:t>ТЕПЛОТЕХНИКА</a:t>
            </a:r>
            <a:endParaRPr lang="ru-RU"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l="25720" t="17784" r="24865" b="7184"/>
          <a:stretch>
            <a:fillRect/>
          </a:stretch>
        </p:blipFill>
        <p:spPr bwMode="auto">
          <a:xfrm>
            <a:off x="899592" y="260648"/>
            <a:ext cx="7344816" cy="6270188"/>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l="27367" t="17784" r="27062" b="8973"/>
          <a:stretch>
            <a:fillRect/>
          </a:stretch>
        </p:blipFill>
        <p:spPr bwMode="auto">
          <a:xfrm>
            <a:off x="899592" y="1"/>
            <a:ext cx="7559960" cy="683129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3" cstate="print"/>
          <a:srcRect l="31390" t="19932" r="24168" b="73529"/>
          <a:stretch/>
        </p:blipFill>
        <p:spPr>
          <a:xfrm>
            <a:off x="1" y="5597666"/>
            <a:ext cx="9144000" cy="783661"/>
          </a:xfrm>
          <a:prstGeom prst="rect">
            <a:avLst/>
          </a:prstGeom>
        </p:spPr>
      </p:pic>
      <p:sp>
        <p:nvSpPr>
          <p:cNvPr id="5" name="TextBox 4"/>
          <p:cNvSpPr txBox="1"/>
          <p:nvPr/>
        </p:nvSpPr>
        <p:spPr>
          <a:xfrm>
            <a:off x="755576" y="332656"/>
            <a:ext cx="7449005" cy="461665"/>
          </a:xfrm>
          <a:prstGeom prst="rect">
            <a:avLst/>
          </a:prstGeom>
          <a:noFill/>
        </p:spPr>
        <p:txBody>
          <a:bodyPr wrap="square" rtlCol="0">
            <a:spAutoFit/>
          </a:bodyPr>
          <a:lstStyle/>
          <a:p>
            <a:pPr algn="ctr"/>
            <a:r>
              <a:rPr lang="ru-RU" sz="2400" b="1" dirty="0">
                <a:latin typeface="Times New Roman" panose="02020603050405020304" pitchFamily="18" charset="0"/>
                <a:cs typeface="Times New Roman" panose="02020603050405020304" pitchFamily="18" charset="0"/>
              </a:rPr>
              <a:t>Уравнение теплопроводности Фурье</a:t>
            </a:r>
          </a:p>
        </p:txBody>
      </p:sp>
      <p:sp>
        <p:nvSpPr>
          <p:cNvPr id="6" name="Rectangle 2"/>
          <p:cNvSpPr>
            <a:spLocks noChangeArrowheads="1"/>
          </p:cNvSpPr>
          <p:nvPr/>
        </p:nvSpPr>
        <p:spPr bwMode="auto">
          <a:xfrm>
            <a:off x="251520" y="836712"/>
            <a:ext cx="5571910" cy="430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Уравнение теплопроводности (закон Фурье</a:t>
            </a:r>
            <a:r>
              <a:rPr kumimoji="0" lang="ru-RU" altLang="ru-RU" sz="2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kumimoji="0" lang="ru-RU" altLang="ru-RU"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7" name="Объект 6"/>
          <p:cNvGraphicFramePr>
            <a:graphicFrameLocks noChangeAspect="1"/>
          </p:cNvGraphicFramePr>
          <p:nvPr>
            <p:extLst>
              <p:ext uri="{D42A27DB-BD31-4B8C-83A1-F6EECF244321}">
                <p14:modId xmlns:p14="http://schemas.microsoft.com/office/powerpoint/2010/main" xmlns="" val="1967075168"/>
              </p:ext>
            </p:extLst>
          </p:nvPr>
        </p:nvGraphicFramePr>
        <p:xfrm>
          <a:off x="3923928" y="1484784"/>
          <a:ext cx="1385636" cy="847983"/>
        </p:xfrm>
        <a:graphic>
          <a:graphicData uri="http://schemas.openxmlformats.org/presentationml/2006/ole">
            <p:oleObj spid="_x0000_s1026" r:id="rId4" imgW="622030" imgH="368140" progId="">
              <p:embed/>
            </p:oleObj>
          </a:graphicData>
        </a:graphic>
      </p:graphicFrame>
      <p:sp>
        <p:nvSpPr>
          <p:cNvPr id="8" name="Rectangle 3"/>
          <p:cNvSpPr>
            <a:spLocks noChangeArrowheads="1"/>
          </p:cNvSpPr>
          <p:nvPr/>
        </p:nvSpPr>
        <p:spPr bwMode="auto">
          <a:xfrm>
            <a:off x="179512" y="2492896"/>
            <a:ext cx="6172908" cy="430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здесь </a:t>
            </a:r>
            <a:r>
              <a:rPr kumimoji="0" lang="ru-RU" altLang="ru-RU" sz="22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а</a:t>
            </a:r>
            <a:r>
              <a:rPr kumimoji="0" lang="ru-RU" altLang="ru-RU" sz="2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коэффициент </a:t>
            </a:r>
            <a:r>
              <a:rPr kumimoji="0" lang="ru-RU" altLang="ru-RU" sz="2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температуропроводности</a:t>
            </a:r>
            <a:r>
              <a:rPr kumimoji="0" lang="ru-RU" altLang="ru-RU" sz="2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kumimoji="0" lang="ru-RU" altLang="ru-RU"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sp>
        <p:nvSpPr>
          <p:cNvPr id="9" name="Rectangle 6"/>
          <p:cNvSpPr>
            <a:spLocks noChangeArrowheads="1"/>
          </p:cNvSpPr>
          <p:nvPr/>
        </p:nvSpPr>
        <p:spPr bwMode="auto">
          <a:xfrm>
            <a:off x="179513" y="3068960"/>
            <a:ext cx="8964487"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2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Когда известны температуры на наружной и внутренней поверхности ограждения, количество </a:t>
            </a:r>
            <a:r>
              <a:rPr kumimoji="0" lang="ru-RU" altLang="ru-RU" sz="2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теплопотерь</a:t>
            </a:r>
            <a:r>
              <a:rPr kumimoji="0" lang="ru-RU" altLang="ru-RU" sz="2200" b="0" i="0" u="none" strike="noStrike" cap="none" normalizeH="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2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можно вычислить по </a:t>
            </a:r>
            <a:r>
              <a:rPr kumimoji="0" lang="ru-RU" altLang="ru-RU" sz="2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формуле</a:t>
            </a:r>
            <a:endParaRPr kumimoji="0" lang="ru-RU" altLang="ru-RU"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10" name="Объект 9"/>
          <p:cNvGraphicFramePr>
            <a:graphicFrameLocks noChangeAspect="1"/>
          </p:cNvGraphicFramePr>
          <p:nvPr>
            <p:extLst>
              <p:ext uri="{D42A27DB-BD31-4B8C-83A1-F6EECF244321}">
                <p14:modId xmlns:p14="http://schemas.microsoft.com/office/powerpoint/2010/main" xmlns="" val="3591552267"/>
              </p:ext>
            </p:extLst>
          </p:nvPr>
        </p:nvGraphicFramePr>
        <p:xfrm>
          <a:off x="3779912" y="3861048"/>
          <a:ext cx="2509350" cy="819025"/>
        </p:xfrm>
        <a:graphic>
          <a:graphicData uri="http://schemas.openxmlformats.org/presentationml/2006/ole">
            <p:oleObj spid="_x0000_s1027" r:id="rId5" imgW="1143000" imgH="368300" progId="">
              <p:embed/>
            </p:oleObj>
          </a:graphicData>
        </a:graphic>
      </p:graphicFrame>
      <p:sp>
        <p:nvSpPr>
          <p:cNvPr id="11" name="Прямоугольник 10"/>
          <p:cNvSpPr/>
          <p:nvPr/>
        </p:nvSpPr>
        <p:spPr>
          <a:xfrm>
            <a:off x="306140" y="4789904"/>
            <a:ext cx="10110351" cy="430887"/>
          </a:xfrm>
          <a:prstGeom prst="rect">
            <a:avLst/>
          </a:prstGeom>
        </p:spPr>
        <p:txBody>
          <a:bodyPr wrap="square">
            <a:spAutoFit/>
          </a:bodyPr>
          <a:lstStyle/>
          <a:p>
            <a:r>
              <a:rPr lang="ru-RU" sz="2200" dirty="0">
                <a:latin typeface="Times New Roman" panose="02020603050405020304" pitchFamily="18" charset="0"/>
                <a:ea typeface="Calibri" panose="020F0502020204030204" pitchFamily="34" charset="0"/>
                <a:cs typeface="Times New Roman" panose="02020603050405020304" pitchFamily="18" charset="0"/>
              </a:rPr>
              <a:t>где λ – коэффициент теплопроводности материала ограждения</a:t>
            </a:r>
            <a:endParaRPr lang="ru-RU"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0" y="6598"/>
            <a:ext cx="2090188"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теплотехника</a:t>
            </a:r>
            <a:endParaRPr kumimoji="0" lang="ru-RU" altLang="ru-RU"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0" y="612279"/>
            <a:ext cx="9144000" cy="2031325"/>
          </a:xfrm>
          <a:prstGeom prst="rect">
            <a:avLst/>
          </a:prstGeom>
        </p:spPr>
        <p:txBody>
          <a:bodyPr wrap="square">
            <a:spAutoFit/>
          </a:bodyPr>
          <a:lstStyle/>
          <a:p>
            <a:pPr algn="just"/>
            <a:r>
              <a:rPr lang="ru-RU" dirty="0">
                <a:solidFill>
                  <a:srgbClr val="000000"/>
                </a:solidFill>
                <a:latin typeface="Times New Roman" panose="02020603050405020304" pitchFamily="18" charset="0"/>
                <a:cs typeface="Times New Roman" panose="02020603050405020304" pitchFamily="18" charset="0"/>
              </a:rPr>
              <a:t>Влажностный режим помещений зданий в холодный период года в зависимости от относительной влажности и температуры внутреннего воздуха следует устанавливать по таблице 1</a:t>
            </a:r>
            <a:r>
              <a:rPr lang="ru-RU" dirty="0" smtClean="0">
                <a:solidFill>
                  <a:srgbClr val="000000"/>
                </a:solidFill>
                <a:latin typeface="Times New Roman" panose="02020603050405020304" pitchFamily="18" charset="0"/>
                <a:cs typeface="Times New Roman" panose="02020603050405020304" pitchFamily="18" charset="0"/>
              </a:rPr>
              <a:t>.</a:t>
            </a:r>
            <a:endParaRPr lang="ru-RU" dirty="0">
              <a:solidFill>
                <a:srgbClr val="000000"/>
              </a:solidFill>
              <a:latin typeface="Times New Roman" panose="02020603050405020304" pitchFamily="18" charset="0"/>
              <a:cs typeface="Times New Roman" panose="02020603050405020304" pitchFamily="18" charset="0"/>
            </a:endParaRPr>
          </a:p>
          <a:p>
            <a:pPr algn="just"/>
            <a:r>
              <a:rPr lang="ru-RU" dirty="0">
                <a:solidFill>
                  <a:srgbClr val="000000"/>
                </a:solidFill>
                <a:latin typeface="Times New Roman" panose="02020603050405020304" pitchFamily="18" charset="0"/>
                <a:cs typeface="Times New Roman" panose="02020603050405020304" pitchFamily="18" charset="0"/>
              </a:rPr>
              <a:t>Условия эксплуатации ограждающих конструкций А или Б в зависимости от влажностного режима помещений и зон влажности района строительства для выбора теплотехнических показателей материалов наружных ограждений следует устанавливать по таблице 2.</a:t>
            </a:r>
            <a:br>
              <a:rPr lang="ru-RU" dirty="0">
                <a:solidFill>
                  <a:srgbClr val="000000"/>
                </a:solidFill>
                <a:latin typeface="Times New Roman" panose="02020603050405020304" pitchFamily="18" charset="0"/>
                <a:cs typeface="Times New Roman" panose="02020603050405020304" pitchFamily="18" charset="0"/>
              </a:rPr>
            </a:br>
            <a:r>
              <a:rPr lang="ru-RU" dirty="0">
                <a:solidFill>
                  <a:srgbClr val="000000"/>
                </a:solidFill>
                <a:latin typeface="Times New Roman" panose="02020603050405020304" pitchFamily="18" charset="0"/>
                <a:cs typeface="Times New Roman" panose="02020603050405020304" pitchFamily="18" charset="0"/>
              </a:rPr>
              <a:t>Зоны влажности территории России следует принимать по приложению В.</a:t>
            </a:r>
          </a:p>
        </p:txBody>
      </p:sp>
      <p:pic>
        <p:nvPicPr>
          <p:cNvPr id="7" name="Рисунок 6"/>
          <p:cNvPicPr>
            <a:picLocks noChangeAspect="1"/>
          </p:cNvPicPr>
          <p:nvPr/>
        </p:nvPicPr>
        <p:blipFill rotWithShape="1">
          <a:blip r:embed="rId2" cstate="print"/>
          <a:srcRect l="26375" t="58400" r="12594" b="19201"/>
          <a:stretch/>
        </p:blipFill>
        <p:spPr>
          <a:xfrm>
            <a:off x="0" y="2636912"/>
            <a:ext cx="9000000" cy="1858065"/>
          </a:xfrm>
          <a:prstGeom prst="rect">
            <a:avLst/>
          </a:prstGeom>
        </p:spPr>
      </p:pic>
      <p:pic>
        <p:nvPicPr>
          <p:cNvPr id="8" name="Рисунок 7"/>
          <p:cNvPicPr>
            <a:picLocks noChangeAspect="1"/>
          </p:cNvPicPr>
          <p:nvPr/>
        </p:nvPicPr>
        <p:blipFill rotWithShape="1">
          <a:blip r:embed="rId3" cstate="print"/>
          <a:srcRect l="26769" t="42300" r="12594" b="37400"/>
          <a:stretch/>
        </p:blipFill>
        <p:spPr>
          <a:xfrm>
            <a:off x="107504" y="4509120"/>
            <a:ext cx="9000000" cy="16948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l="22974" t="25597" r="22120" b="35340"/>
          <a:stretch>
            <a:fillRect/>
          </a:stretch>
        </p:blipFill>
        <p:spPr bwMode="auto">
          <a:xfrm>
            <a:off x="1619672" y="0"/>
            <a:ext cx="6155944" cy="2462377"/>
          </a:xfrm>
          <a:prstGeom prst="rect">
            <a:avLst/>
          </a:prstGeom>
          <a:noFill/>
          <a:ln w="9525">
            <a:noFill/>
            <a:miter lim="800000"/>
            <a:headEnd/>
            <a:tailEnd/>
          </a:ln>
          <a:effectLst/>
        </p:spPr>
      </p:pic>
      <p:pic>
        <p:nvPicPr>
          <p:cNvPr id="5" name="Picture 3"/>
          <p:cNvPicPr>
            <a:picLocks noChangeAspect="1" noChangeArrowheads="1"/>
          </p:cNvPicPr>
          <p:nvPr/>
        </p:nvPicPr>
        <p:blipFill>
          <a:blip r:embed="rId3" cstate="print"/>
          <a:srcRect l="22547" t="36339" r="21449" b="41200"/>
          <a:stretch>
            <a:fillRect/>
          </a:stretch>
        </p:blipFill>
        <p:spPr bwMode="auto">
          <a:xfrm>
            <a:off x="1691680" y="2564904"/>
            <a:ext cx="6227952" cy="1404337"/>
          </a:xfrm>
          <a:prstGeom prst="rect">
            <a:avLst/>
          </a:prstGeom>
          <a:noFill/>
          <a:ln w="9525">
            <a:noFill/>
            <a:miter lim="800000"/>
            <a:headEnd/>
            <a:tailEnd/>
          </a:ln>
          <a:effectLst/>
        </p:spPr>
      </p:pic>
      <p:pic>
        <p:nvPicPr>
          <p:cNvPr id="6" name="Picture 4"/>
          <p:cNvPicPr>
            <a:picLocks noChangeAspect="1" noChangeArrowheads="1"/>
          </p:cNvPicPr>
          <p:nvPr/>
        </p:nvPicPr>
        <p:blipFill>
          <a:blip r:embed="rId4" cstate="print"/>
          <a:srcRect l="22547" t="42198" r="21449" b="8973"/>
          <a:stretch>
            <a:fillRect/>
          </a:stretch>
        </p:blipFill>
        <p:spPr bwMode="auto">
          <a:xfrm>
            <a:off x="1691680" y="3822368"/>
            <a:ext cx="6192688" cy="3035632"/>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cstate="print"/>
          <a:srcRect l="27367" t="20714" r="26513" b="50580"/>
          <a:stretch/>
        </p:blipFill>
        <p:spPr bwMode="auto">
          <a:xfrm>
            <a:off x="1331640" y="260648"/>
            <a:ext cx="6912000" cy="2418758"/>
          </a:xfrm>
          <a:prstGeom prst="rect">
            <a:avLst/>
          </a:prstGeom>
          <a:noFill/>
          <a:ln w="9525">
            <a:noFill/>
            <a:miter lim="800000"/>
            <a:headEnd/>
            <a:tailEnd/>
          </a:ln>
          <a:effectLst/>
        </p:spPr>
      </p:pic>
      <p:pic>
        <p:nvPicPr>
          <p:cNvPr id="5" name="Picture 3"/>
          <p:cNvPicPr>
            <a:picLocks noChangeAspect="1" noChangeArrowheads="1"/>
          </p:cNvPicPr>
          <p:nvPr/>
        </p:nvPicPr>
        <p:blipFill>
          <a:blip r:embed="rId3" cstate="print"/>
          <a:srcRect l="26940" t="23643" r="26391" b="49013"/>
          <a:stretch>
            <a:fillRect/>
          </a:stretch>
        </p:blipFill>
        <p:spPr bwMode="auto">
          <a:xfrm>
            <a:off x="1403078" y="4314658"/>
            <a:ext cx="6840000" cy="2253180"/>
          </a:xfrm>
          <a:prstGeom prst="rect">
            <a:avLst/>
          </a:prstGeom>
          <a:noFill/>
          <a:ln w="9525">
            <a:noFill/>
            <a:miter lim="800000"/>
            <a:headEnd/>
            <a:tailEnd/>
          </a:ln>
          <a:effectLst/>
        </p:spPr>
      </p:pic>
      <p:sp>
        <p:nvSpPr>
          <p:cNvPr id="6" name="TextBox 5">
            <a:extLst>
              <a:ext uri="{FF2B5EF4-FFF2-40B4-BE49-F238E27FC236}">
                <a16:creationId xmlns="" xmlns:a16="http://schemas.microsoft.com/office/drawing/2014/main" id="{48EA81D4-9076-4A59-BD2D-BB7AF94B915B}"/>
              </a:ext>
            </a:extLst>
          </p:cNvPr>
          <p:cNvSpPr txBox="1"/>
          <p:nvPr/>
        </p:nvSpPr>
        <p:spPr>
          <a:xfrm>
            <a:off x="1367640" y="2704374"/>
            <a:ext cx="6840000" cy="1631216"/>
          </a:xfrm>
          <a:prstGeom prst="rect">
            <a:avLst/>
          </a:prstGeom>
          <a:noFill/>
        </p:spPr>
        <p:txBody>
          <a:bodyPr wrap="square" rtlCol="0">
            <a:spAutoFit/>
          </a:bodyPr>
          <a:lstStyle/>
          <a:p>
            <a:pPr algn="just"/>
            <a:r>
              <a:rPr lang="en-US" i="1" dirty="0">
                <a:latin typeface="Times New Roman" panose="02020603050405020304" pitchFamily="18" charset="0"/>
                <a:cs typeface="Times New Roman" panose="02020603050405020304" pitchFamily="18" charset="0"/>
              </a:rPr>
              <a:t>t</a:t>
            </a:r>
            <a:r>
              <a:rPr lang="ru-RU" sz="1400" dirty="0">
                <a:latin typeface="Times New Roman" panose="02020603050405020304" pitchFamily="18" charset="0"/>
                <a:cs typeface="Times New Roman" panose="02020603050405020304" pitchFamily="18" charset="0"/>
              </a:rPr>
              <a:t>в</a:t>
            </a:r>
            <a:r>
              <a:rPr lang="ru-RU" dirty="0">
                <a:latin typeface="Times New Roman" panose="02020603050405020304" pitchFamily="18" charset="0"/>
                <a:cs typeface="Times New Roman" panose="02020603050405020304" pitchFamily="18" charset="0"/>
              </a:rPr>
              <a:t> – температура внутреннего воздуха в помещении, принимаемая по Таблице 1.2 (ГОСТ 30494-2011).</a:t>
            </a:r>
          </a:p>
          <a:p>
            <a:pPr algn="just"/>
            <a:r>
              <a:rPr lang="en-US" i="1" dirty="0">
                <a:latin typeface="Times New Roman" panose="02020603050405020304" pitchFamily="18" charset="0"/>
                <a:cs typeface="Times New Roman" panose="02020603050405020304" pitchFamily="18" charset="0"/>
              </a:rPr>
              <a:t>t</a:t>
            </a:r>
            <a:r>
              <a:rPr lang="ru-RU" sz="1400" dirty="0">
                <a:latin typeface="Times New Roman" panose="02020603050405020304" pitchFamily="18" charset="0"/>
                <a:cs typeface="Times New Roman" panose="02020603050405020304" pitchFamily="18" charset="0"/>
              </a:rPr>
              <a:t>н</a:t>
            </a:r>
            <a:r>
              <a:rPr lang="ru-RU" dirty="0">
                <a:latin typeface="Times New Roman" panose="02020603050405020304" pitchFamily="18" charset="0"/>
                <a:cs typeface="Times New Roman" panose="02020603050405020304" pitchFamily="18" charset="0"/>
              </a:rPr>
              <a:t> – температура наружного воздуха, принимаемая равной средней температуре наиболее холодной пятидневки обеспеченностью 0.92 по СНиП 23-01-1999.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latin typeface="Times New Roman" panose="02020603050405020304" pitchFamily="18" charset="0"/>
                <a:cs typeface="Times New Roman" panose="02020603050405020304" pitchFamily="18" charset="0"/>
              </a:rPr>
              <a:t>Расчет температуры в толще ограждения методом Фокина-Власова</a:t>
            </a:r>
            <a:endParaRPr lang="ru-RU" sz="2800" dirty="0">
              <a:latin typeface="Times New Roman" panose="02020603050405020304" pitchFamily="18" charset="0"/>
              <a:cs typeface="Times New Roman" panose="02020603050405020304" pitchFamily="18" charset="0"/>
            </a:endParaRPr>
          </a:p>
        </p:txBody>
      </p:sp>
      <p:pic>
        <p:nvPicPr>
          <p:cNvPr id="4" name="Picture 3"/>
          <p:cNvPicPr>
            <a:picLocks noGrp="1" noChangeAspect="1" noChangeArrowheads="1"/>
          </p:cNvPicPr>
          <p:nvPr>
            <p:ph idx="1"/>
          </p:nvPr>
        </p:nvPicPr>
        <p:blipFill>
          <a:blip r:embed="rId3" cstate="print"/>
          <a:srcRect l="4410" t="2325" r="3720" b="21044"/>
          <a:stretch>
            <a:fillRect/>
          </a:stretch>
        </p:blipFill>
        <p:spPr bwMode="auto">
          <a:xfrm>
            <a:off x="1331640" y="1412776"/>
            <a:ext cx="6505402" cy="4896544"/>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260648"/>
            <a:ext cx="8460432" cy="400110"/>
          </a:xfrm>
          <a:prstGeom prst="rect">
            <a:avLst/>
          </a:prstGeom>
          <a:noFill/>
        </p:spPr>
        <p:txBody>
          <a:bodyPr wrap="square" rtlCol="0">
            <a:spAutoFit/>
          </a:bodyPr>
          <a:lstStyle/>
          <a:p>
            <a:pPr algn="ctr"/>
            <a:r>
              <a:rPr lang="ru-RU" sz="2000" dirty="0">
                <a:latin typeface="Times New Roman" panose="02020603050405020304" pitchFamily="18" charset="0"/>
                <a:cs typeface="Times New Roman" panose="02020603050405020304" pitchFamily="18" charset="0"/>
              </a:rPr>
              <a:t>Расчет температуры в толще ограждения методом Фокина-Власова</a:t>
            </a:r>
          </a:p>
        </p:txBody>
      </p:sp>
      <p:sp>
        <p:nvSpPr>
          <p:cNvPr id="5" name="Rectangle 1"/>
          <p:cNvSpPr>
            <a:spLocks noChangeArrowheads="1"/>
          </p:cNvSpPr>
          <p:nvPr/>
        </p:nvSpPr>
        <p:spPr bwMode="auto">
          <a:xfrm>
            <a:off x="0" y="2348880"/>
            <a:ext cx="9144000" cy="42780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just" defTabSz="914400"/>
            <a:r>
              <a:rPr kumimoji="0" lang="ru-RU" altLang="ru-RU" sz="16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Вдоль горизонтальной оси откладывают</a:t>
            </a:r>
            <a:r>
              <a:rPr kumimoji="0" lang="ru-RU" altLang="ru-RU" sz="1600" b="0" i="0" u="none" strike="noStrike" cap="none" normalizeH="0" dirty="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sz="16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сопротивления теплопередаче </a:t>
            </a:r>
            <a:r>
              <a:rPr lang="ru-RU" altLang="ru-RU" sz="1600" dirty="0">
                <a:solidFill>
                  <a:srgbClr val="000000"/>
                </a:solidFill>
                <a:latin typeface="Times New Roman" panose="02020603050405020304" pitchFamily="18" charset="0"/>
                <a:cs typeface="Times New Roman" panose="02020603050405020304" pitchFamily="18" charset="0"/>
              </a:rPr>
              <a:t>ограждающей конструкции</a:t>
            </a:r>
            <a:r>
              <a:rPr kumimoji="0" lang="ru-RU" altLang="ru-RU" sz="16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начиная с сопротивления теплопередаче внутренней поверхности ограждения и кончая сопротивлением теплопередаче наружной поверхности ограждения, так, чтобы сумма всех отрезков изображала в том же масштабе величину общего сопротивления теплопередаче ограждения. Вдоль вертикальной оси откладывают температуру.</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Через полученные на горизонтальной оси точки проводят вертикальные линии и на крайних вертикалях откладывают температуру внутреннего и температуру наружного воздуха, получая точки А и В, которые соединяют прямой, проходящей через всю ограждающую конструкцию с одним и тем же углом наклона.</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Полученные графическим методом значения температур переносят на чертеж конструкции ограждения и соединяют прямыми линиями точки, соответствующие температурам на границах слоев. Полученная ломанная линия представляет реальный график изменения температуры внутри многослойной ограждающей конструкции. Более крутой наклон этого графика отображает слои из малотеплопроводного материала, а более пологий – наоборот, из материалов с большей теплопроводностью.</a:t>
            </a:r>
          </a:p>
        </p:txBody>
      </p:sp>
      <p:graphicFrame>
        <p:nvGraphicFramePr>
          <p:cNvPr id="6" name="Таблица 5"/>
          <p:cNvGraphicFramePr>
            <a:graphicFrameLocks noGrp="1"/>
          </p:cNvGraphicFramePr>
          <p:nvPr>
            <p:extLst>
              <p:ext uri="{D42A27DB-BD31-4B8C-83A1-F6EECF244321}">
                <p14:modId xmlns:p14="http://schemas.microsoft.com/office/powerpoint/2010/main" xmlns="" val="1743449739"/>
              </p:ext>
            </p:extLst>
          </p:nvPr>
        </p:nvGraphicFramePr>
        <p:xfrm>
          <a:off x="1187624" y="764704"/>
          <a:ext cx="6946586" cy="1521364"/>
        </p:xfrm>
        <a:graphic>
          <a:graphicData uri="http://schemas.openxmlformats.org/drawingml/2006/table">
            <a:tbl>
              <a:tblPr/>
              <a:tblGrid>
                <a:gridCol w="714380">
                  <a:extLst>
                    <a:ext uri="{9D8B030D-6E8A-4147-A177-3AD203B41FA5}">
                      <a16:colId xmlns="" xmlns:a16="http://schemas.microsoft.com/office/drawing/2014/main" val="20000"/>
                    </a:ext>
                  </a:extLst>
                </a:gridCol>
                <a:gridCol w="5368110">
                  <a:extLst>
                    <a:ext uri="{9D8B030D-6E8A-4147-A177-3AD203B41FA5}">
                      <a16:colId xmlns="" xmlns:a16="http://schemas.microsoft.com/office/drawing/2014/main" val="20001"/>
                    </a:ext>
                  </a:extLst>
                </a:gridCol>
                <a:gridCol w="864096">
                  <a:extLst>
                    <a:ext uri="{9D8B030D-6E8A-4147-A177-3AD203B41FA5}">
                      <a16:colId xmlns="" xmlns:a16="http://schemas.microsoft.com/office/drawing/2014/main" val="20002"/>
                    </a:ext>
                  </a:extLst>
                </a:gridCol>
              </a:tblGrid>
              <a:tr h="561244">
                <a:tc>
                  <a:txBody>
                    <a:bodyPr/>
                    <a:lstStyle/>
                    <a:p>
                      <a:pPr algn="ctr">
                        <a:lnSpc>
                          <a:spcPct val="115000"/>
                        </a:lnSpc>
                        <a:spcAft>
                          <a:spcPts val="0"/>
                        </a:spcAft>
                      </a:pPr>
                      <a:r>
                        <a:rPr lang="ru-RU" sz="2000" b="1" dirty="0">
                          <a:latin typeface="Times New Roman" panose="02020603050405020304" pitchFamily="18" charset="0"/>
                          <a:ea typeface="Calibri"/>
                          <a:cs typeface="Times New Roman" panose="02020603050405020304" pitchFamily="18" charset="0"/>
                        </a:rPr>
                        <a:t>№</a:t>
                      </a:r>
                      <a:endParaRPr lang="ru-RU" sz="2000" dirty="0">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2000" b="1" dirty="0">
                          <a:latin typeface="Times New Roman" panose="02020603050405020304" pitchFamily="18" charset="0"/>
                          <a:ea typeface="Calibri"/>
                          <a:cs typeface="Times New Roman" panose="02020603050405020304" pitchFamily="18" charset="0"/>
                        </a:rPr>
                        <a:t>Наименование материала</a:t>
                      </a:r>
                      <a:endParaRPr lang="ru-RU" sz="2000" dirty="0">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2000" b="1" dirty="0">
                          <a:latin typeface="Times New Roman" panose="02020603050405020304" pitchFamily="18" charset="0"/>
                          <a:ea typeface="Calibri"/>
                          <a:cs typeface="Times New Roman" panose="02020603050405020304" pitchFamily="18" charset="0"/>
                        </a:rPr>
                        <a:t>δ, м</a:t>
                      </a:r>
                      <a:endParaRPr lang="ru-RU" sz="2000" dirty="0">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0">
                <a:tc>
                  <a:txBody>
                    <a:bodyPr/>
                    <a:lstStyle/>
                    <a:p>
                      <a:pPr algn="ctr">
                        <a:lnSpc>
                          <a:spcPct val="115000"/>
                        </a:lnSpc>
                        <a:spcAft>
                          <a:spcPts val="0"/>
                        </a:spcAft>
                      </a:pPr>
                      <a:r>
                        <a:rPr lang="ru-RU" sz="2000" dirty="0" smtClean="0">
                          <a:latin typeface="Times New Roman" panose="02020603050405020304" pitchFamily="18" charset="0"/>
                          <a:ea typeface="Calibri"/>
                          <a:cs typeface="Times New Roman" panose="02020603050405020304" pitchFamily="18" charset="0"/>
                        </a:rPr>
                        <a:t>1</a:t>
                      </a:r>
                      <a:endParaRPr lang="ru-RU" sz="2000" dirty="0">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2000" dirty="0">
                          <a:latin typeface="Times New Roman" panose="02020603050405020304" pitchFamily="18" charset="0"/>
                          <a:ea typeface="Calibri"/>
                          <a:cs typeface="Times New Roman" panose="02020603050405020304" pitchFamily="18" charset="0"/>
                        </a:rPr>
                        <a:t>Глиняный обыкновенный кирпич на цементно-песчаном растворе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2000" dirty="0" smtClean="0">
                          <a:latin typeface="Times New Roman" panose="02020603050405020304" pitchFamily="18" charset="0"/>
                          <a:ea typeface="Calibri"/>
                          <a:cs typeface="Times New Roman" panose="02020603050405020304" pitchFamily="18" charset="0"/>
                        </a:rPr>
                        <a:t>0,08</a:t>
                      </a:r>
                      <a:endParaRPr lang="ru-RU" sz="2000" dirty="0">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0">
                <a:tc>
                  <a:txBody>
                    <a:bodyPr/>
                    <a:lstStyle/>
                    <a:p>
                      <a:pPr algn="ctr">
                        <a:lnSpc>
                          <a:spcPct val="115000"/>
                        </a:lnSpc>
                        <a:spcAft>
                          <a:spcPts val="0"/>
                        </a:spcAft>
                      </a:pPr>
                      <a:r>
                        <a:rPr lang="ru-RU" sz="2000" dirty="0">
                          <a:latin typeface="Times New Roman" panose="02020603050405020304" pitchFamily="18" charset="0"/>
                          <a:ea typeface="Calibri"/>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ru-RU" sz="2000" dirty="0">
                          <a:latin typeface="Times New Roman" panose="02020603050405020304" pitchFamily="18" charset="0"/>
                          <a:ea typeface="Calibri"/>
                          <a:cs typeface="Times New Roman" panose="02020603050405020304" pitchFamily="18" charset="0"/>
                        </a:rPr>
                        <a:t>Плиты пенополистирольные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2000" dirty="0" smtClean="0">
                          <a:latin typeface="Times New Roman" panose="02020603050405020304" pitchFamily="18" charset="0"/>
                          <a:ea typeface="Calibri"/>
                          <a:cs typeface="Times New Roman" panose="02020603050405020304" pitchFamily="18" charset="0"/>
                        </a:rPr>
                        <a:t>0,02</a:t>
                      </a:r>
                      <a:endParaRPr lang="ru-RU" sz="2000" dirty="0">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228</Words>
  <Application>Microsoft Office PowerPoint</Application>
  <PresentationFormat>Экран (4:3)</PresentationFormat>
  <Paragraphs>28</Paragraphs>
  <Slides>9</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0</vt:i4>
      </vt:variant>
      <vt:variant>
        <vt:lpstr>Заголовки слайдов</vt:lpstr>
      </vt:variant>
      <vt:variant>
        <vt:i4>9</vt:i4>
      </vt:variant>
    </vt:vector>
  </HeadingPairs>
  <TitlesOfParts>
    <vt:vector size="10" baseType="lpstr">
      <vt:lpstr>Тема Office</vt:lpstr>
      <vt:lpstr>Слайд 1</vt:lpstr>
      <vt:lpstr>Слайд 2</vt:lpstr>
      <vt:lpstr>Слайд 3</vt:lpstr>
      <vt:lpstr>Слайд 4</vt:lpstr>
      <vt:lpstr>Слайд 5</vt:lpstr>
      <vt:lpstr>Слайд 6</vt:lpstr>
      <vt:lpstr>Слайд 7</vt:lpstr>
      <vt:lpstr>Расчет температуры в толще ограждения методом Фокина-Власова</vt:lpstr>
      <vt:lpstr>Слайд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Админ</dc:creator>
  <cp:lastModifiedBy>Админ</cp:lastModifiedBy>
  <cp:revision>4</cp:revision>
  <dcterms:created xsi:type="dcterms:W3CDTF">2020-10-14T09:07:14Z</dcterms:created>
  <dcterms:modified xsi:type="dcterms:W3CDTF">2020-10-14T09:32:32Z</dcterms:modified>
</cp:coreProperties>
</file>