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85" r:id="rId4"/>
    <p:sldId id="309" r:id="rId5"/>
    <p:sldId id="310" r:id="rId6"/>
    <p:sldId id="313" r:id="rId7"/>
    <p:sldId id="314" r:id="rId8"/>
    <p:sldId id="315" r:id="rId9"/>
    <p:sldId id="311" r:id="rId10"/>
    <p:sldId id="299" r:id="rId11"/>
    <p:sldId id="308" r:id="rId12"/>
    <p:sldId id="289" r:id="rId13"/>
    <p:sldId id="290" r:id="rId14"/>
    <p:sldId id="291" r:id="rId15"/>
    <p:sldId id="302" r:id="rId16"/>
    <p:sldId id="312" r:id="rId17"/>
    <p:sldId id="306" r:id="rId18"/>
    <p:sldId id="28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CF545-B84E-4A15-8AA9-BB3C00E79875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8541E-CBF4-41D1-BB6C-7B27EAD7CE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CF545-B84E-4A15-8AA9-BB3C00E79875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8541E-CBF4-41D1-BB6C-7B27EAD7CE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CF545-B84E-4A15-8AA9-BB3C00E79875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8541E-CBF4-41D1-BB6C-7B27EAD7CE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CF545-B84E-4A15-8AA9-BB3C00E79875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8541E-CBF4-41D1-BB6C-7B27EAD7CE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CF545-B84E-4A15-8AA9-BB3C00E79875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8541E-CBF4-41D1-BB6C-7B27EAD7CE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CF545-B84E-4A15-8AA9-BB3C00E79875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8541E-CBF4-41D1-BB6C-7B27EAD7CE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CF545-B84E-4A15-8AA9-BB3C00E79875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8541E-CBF4-41D1-BB6C-7B27EAD7CE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CF545-B84E-4A15-8AA9-BB3C00E79875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8541E-CBF4-41D1-BB6C-7B27EAD7CE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CF545-B84E-4A15-8AA9-BB3C00E79875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8541E-CBF4-41D1-BB6C-7B27EAD7CE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CF545-B84E-4A15-8AA9-BB3C00E79875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8541E-CBF4-41D1-BB6C-7B27EAD7CE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CF545-B84E-4A15-8AA9-BB3C00E79875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8541E-CBF4-41D1-BB6C-7B27EAD7CE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ACF545-B84E-4A15-8AA9-BB3C00E79875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E8541E-CBF4-41D1-BB6C-7B27EAD7CEA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twig-bilim.kz/kz/film/what-is-an-ecosystem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g-bilim.kz/kz/film/what-is-a-food-chain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kk-KZ" dirty="0">
                <a:solidFill>
                  <a:schemeClr val="accent6">
                    <a:lumMod val="50000"/>
                  </a:schemeClr>
                </a:solidFill>
              </a:rPr>
              <a:t>Экожүйе белгілері, түрлері. 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kk-KZ" dirty="0" smtClean="0">
                <a:solidFill>
                  <a:schemeClr val="accent6">
                    <a:lumMod val="50000"/>
                  </a:schemeClr>
                </a:solidFill>
              </a:rPr>
              <a:t>ОМ:</a:t>
            </a:r>
          </a:p>
          <a:p>
            <a:r>
              <a:rPr lang="kk-KZ" dirty="0">
                <a:solidFill>
                  <a:schemeClr val="accent6">
                    <a:lumMod val="50000"/>
                  </a:schemeClr>
                </a:solidFill>
              </a:rPr>
              <a:t>8.3.1.4 экожүйенің негізгі ерекшелігі мен айырмашылығын </a:t>
            </a:r>
            <a:r>
              <a:rPr lang="kk-KZ" dirty="0" smtClean="0">
                <a:solidFill>
                  <a:schemeClr val="accent6">
                    <a:lumMod val="50000"/>
                  </a:schemeClr>
                </a:solidFill>
              </a:rPr>
              <a:t>көрсету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282730"/>
            <a:ext cx="7283152" cy="588416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000364" y="5857892"/>
            <a:ext cx="378621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altLang="ru-RU" sz="2400" b="1" dirty="0"/>
              <a:t> </a:t>
            </a:r>
            <a:r>
              <a:rPr lang="kk-KZ" altLang="ru-RU" sz="2400" b="1" dirty="0">
                <a:solidFill>
                  <a:schemeClr val="accent6">
                    <a:lumMod val="50000"/>
                  </a:schemeClr>
                </a:solidFill>
              </a:rPr>
              <a:t>Биоценоз       Экотоп</a:t>
            </a:r>
          </a:p>
          <a:p>
            <a:r>
              <a:rPr lang="kk-KZ" altLang="ru-RU" b="1" dirty="0">
                <a:solidFill>
                  <a:schemeClr val="accent6">
                    <a:lumMod val="50000"/>
                  </a:schemeClr>
                </a:solidFill>
              </a:rPr>
              <a:t>(биотикалық)      (абиотикалық)    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48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 smtClean="0">
                <a:hlinkClick r:id="rId2"/>
              </a:rPr>
              <a:t/>
            </a:r>
            <a:br>
              <a:rPr lang="ru-RU" sz="3100" dirty="0" smtClean="0">
                <a:hlinkClick r:id="rId2"/>
              </a:rPr>
            </a:br>
            <a:r>
              <a:rPr lang="en-US" sz="3100" dirty="0" smtClean="0">
                <a:hlinkClick r:id="rId2"/>
              </a:rPr>
              <a:t>https</a:t>
            </a:r>
            <a:r>
              <a:rPr lang="en-US" sz="3100" dirty="0">
                <a:hlinkClick r:id="rId2"/>
              </a:rPr>
              <a:t>://</a:t>
            </a:r>
            <a:r>
              <a:rPr lang="en-US" sz="3100" dirty="0" smtClean="0">
                <a:hlinkClick r:id="rId2"/>
              </a:rPr>
              <a:t>www.twig-bilim.kz/kz/film/what-is-an-ecosystem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0" y="1392067"/>
            <a:ext cx="8271557" cy="506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804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Трофикалық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деңгей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дегеніміз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не?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Трофикалық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деңгей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қоректену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деңгейін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көрсетеді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.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Продуценттер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бірінші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трофикалық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деңгейден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шөпқоректілер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екінші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трофикалық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деңгейден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, ал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етқоректілер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үшінші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деңгейден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орын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алады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және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солай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жалғаса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береді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4920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kk-KZ" dirty="0" smtClean="0">
                <a:solidFill>
                  <a:schemeClr val="accent6">
                    <a:lumMod val="50000"/>
                  </a:schemeClr>
                </a:solidFill>
              </a:rPr>
              <a:t>Қоректік тізбек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2629694"/>
            <a:ext cx="7315200" cy="246697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15616" y="5662394"/>
            <a:ext cx="64087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www.twig-bilim.kz/kz/film/what-is-a-food-chain</a:t>
            </a:r>
            <a:endParaRPr lang="kk-KZ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3592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ъект 3"/>
          <p:cNvSpPr>
            <a:spLocks noGrp="1"/>
          </p:cNvSpPr>
          <p:nvPr>
            <p:ph idx="1"/>
          </p:nvPr>
        </p:nvSpPr>
        <p:spPr bwMode="auto">
          <a:xfrm>
            <a:off x="684213" y="1285860"/>
            <a:ext cx="8229600" cy="465297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kk-KZ" altLang="ru-RU" sz="4800" b="1" dirty="0" smtClean="0">
                <a:solidFill>
                  <a:schemeClr val="accent6">
                    <a:lumMod val="50000"/>
                  </a:schemeClr>
                </a:solidFill>
              </a:rPr>
              <a:t>Биоценоз</a:t>
            </a:r>
            <a:r>
              <a:rPr lang="kk-KZ" altLang="ru-RU" sz="3600" b="1" dirty="0" smtClean="0">
                <a:solidFill>
                  <a:schemeClr val="accent6">
                    <a:lumMod val="50000"/>
                  </a:schemeClr>
                </a:solidFill>
              </a:rPr>
              <a:t> – </a:t>
            </a:r>
          </a:p>
          <a:p>
            <a:pPr marL="0" indent="0">
              <a:buFontTx/>
              <a:buNone/>
            </a:pPr>
            <a:r>
              <a:rPr lang="kk-KZ" altLang="ru-RU" sz="3600" dirty="0" smtClean="0"/>
              <a:t>   </a:t>
            </a:r>
            <a:r>
              <a:rPr lang="kk-KZ" altLang="ru-RU" sz="3600" dirty="0" smtClean="0">
                <a:solidFill>
                  <a:schemeClr val="accent6">
                    <a:lumMod val="50000"/>
                  </a:schemeClr>
                </a:solidFill>
              </a:rPr>
              <a:t>- түзушілер  (продуценттер)</a:t>
            </a:r>
            <a:r>
              <a:rPr lang="ru-RU" altLang="ru-RU" sz="36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altLang="ru-RU" sz="3600" dirty="0" err="1" smtClean="0">
                <a:solidFill>
                  <a:schemeClr val="accent6">
                    <a:lumMod val="50000"/>
                  </a:schemeClr>
                </a:solidFill>
              </a:rPr>
              <a:t>Producers</a:t>
            </a:r>
            <a:endParaRPr lang="kk-KZ" altLang="ru-RU" sz="36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FontTx/>
              <a:buNone/>
            </a:pPr>
            <a:r>
              <a:rPr lang="kk-KZ" altLang="ru-RU" sz="3600" dirty="0" smtClean="0">
                <a:solidFill>
                  <a:schemeClr val="accent6">
                    <a:lumMod val="50000"/>
                  </a:schemeClr>
                </a:solidFill>
              </a:rPr>
              <a:t>   - Тұтынушылар  (консументтер)</a:t>
            </a:r>
            <a:r>
              <a:rPr lang="en-US" altLang="ru-RU" sz="3600" dirty="0" smtClean="0">
                <a:solidFill>
                  <a:schemeClr val="accent6">
                    <a:lumMod val="50000"/>
                  </a:schemeClr>
                </a:solidFill>
              </a:rPr>
              <a:t> Consumers</a:t>
            </a:r>
            <a:endParaRPr lang="kk-KZ" altLang="ru-RU" sz="36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FontTx/>
              <a:buNone/>
            </a:pPr>
            <a:r>
              <a:rPr lang="kk-KZ" altLang="ru-RU" sz="3600" dirty="0" smtClean="0">
                <a:solidFill>
                  <a:schemeClr val="accent6">
                    <a:lumMod val="50000"/>
                  </a:schemeClr>
                </a:solidFill>
              </a:rPr>
              <a:t>   - Ыдыратушылар  ( редуценттер)</a:t>
            </a:r>
            <a:r>
              <a:rPr lang="en-US" altLang="ru-RU" sz="3600" dirty="0" smtClean="0">
                <a:solidFill>
                  <a:schemeClr val="accent6">
                    <a:lumMod val="50000"/>
                  </a:schemeClr>
                </a:solidFill>
              </a:rPr>
              <a:t> Decomposers</a:t>
            </a:r>
            <a:endParaRPr lang="ru-RU" altLang="ru-RU" sz="3600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04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79512" y="177801"/>
            <a:ext cx="8496944" cy="64633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dirty="0" err="1" smtClean="0">
                <a:solidFill>
                  <a:schemeClr val="accent6">
                    <a:lumMod val="50000"/>
                  </a:schemeClr>
                </a:solidFill>
                <a:latin typeface="+mj-lt"/>
                <a:ea typeface="Segoe UI Light" pitchFamily="34" charset="0"/>
                <a:cs typeface="Arial" pitchFamily="34" charset="0"/>
              </a:rPr>
              <a:t>Бер</a:t>
            </a:r>
            <a:r>
              <a:rPr lang="kk-KZ" sz="3600" dirty="0" smtClean="0">
                <a:solidFill>
                  <a:schemeClr val="accent6">
                    <a:lumMod val="50000"/>
                  </a:schemeClr>
                </a:solidFill>
                <a:latin typeface="+mj-lt"/>
                <a:ea typeface="Segoe UI Light" pitchFamily="34" charset="0"/>
                <a:cs typeface="Arial" pitchFamily="34" charset="0"/>
              </a:rPr>
              <a:t>ілген экожүйелерді топтастыр</a:t>
            </a:r>
            <a:endParaRPr lang="ru-RU" sz="3600" dirty="0">
              <a:solidFill>
                <a:schemeClr val="accent6">
                  <a:lumMod val="50000"/>
                </a:schemeClr>
              </a:solidFill>
              <a:latin typeface="+mj-lt"/>
              <a:ea typeface="Segoe UI Light" pitchFamily="34" charset="0"/>
              <a:cs typeface="Arial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/>
          <a:srcRect t="23771" b="27116"/>
          <a:stretch/>
        </p:blipFill>
        <p:spPr>
          <a:xfrm>
            <a:off x="5652120" y="1268760"/>
            <a:ext cx="1728191" cy="1944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1268760"/>
            <a:ext cx="1944687" cy="1943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5652120" y="3212976"/>
            <a:ext cx="1728192" cy="576063"/>
          </a:xfrm>
          <a:prstGeom prst="rect">
            <a:avLst/>
          </a:prstGeom>
          <a:solidFill>
            <a:schemeClr val="bg1"/>
          </a:solidFill>
          <a:ln>
            <a:solidFill>
              <a:srgbClr val="645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 smtClean="0">
                <a:solidFill>
                  <a:srgbClr val="645148"/>
                </a:solidFill>
                <a:latin typeface="Arial" pitchFamily="34" charset="0"/>
                <a:cs typeface="Arial" pitchFamily="34" charset="0"/>
              </a:rPr>
              <a:t>Өзен</a:t>
            </a:r>
            <a:endParaRPr lang="ru-RU" dirty="0">
              <a:solidFill>
                <a:srgbClr val="64514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9512" y="3212976"/>
            <a:ext cx="1944687" cy="552449"/>
          </a:xfrm>
          <a:prstGeom prst="rect">
            <a:avLst/>
          </a:prstGeom>
          <a:solidFill>
            <a:schemeClr val="bg1"/>
          </a:solidFill>
          <a:ln>
            <a:solidFill>
              <a:srgbClr val="645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 smtClean="0">
                <a:solidFill>
                  <a:srgbClr val="645148"/>
                </a:solidFill>
                <a:latin typeface="Arial" pitchFamily="34" charset="0"/>
                <a:cs typeface="Arial" pitchFamily="34" charset="0"/>
              </a:rPr>
              <a:t>Батпақ</a:t>
            </a:r>
            <a:endParaRPr lang="ru-RU" dirty="0">
              <a:solidFill>
                <a:srgbClr val="645148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 cstate="print"/>
          <a:srcRect l="13382" r="13382" b="11140"/>
          <a:stretch/>
        </p:blipFill>
        <p:spPr>
          <a:xfrm>
            <a:off x="2123728" y="1268760"/>
            <a:ext cx="1943100" cy="19346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2123728" y="3212976"/>
            <a:ext cx="1943100" cy="552449"/>
          </a:xfrm>
          <a:prstGeom prst="rect">
            <a:avLst/>
          </a:prstGeom>
          <a:solidFill>
            <a:schemeClr val="bg1"/>
          </a:solidFill>
          <a:ln>
            <a:solidFill>
              <a:srgbClr val="645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dirty="0" smtClean="0">
                <a:solidFill>
                  <a:srgbClr val="645148"/>
                </a:solidFill>
                <a:latin typeface="Arial" pitchFamily="34" charset="0"/>
                <a:cs typeface="Arial" pitchFamily="34" charset="0"/>
              </a:rPr>
              <a:t>Көл</a:t>
            </a:r>
            <a:endParaRPr lang="ru-RU" dirty="0">
              <a:solidFill>
                <a:srgbClr val="645148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67944" y="1268760"/>
            <a:ext cx="1584176" cy="1944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Прямоугольник 13"/>
          <p:cNvSpPr/>
          <p:nvPr/>
        </p:nvSpPr>
        <p:spPr>
          <a:xfrm>
            <a:off x="4067944" y="3212977"/>
            <a:ext cx="1584176" cy="576063"/>
          </a:xfrm>
          <a:prstGeom prst="rect">
            <a:avLst/>
          </a:prstGeom>
          <a:solidFill>
            <a:schemeClr val="bg1"/>
          </a:solidFill>
          <a:ln>
            <a:solidFill>
              <a:srgbClr val="645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dirty="0" smtClean="0">
                <a:solidFill>
                  <a:srgbClr val="645148"/>
                </a:solidFill>
                <a:latin typeface="Arial" pitchFamily="34" charset="0"/>
                <a:cs typeface="Arial" pitchFamily="34" charset="0"/>
              </a:rPr>
              <a:t>Теңіз</a:t>
            </a:r>
            <a:endParaRPr lang="ru-RU" dirty="0">
              <a:solidFill>
                <a:srgbClr val="645148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7" cstate="print"/>
          <a:srcRect r="22465"/>
          <a:stretch/>
        </p:blipFill>
        <p:spPr>
          <a:xfrm>
            <a:off x="4211960" y="4437112"/>
            <a:ext cx="1584176" cy="18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8" cstate="print"/>
          <a:srcRect l="3743" t="5201" r="20813" b="5201"/>
          <a:stretch/>
        </p:blipFill>
        <p:spPr>
          <a:xfrm>
            <a:off x="107504" y="4437112"/>
            <a:ext cx="2016224" cy="18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Прямоугольник 16"/>
          <p:cNvSpPr/>
          <p:nvPr/>
        </p:nvSpPr>
        <p:spPr>
          <a:xfrm>
            <a:off x="107505" y="6237312"/>
            <a:ext cx="2016224" cy="414338"/>
          </a:xfrm>
          <a:prstGeom prst="rect">
            <a:avLst/>
          </a:prstGeom>
          <a:solidFill>
            <a:schemeClr val="bg1"/>
          </a:solidFill>
          <a:ln>
            <a:solidFill>
              <a:srgbClr val="645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 smtClean="0">
                <a:solidFill>
                  <a:srgbClr val="645148"/>
                </a:solidFill>
                <a:latin typeface="Arial" pitchFamily="34" charset="0"/>
                <a:cs typeface="Arial" pitchFamily="34" charset="0"/>
              </a:rPr>
              <a:t>Орман</a:t>
            </a:r>
            <a:r>
              <a:rPr lang="ru-RU" dirty="0" smtClean="0">
                <a:solidFill>
                  <a:srgbClr val="645148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dirty="0">
              <a:solidFill>
                <a:srgbClr val="645148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9" cstate="print"/>
          <a:srcRect l="9430" r="9430"/>
          <a:stretch/>
        </p:blipFill>
        <p:spPr>
          <a:xfrm>
            <a:off x="2123728" y="4437112"/>
            <a:ext cx="2105163" cy="18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Прямоугольник 18"/>
          <p:cNvSpPr/>
          <p:nvPr/>
        </p:nvSpPr>
        <p:spPr>
          <a:xfrm>
            <a:off x="2123728" y="6237312"/>
            <a:ext cx="2088232" cy="414338"/>
          </a:xfrm>
          <a:prstGeom prst="rect">
            <a:avLst/>
          </a:prstGeom>
          <a:solidFill>
            <a:schemeClr val="bg1"/>
          </a:solidFill>
          <a:ln>
            <a:solidFill>
              <a:srgbClr val="645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rgbClr val="645148"/>
                </a:solidFill>
                <a:latin typeface="Arial" pitchFamily="34" charset="0"/>
                <a:cs typeface="Arial" pitchFamily="34" charset="0"/>
              </a:rPr>
              <a:t>Дала </a:t>
            </a:r>
            <a:endParaRPr lang="ru-RU" dirty="0">
              <a:solidFill>
                <a:srgbClr val="64514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211960" y="6237312"/>
            <a:ext cx="1584176" cy="414338"/>
          </a:xfrm>
          <a:prstGeom prst="rect">
            <a:avLst/>
          </a:prstGeom>
          <a:solidFill>
            <a:schemeClr val="bg1"/>
          </a:solidFill>
          <a:ln>
            <a:solidFill>
              <a:srgbClr val="645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 smtClean="0">
                <a:solidFill>
                  <a:srgbClr val="645148"/>
                </a:solidFill>
                <a:latin typeface="Arial" pitchFamily="34" charset="0"/>
                <a:cs typeface="Arial" pitchFamily="34" charset="0"/>
              </a:rPr>
              <a:t>Шөл</a:t>
            </a:r>
            <a:endParaRPr lang="ru-RU" dirty="0">
              <a:solidFill>
                <a:srgbClr val="645148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96136" y="4437112"/>
            <a:ext cx="1944216" cy="1881759"/>
          </a:xfrm>
          <a:prstGeom prst="rect">
            <a:avLst/>
          </a:prstGeom>
          <a:noFill/>
        </p:spPr>
      </p:pic>
      <p:sp>
        <p:nvSpPr>
          <p:cNvPr id="22" name="Прямоугольник 21"/>
          <p:cNvSpPr/>
          <p:nvPr/>
        </p:nvSpPr>
        <p:spPr>
          <a:xfrm>
            <a:off x="5796136" y="6237312"/>
            <a:ext cx="1944216" cy="414338"/>
          </a:xfrm>
          <a:prstGeom prst="rect">
            <a:avLst/>
          </a:prstGeom>
          <a:solidFill>
            <a:schemeClr val="bg1"/>
          </a:solidFill>
          <a:ln>
            <a:solidFill>
              <a:srgbClr val="645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 smtClean="0">
                <a:solidFill>
                  <a:srgbClr val="645148"/>
                </a:solidFill>
                <a:latin typeface="Arial" pitchFamily="34" charset="0"/>
                <a:cs typeface="Arial" pitchFamily="34" charset="0"/>
              </a:rPr>
              <a:t>Таулар</a:t>
            </a:r>
            <a:r>
              <a:rPr lang="ru-RU" dirty="0" smtClean="0">
                <a:solidFill>
                  <a:srgbClr val="645148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dirty="0">
              <a:solidFill>
                <a:srgbClr val="645148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 descr="Картинки по запросу Океан экосистема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380312" y="1268760"/>
            <a:ext cx="1763688" cy="1933576"/>
          </a:xfrm>
          <a:prstGeom prst="rect">
            <a:avLst/>
          </a:prstGeom>
          <a:noFill/>
        </p:spPr>
      </p:pic>
      <p:sp>
        <p:nvSpPr>
          <p:cNvPr id="24" name="Прямоугольник 23"/>
          <p:cNvSpPr/>
          <p:nvPr/>
        </p:nvSpPr>
        <p:spPr>
          <a:xfrm>
            <a:off x="7380312" y="3212976"/>
            <a:ext cx="1763688" cy="552449"/>
          </a:xfrm>
          <a:prstGeom prst="rect">
            <a:avLst/>
          </a:prstGeom>
          <a:solidFill>
            <a:schemeClr val="bg1"/>
          </a:solidFill>
          <a:ln>
            <a:solidFill>
              <a:srgbClr val="645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dirty="0" smtClean="0">
                <a:solidFill>
                  <a:srgbClr val="645148"/>
                </a:solidFill>
                <a:latin typeface="Arial" pitchFamily="34" charset="0"/>
                <a:cs typeface="Arial" pitchFamily="34" charset="0"/>
              </a:rPr>
              <a:t>Мұхит</a:t>
            </a:r>
            <a:endParaRPr lang="ru-RU" dirty="0">
              <a:solidFill>
                <a:srgbClr val="645148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12" cstate="print"/>
          <a:srcRect r="41987"/>
          <a:stretch/>
        </p:blipFill>
        <p:spPr>
          <a:xfrm>
            <a:off x="7740351" y="4437113"/>
            <a:ext cx="1403647" cy="18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" name="Прямоугольник 25"/>
          <p:cNvSpPr/>
          <p:nvPr/>
        </p:nvSpPr>
        <p:spPr>
          <a:xfrm>
            <a:off x="7740352" y="6237312"/>
            <a:ext cx="1403648" cy="414338"/>
          </a:xfrm>
          <a:prstGeom prst="rect">
            <a:avLst/>
          </a:prstGeom>
          <a:solidFill>
            <a:schemeClr val="bg1"/>
          </a:solidFill>
          <a:ln>
            <a:solidFill>
              <a:srgbClr val="645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dirty="0" smtClean="0">
                <a:solidFill>
                  <a:srgbClr val="645148"/>
                </a:solidFill>
                <a:latin typeface="Arial" pitchFamily="34" charset="0"/>
                <a:cs typeface="Arial" pitchFamily="34" charset="0"/>
              </a:rPr>
              <a:t>Шалғын</a:t>
            </a:r>
            <a:endParaRPr lang="ru-RU" dirty="0">
              <a:solidFill>
                <a:srgbClr val="645148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87421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79512" y="177801"/>
            <a:ext cx="8496944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ea typeface="Segoe UI Light" pitchFamily="34" charset="0"/>
                <a:cs typeface="Arial" pitchFamily="34" charset="0"/>
              </a:rPr>
              <a:t>Түсіндіріңіз</a:t>
            </a:r>
            <a:endParaRPr lang="ru-RU" sz="2400" dirty="0">
              <a:solidFill>
                <a:schemeClr val="accent6">
                  <a:lumMod val="50000"/>
                </a:schemeClr>
              </a:solidFill>
              <a:ea typeface="Segoe UI Light" pitchFamily="34" charset="0"/>
              <a:cs typeface="Arial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/>
          <a:srcRect t="23771" b="27116"/>
          <a:stretch/>
        </p:blipFill>
        <p:spPr>
          <a:xfrm>
            <a:off x="5652120" y="1268760"/>
            <a:ext cx="1728191" cy="1944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1268760"/>
            <a:ext cx="1944687" cy="1943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5652120" y="3213139"/>
            <a:ext cx="1728192" cy="576063"/>
          </a:xfrm>
          <a:prstGeom prst="rect">
            <a:avLst/>
          </a:prstGeom>
          <a:solidFill>
            <a:schemeClr val="bg1"/>
          </a:solidFill>
          <a:ln>
            <a:solidFill>
              <a:srgbClr val="645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 smtClean="0">
                <a:solidFill>
                  <a:srgbClr val="645148"/>
                </a:solidFill>
                <a:latin typeface="Arial" pitchFamily="34" charset="0"/>
                <a:cs typeface="Arial" pitchFamily="34" charset="0"/>
              </a:rPr>
              <a:t>Өзен</a:t>
            </a:r>
            <a:endParaRPr lang="ru-RU" dirty="0">
              <a:solidFill>
                <a:srgbClr val="64514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9512" y="3212976"/>
            <a:ext cx="1944687" cy="552449"/>
          </a:xfrm>
          <a:prstGeom prst="rect">
            <a:avLst/>
          </a:prstGeom>
          <a:solidFill>
            <a:schemeClr val="bg1"/>
          </a:solidFill>
          <a:ln>
            <a:solidFill>
              <a:srgbClr val="645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>
                <a:solidFill>
                  <a:srgbClr val="645148"/>
                </a:solidFill>
                <a:latin typeface="Arial" pitchFamily="34" charset="0"/>
                <a:cs typeface="Arial" pitchFamily="34" charset="0"/>
              </a:rPr>
              <a:t>Батпақ</a:t>
            </a:r>
            <a:endParaRPr lang="ru-RU" dirty="0">
              <a:solidFill>
                <a:srgbClr val="645148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 cstate="print"/>
          <a:srcRect l="13382" r="13382" b="11140"/>
          <a:stretch/>
        </p:blipFill>
        <p:spPr>
          <a:xfrm>
            <a:off x="2123728" y="1268760"/>
            <a:ext cx="1943100" cy="19346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2123728" y="3212976"/>
            <a:ext cx="1943100" cy="552449"/>
          </a:xfrm>
          <a:prstGeom prst="rect">
            <a:avLst/>
          </a:prstGeom>
          <a:solidFill>
            <a:schemeClr val="bg1"/>
          </a:solidFill>
          <a:ln>
            <a:solidFill>
              <a:srgbClr val="645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dirty="0">
                <a:solidFill>
                  <a:srgbClr val="645148"/>
                </a:solidFill>
                <a:latin typeface="Arial" pitchFamily="34" charset="0"/>
                <a:cs typeface="Arial" pitchFamily="34" charset="0"/>
              </a:rPr>
              <a:t>Көл</a:t>
            </a:r>
            <a:endParaRPr lang="ru-RU" dirty="0">
              <a:solidFill>
                <a:srgbClr val="645148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67944" y="1268760"/>
            <a:ext cx="1584176" cy="1944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Прямоугольник 13"/>
          <p:cNvSpPr/>
          <p:nvPr/>
        </p:nvSpPr>
        <p:spPr>
          <a:xfrm>
            <a:off x="4067944" y="3212977"/>
            <a:ext cx="1584176" cy="576063"/>
          </a:xfrm>
          <a:prstGeom prst="rect">
            <a:avLst/>
          </a:prstGeom>
          <a:solidFill>
            <a:schemeClr val="bg1"/>
          </a:solidFill>
          <a:ln>
            <a:solidFill>
              <a:srgbClr val="645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dirty="0">
                <a:solidFill>
                  <a:srgbClr val="645148"/>
                </a:solidFill>
                <a:latin typeface="Arial" pitchFamily="34" charset="0"/>
                <a:cs typeface="Arial" pitchFamily="34" charset="0"/>
              </a:rPr>
              <a:t>Теңіз</a:t>
            </a:r>
            <a:endParaRPr lang="ru-RU" dirty="0">
              <a:solidFill>
                <a:srgbClr val="645148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7" cstate="print"/>
          <a:srcRect r="22465"/>
          <a:stretch/>
        </p:blipFill>
        <p:spPr>
          <a:xfrm>
            <a:off x="4211960" y="4437112"/>
            <a:ext cx="1584176" cy="18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8" cstate="print"/>
          <a:srcRect l="3743" t="5201" r="20813" b="5201"/>
          <a:stretch/>
        </p:blipFill>
        <p:spPr>
          <a:xfrm>
            <a:off x="107504" y="4437112"/>
            <a:ext cx="2016224" cy="18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Прямоугольник 16"/>
          <p:cNvSpPr/>
          <p:nvPr/>
        </p:nvSpPr>
        <p:spPr>
          <a:xfrm>
            <a:off x="107505" y="6237312"/>
            <a:ext cx="2016224" cy="414338"/>
          </a:xfrm>
          <a:prstGeom prst="rect">
            <a:avLst/>
          </a:prstGeom>
          <a:solidFill>
            <a:schemeClr val="bg1"/>
          </a:solidFill>
          <a:ln>
            <a:solidFill>
              <a:srgbClr val="645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>
                <a:solidFill>
                  <a:srgbClr val="645148"/>
                </a:solidFill>
                <a:latin typeface="Arial" pitchFamily="34" charset="0"/>
                <a:cs typeface="Arial" pitchFamily="34" charset="0"/>
              </a:rPr>
              <a:t>Орман</a:t>
            </a:r>
            <a:r>
              <a:rPr lang="ru-RU" dirty="0">
                <a:solidFill>
                  <a:srgbClr val="645148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9" cstate="print"/>
          <a:srcRect l="9430" r="9430"/>
          <a:stretch/>
        </p:blipFill>
        <p:spPr>
          <a:xfrm>
            <a:off x="2123728" y="4437112"/>
            <a:ext cx="2105163" cy="18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Прямоугольник 18"/>
          <p:cNvSpPr/>
          <p:nvPr/>
        </p:nvSpPr>
        <p:spPr>
          <a:xfrm>
            <a:off x="2123728" y="6237312"/>
            <a:ext cx="2088232" cy="414338"/>
          </a:xfrm>
          <a:prstGeom prst="rect">
            <a:avLst/>
          </a:prstGeom>
          <a:solidFill>
            <a:schemeClr val="bg1"/>
          </a:solidFill>
          <a:ln>
            <a:solidFill>
              <a:srgbClr val="645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645148"/>
                </a:solidFill>
                <a:latin typeface="Arial" pitchFamily="34" charset="0"/>
                <a:cs typeface="Arial" pitchFamily="34" charset="0"/>
              </a:rPr>
              <a:t>Дала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211960" y="6237312"/>
            <a:ext cx="1584176" cy="414338"/>
          </a:xfrm>
          <a:prstGeom prst="rect">
            <a:avLst/>
          </a:prstGeom>
          <a:solidFill>
            <a:schemeClr val="bg1"/>
          </a:solidFill>
          <a:ln>
            <a:solidFill>
              <a:srgbClr val="645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>
                <a:solidFill>
                  <a:srgbClr val="645148"/>
                </a:solidFill>
                <a:latin typeface="Arial" pitchFamily="34" charset="0"/>
                <a:cs typeface="Arial" pitchFamily="34" charset="0"/>
              </a:rPr>
              <a:t>Шөл</a:t>
            </a:r>
            <a:endParaRPr lang="ru-RU" dirty="0">
              <a:solidFill>
                <a:srgbClr val="645148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96136" y="4437112"/>
            <a:ext cx="1944216" cy="1881759"/>
          </a:xfrm>
          <a:prstGeom prst="rect">
            <a:avLst/>
          </a:prstGeom>
          <a:noFill/>
        </p:spPr>
      </p:pic>
      <p:sp>
        <p:nvSpPr>
          <p:cNvPr id="22" name="Прямоугольник 21"/>
          <p:cNvSpPr/>
          <p:nvPr/>
        </p:nvSpPr>
        <p:spPr>
          <a:xfrm>
            <a:off x="5796136" y="6237312"/>
            <a:ext cx="1944216" cy="414338"/>
          </a:xfrm>
          <a:prstGeom prst="rect">
            <a:avLst/>
          </a:prstGeom>
          <a:solidFill>
            <a:schemeClr val="bg1"/>
          </a:solidFill>
          <a:ln>
            <a:solidFill>
              <a:srgbClr val="645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>
                <a:solidFill>
                  <a:srgbClr val="645148"/>
                </a:solidFill>
                <a:latin typeface="Arial" pitchFamily="34" charset="0"/>
                <a:cs typeface="Arial" pitchFamily="34" charset="0"/>
              </a:rPr>
              <a:t>Таулар</a:t>
            </a:r>
            <a:r>
              <a:rPr lang="ru-RU" dirty="0">
                <a:solidFill>
                  <a:srgbClr val="645148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028" name="Picture 4" descr="Картинки по запросу Океан экосистема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380312" y="1268760"/>
            <a:ext cx="1763688" cy="1933576"/>
          </a:xfrm>
          <a:prstGeom prst="rect">
            <a:avLst/>
          </a:prstGeom>
          <a:noFill/>
        </p:spPr>
      </p:pic>
      <p:sp>
        <p:nvSpPr>
          <p:cNvPr id="24" name="Прямоугольник 23"/>
          <p:cNvSpPr/>
          <p:nvPr/>
        </p:nvSpPr>
        <p:spPr>
          <a:xfrm>
            <a:off x="7380312" y="3212976"/>
            <a:ext cx="1763688" cy="552449"/>
          </a:xfrm>
          <a:prstGeom prst="rect">
            <a:avLst/>
          </a:prstGeom>
          <a:solidFill>
            <a:schemeClr val="bg1"/>
          </a:solidFill>
          <a:ln>
            <a:solidFill>
              <a:srgbClr val="645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 smtClean="0">
                <a:solidFill>
                  <a:srgbClr val="645148"/>
                </a:solidFill>
                <a:latin typeface="Arial" pitchFamily="34" charset="0"/>
                <a:cs typeface="Arial" pitchFamily="34" charset="0"/>
              </a:rPr>
              <a:t>Мұхит</a:t>
            </a:r>
            <a:endParaRPr lang="ru-RU" dirty="0">
              <a:solidFill>
                <a:srgbClr val="645148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12" cstate="print"/>
          <a:srcRect r="41987"/>
          <a:stretch/>
        </p:blipFill>
        <p:spPr>
          <a:xfrm>
            <a:off x="7740351" y="4437113"/>
            <a:ext cx="1403647" cy="18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" name="Прямоугольник 25"/>
          <p:cNvSpPr/>
          <p:nvPr/>
        </p:nvSpPr>
        <p:spPr>
          <a:xfrm>
            <a:off x="7740352" y="6237312"/>
            <a:ext cx="1403648" cy="414338"/>
          </a:xfrm>
          <a:prstGeom prst="rect">
            <a:avLst/>
          </a:prstGeom>
          <a:solidFill>
            <a:schemeClr val="bg1"/>
          </a:solidFill>
          <a:ln>
            <a:solidFill>
              <a:srgbClr val="645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dirty="0">
                <a:solidFill>
                  <a:srgbClr val="645148"/>
                </a:solidFill>
                <a:latin typeface="Arial" pitchFamily="34" charset="0"/>
                <a:cs typeface="Arial" pitchFamily="34" charset="0"/>
              </a:rPr>
              <a:t>Шалғын</a:t>
            </a:r>
            <a:endParaRPr lang="ru-RU" dirty="0">
              <a:solidFill>
                <a:srgbClr val="645148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02229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kk-KZ" dirty="0" smtClean="0">
                <a:solidFill>
                  <a:schemeClr val="accent6">
                    <a:lumMod val="50000"/>
                  </a:schemeClr>
                </a:solidFill>
              </a:rPr>
              <a:t>Бағалау критерийі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kk-KZ" dirty="0" smtClean="0">
                <a:solidFill>
                  <a:schemeClr val="accent6">
                    <a:lumMod val="50000"/>
                  </a:schemeClr>
                </a:solidFill>
              </a:rPr>
              <a:t>Экожүйенің </a:t>
            </a:r>
            <a:r>
              <a:rPr lang="kk-KZ" dirty="0">
                <a:solidFill>
                  <a:schemeClr val="accent6">
                    <a:lumMod val="50000"/>
                  </a:schemeClr>
                </a:solidFill>
              </a:rPr>
              <a:t>ерекшелігін анықтайды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  <a:p>
            <a:pPr lvl="0"/>
            <a:r>
              <a:rPr lang="kk-KZ" dirty="0">
                <a:solidFill>
                  <a:schemeClr val="accent6">
                    <a:lumMod val="50000"/>
                  </a:schemeClr>
                </a:solidFill>
              </a:rPr>
              <a:t>Экожүйелердің биотикалық және абиотикалық факторларын анықтайды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  <a:p>
            <a:pPr lvl="0"/>
            <a:r>
              <a:rPr lang="kk-KZ" dirty="0">
                <a:solidFill>
                  <a:schemeClr val="accent6">
                    <a:lumMod val="50000"/>
                  </a:schemeClr>
                </a:solidFill>
              </a:rPr>
              <a:t>Кем дегенде бір қоректік тізбек </a:t>
            </a:r>
            <a:r>
              <a:rPr lang="kk-KZ" dirty="0" smtClean="0">
                <a:solidFill>
                  <a:schemeClr val="accent6">
                    <a:lumMod val="50000"/>
                  </a:schemeClr>
                </a:solidFill>
              </a:rPr>
              <a:t>құрайды</a:t>
            </a:r>
          </a:p>
          <a:p>
            <a:pPr lvl="0"/>
            <a:r>
              <a:rPr lang="kk-KZ" dirty="0">
                <a:solidFill>
                  <a:schemeClr val="accent6">
                    <a:lumMod val="50000"/>
                  </a:schemeClr>
                </a:solidFill>
              </a:rPr>
              <a:t>Оқушылар екі экожүйесі топтанып ерекшеліктері мен ұқсастықтарын табады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kk-KZ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90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kk-KZ" dirty="0">
                <a:solidFill>
                  <a:schemeClr val="accent6">
                    <a:lumMod val="50000"/>
                  </a:schemeClr>
                </a:solidFill>
              </a:rPr>
              <a:t>Су және құрлық экожүйелері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k-KZ" dirty="0">
                <a:solidFill>
                  <a:schemeClr val="accent6">
                    <a:lumMod val="50000"/>
                  </a:schemeClr>
                </a:solidFill>
              </a:rPr>
              <a:t>ОМ</a:t>
            </a:r>
            <a:r>
              <a:rPr lang="kk-KZ" dirty="0" smtClean="0">
                <a:solidFill>
                  <a:schemeClr val="accent6">
                    <a:lumMod val="50000"/>
                  </a:schemeClr>
                </a:solidFill>
              </a:rPr>
              <a:t>: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kk-KZ" dirty="0">
                <a:solidFill>
                  <a:schemeClr val="accent6">
                    <a:lumMod val="50000"/>
                  </a:schemeClr>
                </a:solidFill>
              </a:rPr>
              <a:t>Су және құрлық экожүйелерін салыстыру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2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kk-KZ" dirty="0" smtClean="0">
                <a:solidFill>
                  <a:schemeClr val="accent6">
                    <a:lumMod val="50000"/>
                  </a:schemeClr>
                </a:solidFill>
              </a:rPr>
              <a:t>Бағалау критерий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kk-KZ" dirty="0">
                <a:solidFill>
                  <a:schemeClr val="accent6">
                    <a:lumMod val="50000"/>
                  </a:schemeClr>
                </a:solidFill>
              </a:rPr>
              <a:t>Экожүйенің ерекшелігін анықтайды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  <a:p>
            <a:pPr lvl="0"/>
            <a:r>
              <a:rPr lang="kk-KZ" dirty="0">
                <a:solidFill>
                  <a:schemeClr val="accent6">
                    <a:lumMod val="50000"/>
                  </a:schemeClr>
                </a:solidFill>
              </a:rPr>
              <a:t>Экожүйелердің биотикалық және абиотикалық факторларын анықтайды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  <a:p>
            <a:pPr lvl="0"/>
            <a:r>
              <a:rPr lang="kk-KZ" dirty="0">
                <a:solidFill>
                  <a:schemeClr val="accent6">
                    <a:lumMod val="50000"/>
                  </a:schemeClr>
                </a:solidFill>
              </a:rPr>
              <a:t>Кем дегенде бір қоректік тізбек құрайды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090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ека Иртыш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030" y="1600200"/>
            <a:ext cx="648193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741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Картинки по запросу қарағайлы орман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9518" y="1600200"/>
            <a:ext cx="6564963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346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http://artleo.com/pic/201108/1920x1200/artleo.com-634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14" y="1643050"/>
            <a:ext cx="6463145" cy="4696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8240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Салыстыр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Объект 3" descr="Картинки по запросу экосистемы виды"/>
          <p:cNvPicPr>
            <a:picLocks noGrp="1"/>
          </p:cNvPicPr>
          <p:nvPr>
            <p:ph idx="1"/>
          </p:nvPr>
        </p:nvPicPr>
        <p:blipFill>
          <a:blip r:embed="rId2" cstate="print"/>
          <a:srcRect l="4102" t="20484" r="5093" b="2831"/>
          <a:stretch>
            <a:fillRect/>
          </a:stretch>
        </p:blipFill>
        <p:spPr bwMode="auto">
          <a:xfrm>
            <a:off x="611560" y="1671906"/>
            <a:ext cx="7776863" cy="4781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6666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6565024"/>
              </p:ext>
            </p:extLst>
          </p:nvPr>
        </p:nvGraphicFramePr>
        <p:xfrm>
          <a:off x="251520" y="188642"/>
          <a:ext cx="8535322" cy="61442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9914"/>
                <a:gridCol w="3150301"/>
                <a:gridCol w="2845107"/>
              </a:tblGrid>
              <a:tr h="731452">
                <a:tc>
                  <a:txBody>
                    <a:bodyPr/>
                    <a:lstStyle/>
                    <a:p>
                      <a:pPr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Ерекшеліктері</a:t>
                      </a:r>
                      <a:r>
                        <a:rPr lang="ru-RU" sz="20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Су </a:t>
                      </a:r>
                      <a:r>
                        <a:rPr lang="ru-RU" sz="20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экожүйесі</a:t>
                      </a:r>
                      <a:endParaRPr lang="ru-RU" sz="20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Құрлық</a:t>
                      </a:r>
                      <a:r>
                        <a:rPr lang="ru-RU" sz="20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экожүйесі</a:t>
                      </a:r>
                      <a:endParaRPr lang="ru-RU" sz="20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420674">
                <a:tc>
                  <a:txBody>
                    <a:bodyPr/>
                    <a:lstStyle/>
                    <a:p>
                      <a:pPr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Тіршілік</a:t>
                      </a:r>
                      <a:r>
                        <a:rPr lang="ru-RU" sz="2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ортасы</a:t>
                      </a:r>
                      <a:endParaRPr lang="ru-RU" sz="20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Су </a:t>
                      </a:r>
                      <a:endParaRPr lang="ru-RU" sz="20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Жер</a:t>
                      </a:r>
                      <a:r>
                        <a:rPr lang="ru-RU" sz="2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үсті, ауа</a:t>
                      </a:r>
                      <a:r>
                        <a:rPr lang="ru-RU" sz="2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, </a:t>
                      </a:r>
                      <a:r>
                        <a:rPr lang="ru-RU" sz="20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топырақ</a:t>
                      </a:r>
                      <a:endParaRPr lang="ru-RU" sz="20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097179">
                <a:tc>
                  <a:txBody>
                    <a:bodyPr/>
                    <a:lstStyle/>
                    <a:p>
                      <a:pPr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Фактор</a:t>
                      </a:r>
                      <a:r>
                        <a:rPr lang="kk-KZ" sz="2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лары</a:t>
                      </a:r>
                      <a:endParaRPr lang="ru-RU" sz="20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Минералдық заттар</a:t>
                      </a:r>
                      <a:r>
                        <a:rPr lang="ru-RU" sz="2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, </a:t>
                      </a:r>
                    </a:p>
                    <a:p>
                      <a:pPr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endParaRPr lang="ru-RU" sz="2000" b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(фосфор), аз </a:t>
                      </a:r>
                      <a:r>
                        <a:rPr lang="ru-RU" sz="20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жарық</a:t>
                      </a:r>
                      <a:r>
                        <a:rPr lang="ru-RU" sz="2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, суда</a:t>
                      </a:r>
                    </a:p>
                    <a:p>
                      <a:pPr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endParaRPr lang="ru-RU" sz="2000" b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еріген</a:t>
                      </a:r>
                      <a:r>
                        <a:rPr lang="ru-RU" sz="2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оттегі</a:t>
                      </a:r>
                      <a:endParaRPr lang="ru-RU" sz="20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Ылғал, жарық, жылу</a:t>
                      </a:r>
                      <a:r>
                        <a:rPr lang="ru-RU" sz="2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, </a:t>
                      </a:r>
                    </a:p>
                    <a:p>
                      <a:pPr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endParaRPr lang="ru-RU" sz="2000" b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минералдық заттар</a:t>
                      </a:r>
                      <a:r>
                        <a:rPr lang="ru-RU" sz="2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, </a:t>
                      </a:r>
                    </a:p>
                    <a:p>
                      <a:pPr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endParaRPr lang="ru-RU" sz="2000" b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қарашірік</a:t>
                      </a:r>
                      <a:endParaRPr lang="ru-RU" sz="20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667452">
                <a:tc>
                  <a:txBody>
                    <a:bodyPr/>
                    <a:lstStyle/>
                    <a:p>
                      <a:pPr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endParaRPr lang="ru-RU" sz="2000" b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Қоректік тізбек</a:t>
                      </a:r>
                      <a:endParaRPr lang="ru-RU" sz="20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endParaRPr lang="ru-RU" sz="2000" b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4-6 </a:t>
                      </a:r>
                      <a:r>
                        <a:rPr lang="ru-RU" sz="20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тізбек</a:t>
                      </a:r>
                      <a:endParaRPr lang="ru-RU" sz="20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endParaRPr lang="ru-RU" sz="2000" b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2-4 </a:t>
                      </a:r>
                      <a:r>
                        <a:rPr lang="ru-RU" sz="20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тізбек</a:t>
                      </a:r>
                      <a:endParaRPr lang="ru-RU" sz="20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731452">
                <a:tc>
                  <a:txBody>
                    <a:bodyPr/>
                    <a:lstStyle/>
                    <a:p>
                      <a:pPr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Негізгі</a:t>
                      </a:r>
                      <a:r>
                        <a:rPr lang="ru-RU" sz="2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  </a:t>
                      </a:r>
                      <a:r>
                        <a:rPr lang="ru-RU" sz="20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продуценттер</a:t>
                      </a:r>
                      <a:endParaRPr lang="ru-RU" sz="20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Балдырлар</a:t>
                      </a:r>
                      <a:r>
                        <a:rPr lang="ru-RU" sz="2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,</a:t>
                      </a:r>
                    </a:p>
                    <a:p>
                      <a:pPr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endParaRPr lang="ru-RU" sz="2000" b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цианобактериялар</a:t>
                      </a:r>
                      <a:endParaRPr lang="ru-RU" sz="20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Өсімдіктер</a:t>
                      </a:r>
                      <a:r>
                        <a:rPr lang="ru-RU" sz="2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20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828632">
                <a:tc>
                  <a:txBody>
                    <a:bodyPr/>
                    <a:lstStyle/>
                    <a:p>
                      <a:pPr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Негізгі</a:t>
                      </a:r>
                      <a:r>
                        <a:rPr lang="ru-RU" sz="2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  </a:t>
                      </a:r>
                      <a:r>
                        <a:rPr lang="ru-RU" sz="20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консументтер</a:t>
                      </a:r>
                      <a:r>
                        <a:rPr lang="ru-RU" sz="2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20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56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шаянтәрізділер,</a:t>
                      </a:r>
                      <a:r>
                        <a:rPr lang="ru-RU" sz="2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342900" indent="-342900">
                        <a:lnSpc>
                          <a:spcPts val="1560"/>
                        </a:lnSpc>
                        <a:spcAft>
                          <a:spcPts val="0"/>
                        </a:spcAft>
                        <a:buAutoNum type="arabicParenR"/>
                      </a:pPr>
                      <a:endParaRPr lang="ru-RU" sz="2000" b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  <a:p>
                      <a:pPr marL="342900" indent="-342900">
                        <a:lnSpc>
                          <a:spcPts val="156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молюскалар</a:t>
                      </a:r>
                      <a:r>
                        <a:rPr lang="ru-RU" sz="2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, </a:t>
                      </a:r>
                      <a:r>
                        <a:rPr lang="ru-RU" sz="20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балықтар,</a:t>
                      </a:r>
                      <a:endParaRPr lang="ru-RU" sz="2000" b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  <a:p>
                      <a:pPr marL="342900" indent="-342900">
                        <a:lnSpc>
                          <a:spcPts val="1560"/>
                        </a:lnSpc>
                        <a:spcAft>
                          <a:spcPts val="0"/>
                        </a:spcAft>
                        <a:buNone/>
                      </a:pPr>
                      <a:endParaRPr lang="ru-RU" sz="2000" b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  <a:p>
                      <a:pPr marL="342900" indent="-342900">
                        <a:lnSpc>
                          <a:spcPts val="156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құстар, сирек</a:t>
                      </a:r>
                      <a:r>
                        <a:rPr lang="ru-RU" sz="2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342900" indent="-342900">
                        <a:lnSpc>
                          <a:spcPts val="1560"/>
                        </a:lnSpc>
                        <a:spcAft>
                          <a:spcPts val="0"/>
                        </a:spcAft>
                        <a:buNone/>
                      </a:pPr>
                      <a:endParaRPr lang="ru-RU" sz="2000" b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  <a:p>
                      <a:pPr marL="342900" indent="-342900">
                        <a:lnSpc>
                          <a:spcPts val="156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сүтқоректілер</a:t>
                      </a:r>
                      <a:endParaRPr lang="ru-RU" sz="20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56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жәндіктер, құстар,</a:t>
                      </a:r>
                      <a:r>
                        <a:rPr lang="ru-RU" sz="2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342900" indent="-342900">
                        <a:lnSpc>
                          <a:spcPts val="1560"/>
                        </a:lnSpc>
                        <a:spcAft>
                          <a:spcPts val="0"/>
                        </a:spcAft>
                        <a:buAutoNum type="arabicParenR"/>
                      </a:pPr>
                      <a:endParaRPr lang="ru-RU" sz="2000" b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  <a:p>
                      <a:pPr marL="342900" indent="-342900">
                        <a:lnSpc>
                          <a:spcPts val="156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сүтқоректілер,</a:t>
                      </a:r>
                      <a:r>
                        <a:rPr lang="ru-RU" sz="2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342900" indent="-342900">
                        <a:lnSpc>
                          <a:spcPts val="1560"/>
                        </a:lnSpc>
                        <a:spcAft>
                          <a:spcPts val="0"/>
                        </a:spcAft>
                        <a:buNone/>
                      </a:pPr>
                      <a:endParaRPr lang="ru-RU" sz="2000" b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  <a:p>
                      <a:pPr marL="342900" indent="-342900">
                        <a:lnSpc>
                          <a:spcPts val="156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жәндіктер, құрттар</a:t>
                      </a:r>
                      <a:endParaRPr lang="ru-RU" sz="20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667452">
                <a:tc>
                  <a:txBody>
                    <a:bodyPr/>
                    <a:lstStyle/>
                    <a:p>
                      <a:pPr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Редуценттері</a:t>
                      </a:r>
                      <a:r>
                        <a:rPr lang="ru-RU" sz="2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20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Бактериялар</a:t>
                      </a:r>
                      <a:endParaRPr lang="ru-RU" sz="20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Бактерия, </a:t>
                      </a:r>
                    </a:p>
                    <a:p>
                      <a:pPr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endParaRPr lang="ru-RU" sz="2000" b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саңырауқұлақтар</a:t>
                      </a:r>
                      <a:endParaRPr lang="ru-RU" sz="20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71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Салыстыр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7859108"/>
              </p:ext>
            </p:extLst>
          </p:nvPr>
        </p:nvGraphicFramePr>
        <p:xfrm>
          <a:off x="457200" y="1600200"/>
          <a:ext cx="8363271" cy="39110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746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762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312367"/>
              </a:tblGrid>
              <a:tr h="96470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k-KZ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endParaRPr lang="ru-RU" sz="280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Arabic Typesetting" panose="03020402040406030203" pitchFamily="66" charset="-78"/>
                      </a:endParaRPr>
                    </a:p>
                    <a:p>
                      <a:pPr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Arabic Typesetting" panose="03020402040406030203" pitchFamily="66" charset="-78"/>
                        </a:rPr>
                        <a:t>Су </a:t>
                      </a:r>
                      <a:r>
                        <a:rPr lang="ru-RU" sz="28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Arabic Typesetting" panose="03020402040406030203" pitchFamily="66" charset="-78"/>
                        </a:rPr>
                        <a:t>экожүйесі</a:t>
                      </a:r>
                      <a:endParaRPr lang="ru-RU" sz="28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Arabic Typesetting" panose="03020402040406030203" pitchFamily="66" charset="-78"/>
                      </a:endParaRPr>
                    </a:p>
                  </a:txBody>
                  <a:tcPr marL="0" marR="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endParaRPr lang="ru-RU" sz="280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Arabic Typesetting" panose="03020402040406030203" pitchFamily="66" charset="-78"/>
                      </a:endParaRPr>
                    </a:p>
                    <a:p>
                      <a:pPr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Arabic Typesetting" panose="03020402040406030203" pitchFamily="66" charset="-78"/>
                        </a:rPr>
                        <a:t>Құрлық</a:t>
                      </a:r>
                      <a:r>
                        <a:rPr lang="ru-RU" sz="28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Arabic Typesetting" panose="03020402040406030203" pitchFamily="66" charset="-78"/>
                        </a:rPr>
                        <a:t> </a:t>
                      </a:r>
                      <a:r>
                        <a:rPr lang="ru-RU" sz="28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Times New Roman"/>
                          <a:cs typeface="Arabic Typesetting" panose="03020402040406030203" pitchFamily="66" charset="-78"/>
                        </a:rPr>
                        <a:t>экожүйесі</a:t>
                      </a:r>
                      <a:endParaRPr lang="ru-RU" sz="28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Arabic Typesetting" panose="03020402040406030203" pitchFamily="66" charset="-78"/>
                      </a:endParaRPr>
                    </a:p>
                  </a:txBody>
                  <a:tcPr marL="0" marR="0" marT="0" marB="0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8898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Ұқсастығы</a:t>
                      </a:r>
                      <a:endParaRPr lang="ru-RU" sz="18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k-KZ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8898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Айырмашылығы</a:t>
                      </a:r>
                      <a:endParaRPr lang="ru-RU" sz="18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k-KZ" sz="1800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k-KZ" sz="1800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kk-KZ" sz="1800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k-KZ" sz="1800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k-KZ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529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8117" y="548680"/>
            <a:ext cx="5442155" cy="602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1762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249</Words>
  <Application>Microsoft Office PowerPoint</Application>
  <PresentationFormat>Экран (4:3)</PresentationFormat>
  <Paragraphs>108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Arabic Typesetting</vt:lpstr>
      <vt:lpstr>Arial</vt:lpstr>
      <vt:lpstr>Calibri</vt:lpstr>
      <vt:lpstr>Segoe UI Light</vt:lpstr>
      <vt:lpstr>Times New Roman</vt:lpstr>
      <vt:lpstr>Тема Office</vt:lpstr>
      <vt:lpstr>Экожүйе белгілері, түрлері. </vt:lpstr>
      <vt:lpstr>Презентация PowerPoint</vt:lpstr>
      <vt:lpstr> https://www.twig-bilim.kz/kz/film/what-is-an-ecosystem </vt:lpstr>
      <vt:lpstr>Трофикалық деңгей дегеніміз не? </vt:lpstr>
      <vt:lpstr>Қоректік тізбек</vt:lpstr>
      <vt:lpstr>Презентация PowerPoint</vt:lpstr>
      <vt:lpstr>Презентация PowerPoint</vt:lpstr>
      <vt:lpstr>Презентация PowerPoint</vt:lpstr>
      <vt:lpstr>Бағалау критерийі</vt:lpstr>
      <vt:lpstr>Су және құрлық экожүйелері</vt:lpstr>
      <vt:lpstr>Бағалау критерий</vt:lpstr>
      <vt:lpstr>Презентация PowerPoint</vt:lpstr>
      <vt:lpstr>Презентация PowerPoint</vt:lpstr>
      <vt:lpstr>Презентация PowerPoint</vt:lpstr>
      <vt:lpstr>Салыстыр</vt:lpstr>
      <vt:lpstr>Презентация PowerPoint</vt:lpstr>
      <vt:lpstr>Салыстыр</vt:lpstr>
      <vt:lpstr>Презентация PowerPoint</vt:lpstr>
    </vt:vector>
  </TitlesOfParts>
  <Company>NIS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Тіршілікті сақтаудың стратегиялары</dc:title>
  <dc:creator>Orazgalieva_Z.sm</dc:creator>
  <cp:lastModifiedBy>Оразгалиева Замзагуль</cp:lastModifiedBy>
  <cp:revision>37</cp:revision>
  <dcterms:created xsi:type="dcterms:W3CDTF">2018-04-09T07:12:20Z</dcterms:created>
  <dcterms:modified xsi:type="dcterms:W3CDTF">2018-04-13T05:53:01Z</dcterms:modified>
</cp:coreProperties>
</file>