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73" autoAdjust="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00496" y="1714488"/>
            <a:ext cx="1138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9" y="285728"/>
            <a:ext cx="85011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Электроника</a:t>
            </a:r>
            <a:r>
              <a:rPr lang="ru-RU" dirty="0" smtClean="0"/>
              <a:t> – область науки, техники и производства, охватывающая исследование и разработку электронных приборов и принципов их использования.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Микроэлектроника </a:t>
            </a:r>
            <a:r>
              <a:rPr lang="ru-RU" dirty="0" smtClean="0"/>
              <a:t>– это раздел электроники, охватывающий исследование и разработку качественно нового типа электронных приборов – интегральных микросхем – и принципов их применения.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Интегральная микросхема (интегральная схема, ИС) </a:t>
            </a:r>
            <a:r>
              <a:rPr lang="ru-RU" dirty="0" smtClean="0"/>
              <a:t>– это совокупность большого количества взаимосвязанных компонентов (транзисторов, диодов, конденсаторов, резисторов и т.д.), изготовленная в едином технологическом цикле (т.е. одновременно), на одной и той же несущей конструкции – подложке – и выполняющая определенную функцию.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Элементы ИС (интегральные элементы) – </a:t>
            </a:r>
            <a:r>
              <a:rPr lang="ru-RU" dirty="0" smtClean="0"/>
              <a:t>компоненты, которые входят в состав ИС и тем самым не могут быть выделены из нее в качестве самостоятельных изделий.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67098" y="5357826"/>
            <a:ext cx="335758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Основные факторы, лежащие в основе элементной базы: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43599" y="4572008"/>
            <a:ext cx="135735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надежность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167692" y="5000636"/>
            <a:ext cx="10992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габариты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67692" y="5429264"/>
            <a:ext cx="75572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масса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167692" y="5857892"/>
            <a:ext cx="119039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стоимость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167692" y="6286520"/>
            <a:ext cx="117692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мощность</a:t>
            </a:r>
            <a:endParaRPr lang="ru-RU" dirty="0"/>
          </a:p>
        </p:txBody>
      </p:sp>
      <p:cxnSp>
        <p:nvCxnSpPr>
          <p:cNvPr id="12" name="Прямая со стрелкой 11"/>
          <p:cNvCxnSpPr>
            <a:stCxn id="5" idx="3"/>
          </p:cNvCxnSpPr>
          <p:nvPr/>
        </p:nvCxnSpPr>
        <p:spPr>
          <a:xfrm flipV="1">
            <a:off x="5024684" y="4786322"/>
            <a:ext cx="1071570" cy="89467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7" idx="1"/>
          </p:cNvCxnSpPr>
          <p:nvPr/>
        </p:nvCxnSpPr>
        <p:spPr>
          <a:xfrm flipV="1">
            <a:off x="5024684" y="5185302"/>
            <a:ext cx="1143008" cy="49569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8" idx="1"/>
          </p:cNvCxnSpPr>
          <p:nvPr/>
        </p:nvCxnSpPr>
        <p:spPr>
          <a:xfrm flipV="1">
            <a:off x="5024684" y="5613930"/>
            <a:ext cx="1143008" cy="296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9" idx="1"/>
          </p:cNvCxnSpPr>
          <p:nvPr/>
        </p:nvCxnSpPr>
        <p:spPr>
          <a:xfrm>
            <a:off x="5096122" y="5643578"/>
            <a:ext cx="1071570" cy="3989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10" idx="1"/>
          </p:cNvCxnSpPr>
          <p:nvPr/>
        </p:nvCxnSpPr>
        <p:spPr>
          <a:xfrm>
            <a:off x="5096122" y="5643578"/>
            <a:ext cx="1071570" cy="82760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709554"/>
            <a:ext cx="85011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1832 г </a:t>
            </a:r>
            <a:r>
              <a:rPr lang="ru-RU" dirty="0" smtClean="0"/>
              <a:t>– электромагнитный телеграф Шиллинга. Впервые был установлен в Петербурге между Зимним дворцом и зданием министерства путей сообщений.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1819 г </a:t>
            </a:r>
            <a:r>
              <a:rPr lang="ru-RU" dirty="0" smtClean="0"/>
              <a:t>– изобретение радио Поповым. Беспроводная связь. Начало зарождения электроники.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1905 г </a:t>
            </a:r>
            <a:r>
              <a:rPr lang="ru-RU" dirty="0" smtClean="0"/>
              <a:t>– изобретение радиоламп.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1948 г </a:t>
            </a:r>
            <a:r>
              <a:rPr lang="ru-RU" dirty="0" smtClean="0"/>
              <a:t>– изобретен первый компьютер (ЭВМ), использующий десятки тысяч радиоламп.</a:t>
            </a:r>
            <a:endParaRPr lang="ru-RU" dirty="0"/>
          </a:p>
        </p:txBody>
      </p:sp>
      <p:pic>
        <p:nvPicPr>
          <p:cNvPr id="1026" name="Picture 2" descr="https://www.rollingstone.de/wp-content/uploads/2016/09/27/15/deuce-computer-1958-gettyimages-907773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429000"/>
            <a:ext cx="5588040" cy="31432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142852"/>
            <a:ext cx="2037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История развития: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357166"/>
            <a:ext cx="2037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История развития: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785794"/>
            <a:ext cx="85725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1948 г </a:t>
            </a:r>
            <a:r>
              <a:rPr lang="ru-RU" dirty="0" smtClean="0"/>
              <a:t>– </a:t>
            </a:r>
            <a:r>
              <a:rPr lang="ru-RU" b="1" dirty="0" smtClean="0"/>
              <a:t>изобретение транзистора</a:t>
            </a:r>
            <a:r>
              <a:rPr lang="ru-RU" dirty="0" smtClean="0"/>
              <a:t>. </a:t>
            </a:r>
            <a:r>
              <a:rPr lang="ru-RU" dirty="0" smtClean="0"/>
              <a:t>П</a:t>
            </a:r>
            <a:r>
              <a:rPr lang="ru-RU" dirty="0" smtClean="0"/>
              <a:t>ереход от электронных вакуумных ламп к твердотельным приборам, где использовалось управление движением подвижных носителей в полупроводнике.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1953 г </a:t>
            </a:r>
            <a:r>
              <a:rPr lang="ru-RU" dirty="0" smtClean="0"/>
              <a:t>– переход от точечных транзисторов в плоскостным, что по времени совпало с переходом от германия к кремнию на фирме </a:t>
            </a:r>
            <a:r>
              <a:rPr lang="en-GB" dirty="0" smtClean="0"/>
              <a:t>Texas Instrument Incorporation.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1956 г </a:t>
            </a:r>
            <a:r>
              <a:rPr lang="ru-RU" dirty="0" smtClean="0"/>
              <a:t>– трем американским ученым </a:t>
            </a:r>
            <a:r>
              <a:rPr lang="ru-RU" dirty="0" err="1" smtClean="0"/>
              <a:t>Шокли</a:t>
            </a:r>
            <a:r>
              <a:rPr lang="ru-RU" dirty="0" smtClean="0"/>
              <a:t>, Бардину и </a:t>
            </a:r>
            <a:r>
              <a:rPr lang="ru-RU" dirty="0" err="1" smtClean="0"/>
              <a:t>Браттейну</a:t>
            </a:r>
            <a:r>
              <a:rPr lang="ru-RU" dirty="0" smtClean="0"/>
              <a:t> была присуждена Нобелевская  премия по физике за исследования полупроводников и открытие транзисторного эффекта.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1961 г – изобретение ИС</a:t>
            </a:r>
            <a:r>
              <a:rPr lang="ru-RU" dirty="0" smtClean="0"/>
              <a:t>. Изготовление первой ИС на 4-х биполярных транзисторах и 2-х резисторах.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43306" y="357166"/>
            <a:ext cx="1891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Изготовление ИС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57290" y="1071546"/>
            <a:ext cx="1865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Групповой метод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00694" y="1071546"/>
            <a:ext cx="2403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Планарная технология</a:t>
            </a:r>
            <a:endParaRPr lang="ru-RU" dirty="0"/>
          </a:p>
        </p:txBody>
      </p:sp>
      <p:cxnSp>
        <p:nvCxnSpPr>
          <p:cNvPr id="8" name="Прямая со стрелкой 7"/>
          <p:cNvCxnSpPr>
            <a:endCxn id="5" idx="0"/>
          </p:cNvCxnSpPr>
          <p:nvPr/>
        </p:nvCxnSpPr>
        <p:spPr>
          <a:xfrm rot="10800000" flipV="1">
            <a:off x="2290206" y="714356"/>
            <a:ext cx="221035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6" idx="0"/>
          </p:cNvCxnSpPr>
          <p:nvPr/>
        </p:nvCxnSpPr>
        <p:spPr>
          <a:xfrm>
            <a:off x="4714876" y="714356"/>
            <a:ext cx="198768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8597" y="1643050"/>
            <a:ext cx="40719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- На одной пластине полупроводникового материала одновременно изготавливается большое количество ИС;</a:t>
            </a:r>
          </a:p>
          <a:p>
            <a:pPr algn="just">
              <a:buFontTx/>
              <a:buChar char="-"/>
            </a:pPr>
            <a:r>
              <a:rPr lang="ru-RU" dirty="0" smtClean="0"/>
              <a:t>Если позволяет технологический процесс, то одновременно обрабатываются десятки таких пластин.</a:t>
            </a:r>
          </a:p>
          <a:p>
            <a:pPr algn="just">
              <a:buFontTx/>
              <a:buChar char="-"/>
            </a:pPr>
            <a:r>
              <a:rPr lang="ru-RU" dirty="0" smtClean="0"/>
              <a:t>После завершения цикла изготовления ИС пластина разрезается в </a:t>
            </a:r>
            <a:r>
              <a:rPr lang="ru-RU" dirty="0" err="1" smtClean="0"/>
              <a:t>двуз</a:t>
            </a:r>
            <a:r>
              <a:rPr lang="ru-RU" dirty="0" smtClean="0"/>
              <a:t> взаимно – перпендикулярных направлениях на отдельные кристаллы, каждый из которых представляет собой ИС.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786314" y="1714488"/>
            <a:ext cx="39290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- Это такая организация технологического процесса, когда все элементы и их составляющие создаются в ИС путем их формирования через плоскость.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368</Words>
  <PresentationFormat>Экран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15</cp:revision>
  <dcterms:created xsi:type="dcterms:W3CDTF">2020-09-01T06:43:35Z</dcterms:created>
  <dcterms:modified xsi:type="dcterms:W3CDTF">2020-09-01T12:55:51Z</dcterms:modified>
</cp:coreProperties>
</file>