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121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448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84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8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0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11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9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71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501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199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57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80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91683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Методология экспериментальных исследований </a:t>
            </a:r>
            <a:endParaRPr lang="ru-RU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15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188640"/>
            <a:ext cx="7772400" cy="151216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Эксперимент-основной способ получения новых научных знаний.</a:t>
            </a:r>
            <a:br>
              <a:rPr lang="ru-RU" sz="1800" dirty="0" smtClean="0"/>
            </a:br>
            <a:r>
              <a:rPr lang="ru-RU" sz="1800" dirty="0" smtClean="0"/>
              <a:t>Цель эксперимента – проверка теоретических положений, широкое и глубокое изучение темы научного исследования</a:t>
            </a:r>
            <a:br>
              <a:rPr lang="ru-RU" sz="1800" dirty="0" smtClean="0"/>
            </a:br>
            <a:r>
              <a:rPr lang="ru-RU" sz="1800" dirty="0" smtClean="0"/>
              <a:t>Эксперимент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5" name="Текст 4"/>
          <p:cNvSpPr>
            <a:spLocks noGrp="1"/>
          </p:cNvSpPr>
          <p:nvPr>
            <p:ph type="subTitle" idx="1"/>
          </p:nvPr>
        </p:nvSpPr>
        <p:spPr>
          <a:xfrm>
            <a:off x="1299592" y="2996952"/>
            <a:ext cx="6400800" cy="2906998"/>
          </a:xfrm>
        </p:spPr>
        <p:txBody>
          <a:bodyPr/>
          <a:lstStyle/>
          <a:p>
            <a:r>
              <a:rPr lang="ru-RU" sz="2200" dirty="0" smtClean="0">
                <a:solidFill>
                  <a:schemeClr val="tx1"/>
                </a:solidFill>
              </a:rPr>
              <a:t>Экспериментальные исследования</a:t>
            </a:r>
          </a:p>
          <a:p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771800" y="1340768"/>
            <a:ext cx="115212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388389" y="1340768"/>
            <a:ext cx="108012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79512" y="1642609"/>
            <a:ext cx="4320480" cy="10663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Естественный </a:t>
            </a:r>
          </a:p>
          <a:p>
            <a:pPr algn="ctr"/>
            <a:r>
              <a:rPr lang="ru-RU" dirty="0" smtClean="0"/>
              <a:t>(для изучения социальных явлений в обстановке </a:t>
            </a:r>
          </a:p>
          <a:p>
            <a:pPr algn="ctr"/>
            <a:r>
              <a:rPr lang="ru-RU" dirty="0" smtClean="0"/>
              <a:t>(например: производство, быт)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932040" y="1642607"/>
            <a:ext cx="3672407" cy="1066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Искусственный</a:t>
            </a:r>
          </a:p>
          <a:p>
            <a:pPr algn="ctr"/>
            <a:r>
              <a:rPr lang="ru-RU" dirty="0" smtClean="0"/>
              <a:t> (применяются для естественнонаучных исследований)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1691680" y="3501008"/>
            <a:ext cx="194421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20072" y="3501008"/>
            <a:ext cx="172819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79512" y="3861048"/>
            <a:ext cx="3456384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Лабораторные опыты</a:t>
            </a:r>
          </a:p>
          <a:p>
            <a:pPr algn="ctr"/>
            <a:r>
              <a:rPr lang="ru-RU" dirty="0" smtClean="0"/>
              <a:t>(приборы, установки, стенды, оборудование)</a:t>
            </a:r>
          </a:p>
          <a:p>
            <a:pPr algn="ctr"/>
            <a:r>
              <a:rPr lang="ru-RU" dirty="0" smtClean="0"/>
              <a:t>!НО: не всегда моделируют полный ход процесса, поэтому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932040" y="3789040"/>
            <a:ext cx="3816423" cy="2460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Производственные </a:t>
            </a:r>
          </a:p>
          <a:p>
            <a:pPr algn="ctr"/>
            <a:r>
              <a:rPr lang="ru-RU" dirty="0" smtClean="0"/>
              <a:t>Цель: изучить процесс в реальных условиях с учетом воздействия различных случайных факторов производственной среды </a:t>
            </a:r>
            <a:endParaRPr lang="ru-RU" dirty="0"/>
          </a:p>
        </p:txBody>
      </p:sp>
      <p:sp>
        <p:nvSpPr>
          <p:cNvPr id="23" name="Выгнутая вниз стрелка 22"/>
          <p:cNvSpPr/>
          <p:nvPr/>
        </p:nvSpPr>
        <p:spPr>
          <a:xfrm rot="1107659">
            <a:off x="3167411" y="5900181"/>
            <a:ext cx="208276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3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000" b="1" u="sng" dirty="0" smtClean="0"/>
              <a:t>Методология эксперимента </a:t>
            </a:r>
            <a:r>
              <a:rPr lang="ru-RU" sz="2000" dirty="0" smtClean="0"/>
              <a:t>– общая структура эксперимента, т.е. постановка и последовательность выполнения экспериментального исследования.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316288" cy="514116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200" i="1" u="sng" dirty="0" smtClean="0"/>
              <a:t>Основные этапы традиционного эксперимента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i="1" dirty="0" smtClean="0"/>
          </a:p>
          <a:p>
            <a:pPr>
              <a:buFont typeface="Wingdings" pitchFamily="2" charset="2"/>
              <a:buChar char="§"/>
            </a:pPr>
            <a:r>
              <a:rPr lang="ru-RU" sz="2400" i="1" dirty="0" smtClean="0"/>
              <a:t>Разработка плана-программы эксперимента</a:t>
            </a:r>
          </a:p>
          <a:p>
            <a:pPr marL="0" indent="0">
              <a:buNone/>
            </a:pPr>
            <a:endParaRPr lang="ru-RU" sz="2400" i="1" dirty="0" smtClean="0"/>
          </a:p>
          <a:p>
            <a:pPr>
              <a:buFont typeface="Wingdings" pitchFamily="2" charset="2"/>
              <a:buChar char="§"/>
            </a:pPr>
            <a:r>
              <a:rPr lang="ru-RU" sz="2400" i="1" dirty="0" smtClean="0"/>
              <a:t>Оценка измерений и выбор средств для проведения эксперимента</a:t>
            </a:r>
          </a:p>
          <a:p>
            <a:pPr>
              <a:buFont typeface="Wingdings" pitchFamily="2" charset="2"/>
              <a:buChar char="§"/>
            </a:pPr>
            <a:endParaRPr lang="ru-RU" sz="2400" i="1" dirty="0" smtClean="0"/>
          </a:p>
          <a:p>
            <a:pPr>
              <a:buFont typeface="Wingdings" pitchFamily="2" charset="2"/>
              <a:buChar char="§"/>
            </a:pPr>
            <a:r>
              <a:rPr lang="ru-RU" sz="2400" i="1" dirty="0" smtClean="0"/>
              <a:t>Проведение эксперимента</a:t>
            </a:r>
          </a:p>
          <a:p>
            <a:pPr marL="0" indent="0">
              <a:buNone/>
            </a:pPr>
            <a:endParaRPr lang="ru-RU" sz="2400" i="1" dirty="0" smtClean="0"/>
          </a:p>
          <a:p>
            <a:pPr>
              <a:buFont typeface="Wingdings" pitchFamily="2" charset="2"/>
              <a:buChar char="§"/>
            </a:pPr>
            <a:r>
              <a:rPr lang="ru-RU" sz="2400" i="1" dirty="0" smtClean="0"/>
              <a:t>Обработка и анализ данных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100" i="1" u="sng" dirty="0" smtClean="0"/>
              <a:t>Этапы математической теории  исследования</a:t>
            </a:r>
            <a:r>
              <a:rPr lang="ru-RU" dirty="0" smtClean="0"/>
              <a:t>:</a:t>
            </a:r>
          </a:p>
          <a:p>
            <a:pPr marL="0" indent="0" algn="ctr">
              <a:buNone/>
            </a:pP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sz="2200" i="1" dirty="0" smtClean="0"/>
              <a:t>Разработка плана-программы</a:t>
            </a:r>
          </a:p>
          <a:p>
            <a:pPr marL="0" indent="0">
              <a:buNone/>
            </a:pPr>
            <a:endParaRPr lang="ru-RU" sz="2200" i="1" dirty="0" smtClean="0"/>
          </a:p>
          <a:p>
            <a:pPr>
              <a:buFont typeface="Wingdings" pitchFamily="2" charset="2"/>
              <a:buChar char="§"/>
            </a:pPr>
            <a:r>
              <a:rPr lang="ru-RU" sz="2200" i="1" dirty="0" smtClean="0"/>
              <a:t>Оценка измерения, выбор средств для проведения </a:t>
            </a:r>
            <a:r>
              <a:rPr lang="ru-RU" sz="2200" i="1" dirty="0" err="1" smtClean="0"/>
              <a:t>эксп</a:t>
            </a:r>
            <a:r>
              <a:rPr lang="ru-RU" sz="2200" i="1" dirty="0" smtClean="0"/>
              <a:t>.</a:t>
            </a:r>
          </a:p>
          <a:p>
            <a:pPr marL="0" indent="0">
              <a:buNone/>
            </a:pPr>
            <a:endParaRPr lang="ru-RU" sz="2200" i="1" dirty="0" smtClean="0"/>
          </a:p>
          <a:p>
            <a:pPr>
              <a:buFont typeface="Wingdings" pitchFamily="2" charset="2"/>
              <a:buChar char="§"/>
            </a:pPr>
            <a:r>
              <a:rPr lang="ru-RU" sz="2200" i="1" dirty="0" smtClean="0"/>
              <a:t>Математическое планирование + обработка и анализа данных</a:t>
            </a: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val="171235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i="1" dirty="0" smtClean="0"/>
              <a:t>Этапы экспериментального исследования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smtClean="0"/>
              <a:t>1.План-программа: тема и-я, рабочая гипотеза, методика, перечень материалов, приборов и </a:t>
            </a:r>
            <a:r>
              <a:rPr lang="ru-RU" sz="2100" dirty="0" err="1" smtClean="0"/>
              <a:t>тд</a:t>
            </a:r>
            <a:r>
              <a:rPr lang="ru-RU" sz="2100" dirty="0" smtClean="0"/>
              <a:t>.,исполнители и-я, календарный план работы</a:t>
            </a:r>
          </a:p>
          <a:p>
            <a:pPr marL="0" indent="0">
              <a:buNone/>
            </a:pPr>
            <a:r>
              <a:rPr lang="ru-RU" sz="2100" dirty="0" smtClean="0"/>
              <a:t>2.Установить основные и второстепенные характеристики.</a:t>
            </a:r>
          </a:p>
          <a:p>
            <a:pPr marL="0" indent="0">
              <a:buNone/>
            </a:pPr>
            <a:r>
              <a:rPr lang="ru-RU" sz="2100" dirty="0" smtClean="0"/>
              <a:t>3.Обоснование выбора средств измерений.</a:t>
            </a:r>
          </a:p>
          <a:p>
            <a:pPr marL="0" indent="0">
              <a:buNone/>
            </a:pPr>
            <a:r>
              <a:rPr lang="ru-RU" sz="2100" dirty="0" smtClean="0"/>
              <a:t>4.Установление точности измерений и погрешностей.</a:t>
            </a:r>
          </a:p>
          <a:p>
            <a:pPr marL="0" indent="0">
              <a:buNone/>
            </a:pPr>
            <a:r>
              <a:rPr lang="ru-RU" sz="2100" dirty="0" smtClean="0"/>
              <a:t>5.Ведение журнала. (фамилия, время и место проведение, </a:t>
            </a:r>
            <a:r>
              <a:rPr lang="ru-RU" sz="2100" dirty="0" err="1" smtClean="0"/>
              <a:t>хар</a:t>
            </a:r>
            <a:r>
              <a:rPr lang="ru-RU" sz="2100" dirty="0" smtClean="0"/>
              <a:t>-ка </a:t>
            </a:r>
            <a:r>
              <a:rPr lang="ru-RU" sz="2100" dirty="0" err="1" smtClean="0"/>
              <a:t>окр</a:t>
            </a:r>
            <a:r>
              <a:rPr lang="ru-RU" sz="2100" dirty="0" smtClean="0"/>
              <a:t>. среды, результаты)</a:t>
            </a:r>
          </a:p>
          <a:p>
            <a:pPr marL="0" indent="0">
              <a:buNone/>
            </a:pPr>
            <a:r>
              <a:rPr lang="ru-RU" sz="2100" dirty="0" smtClean="0"/>
              <a:t>6.Анализ эксперимента.</a:t>
            </a:r>
          </a:p>
          <a:p>
            <a:pPr marL="0" indent="0">
              <a:buNone/>
            </a:pPr>
            <a:r>
              <a:rPr lang="ru-RU" sz="2100" dirty="0" smtClean="0"/>
              <a:t>7.Обработка результатов (графическое изображение)</a:t>
            </a:r>
          </a:p>
          <a:p>
            <a:pPr marL="0" indent="0">
              <a:buNone/>
            </a:pPr>
            <a:r>
              <a:rPr lang="ru-RU" sz="2100" dirty="0" smtClean="0"/>
              <a:t>8.Проверка экспериментальных данных с теоретическими предпосылками. (т.е. проверка гипотезы исследования – сопоставление полученной и предполагаемой теоретической функции).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60724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209</Words>
  <Application>Microsoft Office PowerPoint</Application>
  <PresentationFormat>Экран (4:3)</PresentationFormat>
  <Paragraphs>38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Constantia</vt:lpstr>
      <vt:lpstr>Wingdings</vt:lpstr>
      <vt:lpstr>Тема Office</vt:lpstr>
      <vt:lpstr>Методология экспериментальных исследований </vt:lpstr>
      <vt:lpstr>Эксперимент-основной способ получения новых научных знаний. Цель эксперимента – проверка теоретических положений, широкое и глубокое изучение темы научного исследования Эксперимент </vt:lpstr>
      <vt:lpstr>Методология эксперимента – общая структура эксперимента, т.е. постановка и последовательность выполнения экспериментального исследования. </vt:lpstr>
      <vt:lpstr>Этапы экспериментального исследования: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Методология экспериментальных исследований</dc:title>
  <dc:creator>1</dc:creator>
  <cp:lastModifiedBy>LENOVO</cp:lastModifiedBy>
  <cp:revision>11</cp:revision>
  <dcterms:created xsi:type="dcterms:W3CDTF">2016-12-05T13:48:46Z</dcterms:created>
  <dcterms:modified xsi:type="dcterms:W3CDTF">2023-11-02T06:43:18Z</dcterms:modified>
</cp:coreProperties>
</file>