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4" r:id="rId7"/>
    <p:sldId id="265" r:id="rId8"/>
    <p:sldId id="266" r:id="rId9"/>
    <p:sldId id="268" r:id="rId10"/>
    <p:sldId id="267" r:id="rId11"/>
    <p:sldId id="269" r:id="rId12"/>
    <p:sldId id="270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7CE98-C270-4BE5-9287-95232C721B01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406E9-2DBC-41EE-9758-3A6F9651C0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7CE98-C270-4BE5-9287-95232C721B01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406E9-2DBC-41EE-9758-3A6F9651C0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7CE98-C270-4BE5-9287-95232C721B01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406E9-2DBC-41EE-9758-3A6F9651C0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7CE98-C270-4BE5-9287-95232C721B01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406E9-2DBC-41EE-9758-3A6F9651C0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7CE98-C270-4BE5-9287-95232C721B01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406E9-2DBC-41EE-9758-3A6F9651C0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7CE98-C270-4BE5-9287-95232C721B01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406E9-2DBC-41EE-9758-3A6F9651C0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7CE98-C270-4BE5-9287-95232C721B01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406E9-2DBC-41EE-9758-3A6F9651C0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7CE98-C270-4BE5-9287-95232C721B01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406E9-2DBC-41EE-9758-3A6F9651C0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7CE98-C270-4BE5-9287-95232C721B01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406E9-2DBC-41EE-9758-3A6F9651C0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7CE98-C270-4BE5-9287-95232C721B01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406E9-2DBC-41EE-9758-3A6F9651C0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7CE98-C270-4BE5-9287-95232C721B01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406E9-2DBC-41EE-9758-3A6F9651C0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7CE98-C270-4BE5-9287-95232C721B01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E406E9-2DBC-41EE-9758-3A6F9651C02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Сымдар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/>
          <a:lstStyle/>
          <a:p>
            <a:r>
              <a:rPr lang="kk-KZ" dirty="0" smtClean="0"/>
              <a:t>Әуе желілерінде қолданатын сымдардың электр өткізгіштектері жоғары, механикалық  төзімділігі жеткілікті  және коррозияға  шыдамды болу керек</a:t>
            </a:r>
          </a:p>
          <a:p>
            <a:r>
              <a:rPr lang="kk-KZ" dirty="0" smtClean="0"/>
              <a:t>Кәзіргі кезде ӘЭБЖ-де (ВЛЭП) келесі типті сымдар қолданылады</a:t>
            </a:r>
          </a:p>
          <a:p>
            <a:pPr>
              <a:buNone/>
            </a:pPr>
            <a:r>
              <a:rPr lang="kk-KZ" dirty="0" smtClean="0"/>
              <a:t>-оқшауланбаған (ашық) сымдар, 1кВ дейін және одан жоғары ӘЖ қолдануы мүмкін;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pPr>
              <a:buNone/>
            </a:pPr>
            <a:r>
              <a:rPr lang="kk-KZ" dirty="0" smtClean="0"/>
              <a:t>- оқшауланған сымдар, 1кВ дейін ӘЖ қолдануы мүмкін. 1 кВ дейін өзі тасымалдайтын  оқшауланған сымдар ӘЖ </a:t>
            </a:r>
          </a:p>
          <a:p>
            <a:pPr>
              <a:buNone/>
            </a:pPr>
            <a:r>
              <a:rPr lang="kk-KZ" dirty="0" smtClean="0"/>
              <a:t>ОӘЖ (ВЛИ) деп белгіленеді;</a:t>
            </a:r>
          </a:p>
          <a:p>
            <a:pPr>
              <a:buNone/>
            </a:pPr>
            <a:r>
              <a:rPr lang="kk-KZ" dirty="0" smtClean="0"/>
              <a:t>- қорғалған (защищенные) сымдар, 1 кВ жоғары 20кВ дейінгі ӘЖ қолданылады. қорғалған сымдар ӘЖ ҚӘЖ (ВЛЗ) деп белгіленеді</a:t>
            </a:r>
            <a:endParaRPr lang="ru-RU" dirty="0" smtClean="0"/>
          </a:p>
          <a:p>
            <a:pPr>
              <a:buNone/>
            </a:pPr>
            <a:endParaRPr lang="kk-KZ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6104594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Ашық сымдар</a:t>
            </a:r>
            <a:r>
              <a:rPr lang="ru-RU" dirty="0" smtClean="0"/>
              <a:t> </a:t>
            </a:r>
            <a:r>
              <a:rPr lang="ru-RU" dirty="0" err="1" smtClean="0"/>
              <a:t>болаталюминийден</a:t>
            </a:r>
            <a:r>
              <a:rPr lang="ru-RU" dirty="0" smtClean="0"/>
              <a:t>, </a:t>
            </a:r>
            <a:r>
              <a:rPr lang="ru-RU" dirty="0" err="1" smtClean="0"/>
              <a:t>алюминийден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алюминий </a:t>
            </a:r>
            <a:r>
              <a:rPr lang="ru-RU" dirty="0" err="1" smtClean="0"/>
              <a:t>қоспасынан орындалады</a:t>
            </a:r>
            <a:r>
              <a:rPr lang="ru-RU" dirty="0" smtClean="0"/>
              <a:t>.</a:t>
            </a:r>
          </a:p>
          <a:p>
            <a:pPr fontAlgn="base"/>
            <a:r>
              <a:rPr lang="ru-RU" dirty="0" err="1" smtClean="0"/>
              <a:t>Болаталминий</a:t>
            </a:r>
            <a:r>
              <a:rPr lang="ru-RU" dirty="0" smtClean="0"/>
              <a:t> </a:t>
            </a:r>
            <a:r>
              <a:rPr lang="ru-RU" dirty="0" err="1" smtClean="0"/>
              <a:t>сымдары</a:t>
            </a:r>
            <a:r>
              <a:rPr lang="ru-RU" dirty="0" smtClean="0"/>
              <a:t>  (АС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белгіленеді</a:t>
            </a:r>
            <a:r>
              <a:rPr lang="ru-RU" dirty="0" smtClean="0"/>
              <a:t>) </a:t>
            </a:r>
            <a:r>
              <a:rPr lang="ru-RU" dirty="0" err="1" smtClean="0"/>
              <a:t>жоғары механикалық төзімділікпен және жақсы электр</a:t>
            </a:r>
            <a:r>
              <a:rPr lang="ru-RU" dirty="0" smtClean="0"/>
              <a:t> </a:t>
            </a:r>
            <a:r>
              <a:rPr lang="ru-RU" dirty="0" err="1" smtClean="0"/>
              <a:t>өткізгіштігі </a:t>
            </a:r>
            <a:r>
              <a:rPr lang="ru-RU" dirty="0" smtClean="0"/>
              <a:t>пен </a:t>
            </a:r>
            <a:r>
              <a:rPr lang="ru-RU" dirty="0" err="1" smtClean="0"/>
              <a:t>сипатталады</a:t>
            </a:r>
            <a:r>
              <a:rPr lang="ru-RU" dirty="0" smtClean="0"/>
              <a:t> </a:t>
            </a:r>
            <a:r>
              <a:rPr lang="ru-RU" dirty="0" smtClean="0"/>
              <a:t>, </a:t>
            </a:r>
            <a:r>
              <a:rPr lang="ru-RU" dirty="0" smtClean="0"/>
              <a:t>1 кВ </a:t>
            </a:r>
            <a:r>
              <a:rPr lang="ru-RU" dirty="0" err="1" smtClean="0"/>
              <a:t>жоғары </a:t>
            </a:r>
            <a:r>
              <a:rPr lang="ru-RU" dirty="0" smtClean="0"/>
              <a:t>ӘЖ </a:t>
            </a:r>
            <a:r>
              <a:rPr lang="ru-RU" dirty="0" err="1" smtClean="0"/>
              <a:t>қолданылады</a:t>
            </a:r>
            <a:r>
              <a:rPr lang="ru-RU" dirty="0" smtClean="0"/>
              <a:t>.</a:t>
            </a:r>
            <a:endParaRPr lang="ru-RU" dirty="0"/>
          </a:p>
          <a:p>
            <a:pPr fontAlgn="base"/>
            <a:r>
              <a:rPr lang="ru-RU" dirty="0" smtClean="0"/>
              <a:t>Алюминий </a:t>
            </a:r>
            <a:r>
              <a:rPr lang="ru-RU" dirty="0" err="1" smtClean="0"/>
              <a:t>сымдарында</a:t>
            </a:r>
            <a:r>
              <a:rPr lang="ru-RU" dirty="0" smtClean="0"/>
              <a:t> (А</a:t>
            </a:r>
            <a:r>
              <a:rPr lang="ru-RU" dirty="0"/>
              <a:t>) </a:t>
            </a:r>
            <a:r>
              <a:rPr lang="ru-RU" dirty="0" err="1" smtClean="0"/>
              <a:t>жеткілікті</a:t>
            </a:r>
            <a:r>
              <a:rPr lang="ru-RU" dirty="0" smtClean="0"/>
              <a:t> </a:t>
            </a:r>
            <a:r>
              <a:rPr lang="ru-RU" dirty="0" err="1" smtClean="0"/>
              <a:t>механикалық төзімділікпен және жоғары электр</a:t>
            </a:r>
            <a:r>
              <a:rPr lang="ru-RU" dirty="0" smtClean="0"/>
              <a:t> </a:t>
            </a:r>
            <a:r>
              <a:rPr lang="ru-RU" dirty="0" err="1" smtClean="0"/>
              <a:t>өткізгіштігі </a:t>
            </a:r>
            <a:r>
              <a:rPr lang="ru-RU" dirty="0" smtClean="0"/>
              <a:t>пен </a:t>
            </a:r>
            <a:r>
              <a:rPr lang="ru-RU" dirty="0" err="1" smtClean="0"/>
              <a:t>сипатталады</a:t>
            </a:r>
            <a:r>
              <a:rPr lang="ru-RU" dirty="0" smtClean="0"/>
              <a:t> </a:t>
            </a:r>
            <a:r>
              <a:rPr lang="ru-RU" dirty="0" smtClean="0"/>
              <a:t>, 35 </a:t>
            </a:r>
            <a:r>
              <a:rPr lang="ru-RU" dirty="0"/>
              <a:t>кВ </a:t>
            </a:r>
            <a:r>
              <a:rPr lang="ru-RU" dirty="0" err="1" smtClean="0"/>
              <a:t>дейін</a:t>
            </a:r>
            <a:r>
              <a:rPr lang="ru-RU" dirty="0" smtClean="0"/>
              <a:t> ӘЖ </a:t>
            </a:r>
            <a:r>
              <a:rPr lang="ru-RU" dirty="0" err="1" smtClean="0"/>
              <a:t>және кейбір</a:t>
            </a:r>
            <a:r>
              <a:rPr lang="ru-RU" dirty="0" smtClean="0"/>
              <a:t> </a:t>
            </a:r>
            <a:r>
              <a:rPr lang="ru-RU" dirty="0" err="1" smtClean="0"/>
              <a:t>жағдайларда </a:t>
            </a:r>
            <a:r>
              <a:rPr lang="ru-RU" dirty="0" smtClean="0"/>
              <a:t>110кВ ӘЖ </a:t>
            </a:r>
            <a:r>
              <a:rPr lang="ru-RU" dirty="0" err="1" smtClean="0"/>
              <a:t>қолданылады</a:t>
            </a:r>
            <a:r>
              <a:rPr lang="ru-RU" dirty="0" smtClean="0"/>
              <a:t>. 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Болаталюминий сымы</a:t>
            </a:r>
            <a:br>
              <a:rPr lang="kk-KZ" dirty="0" smtClean="0"/>
            </a:br>
            <a:r>
              <a:rPr lang="kk-KZ" dirty="0" smtClean="0"/>
              <a:t>1-сымның болат бөлігі, 2 – сымның алюминий бөлігі</a:t>
            </a:r>
            <a:endParaRPr lang="ru-RU" dirty="0"/>
          </a:p>
        </p:txBody>
      </p:sp>
      <p:pic>
        <p:nvPicPr>
          <p:cNvPr id="4" name="Содержимое 3" descr="сталеалюминиевый провод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928802"/>
            <a:ext cx="8358246" cy="4429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Алюминий сымы</a:t>
            </a:r>
            <a:endParaRPr lang="ru-RU" dirty="0"/>
          </a:p>
        </p:txBody>
      </p:sp>
      <p:pic>
        <p:nvPicPr>
          <p:cNvPr id="4" name="Содержимое 3" descr="алюминиевый провод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928802"/>
            <a:ext cx="7358113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ru-RU" dirty="0" smtClean="0"/>
              <a:t>Алюминий </a:t>
            </a:r>
            <a:r>
              <a:rPr lang="ru-RU" dirty="0" err="1" smtClean="0"/>
              <a:t>қоспасынан жасалған сымдар</a:t>
            </a:r>
            <a:r>
              <a:rPr lang="ru-RU" dirty="0" smtClean="0"/>
              <a:t> </a:t>
            </a:r>
            <a:r>
              <a:rPr lang="ru-RU" dirty="0" err="1" smtClean="0"/>
              <a:t>екі</a:t>
            </a:r>
            <a:r>
              <a:rPr lang="ru-RU" dirty="0" smtClean="0"/>
              <a:t> </a:t>
            </a:r>
            <a:r>
              <a:rPr lang="ru-RU" dirty="0" err="1" smtClean="0"/>
              <a:t>түрге бөлінеді</a:t>
            </a:r>
            <a:r>
              <a:rPr lang="ru-RU" dirty="0" smtClean="0"/>
              <a:t>: </a:t>
            </a:r>
            <a:r>
              <a:rPr lang="ru-RU" dirty="0" err="1" smtClean="0"/>
              <a:t>жылумен</a:t>
            </a:r>
            <a:r>
              <a:rPr lang="ru-RU" dirty="0" smtClean="0"/>
              <a:t> </a:t>
            </a:r>
            <a:r>
              <a:rPr lang="ru-RU" dirty="0" err="1" smtClean="0"/>
              <a:t>өңделген </a:t>
            </a:r>
            <a:r>
              <a:rPr lang="ru-RU" dirty="0" smtClean="0"/>
              <a:t>(АЖ) </a:t>
            </a:r>
            <a:r>
              <a:rPr lang="ru-RU" dirty="0" err="1" smtClean="0"/>
              <a:t>және жылумен</a:t>
            </a:r>
            <a:r>
              <a:rPr lang="ru-RU" dirty="0" smtClean="0"/>
              <a:t> </a:t>
            </a:r>
            <a:r>
              <a:rPr lang="ru-RU" dirty="0" err="1" smtClean="0"/>
              <a:t>өңделмеген </a:t>
            </a:r>
            <a:r>
              <a:rPr lang="ru-RU" dirty="0" smtClean="0"/>
              <a:t>(АН) , 1 кВ </a:t>
            </a:r>
            <a:r>
              <a:rPr lang="ru-RU" dirty="0" err="1" smtClean="0"/>
              <a:t>дейін</a:t>
            </a:r>
            <a:r>
              <a:rPr lang="ru-RU" dirty="0" smtClean="0"/>
              <a:t> </a:t>
            </a:r>
            <a:r>
              <a:rPr lang="ru-RU" dirty="0" err="1" smtClean="0"/>
              <a:t>және одан</a:t>
            </a:r>
            <a:r>
              <a:rPr lang="ru-RU" dirty="0" smtClean="0"/>
              <a:t> </a:t>
            </a:r>
            <a:r>
              <a:rPr lang="ru-RU" dirty="0" err="1" smtClean="0"/>
              <a:t>жоғары </a:t>
            </a:r>
            <a:r>
              <a:rPr lang="ru-RU" dirty="0" smtClean="0"/>
              <a:t>ӘЖ </a:t>
            </a:r>
            <a:r>
              <a:rPr lang="ru-RU" dirty="0" err="1" smtClean="0"/>
              <a:t>қолданылады</a:t>
            </a:r>
            <a:r>
              <a:rPr lang="ru-RU" dirty="0" smtClean="0"/>
              <a:t>, </a:t>
            </a:r>
            <a:r>
              <a:rPr lang="ru-RU" dirty="0" err="1" smtClean="0"/>
              <a:t>механикалық төзімділігі </a:t>
            </a:r>
            <a:r>
              <a:rPr lang="ru-RU" dirty="0" smtClean="0"/>
              <a:t>алюминий </a:t>
            </a:r>
            <a:r>
              <a:rPr lang="ru-RU" dirty="0" err="1" smtClean="0"/>
              <a:t>сымдарынан</a:t>
            </a:r>
            <a:r>
              <a:rPr lang="ru-RU" dirty="0" smtClean="0"/>
              <a:t> </a:t>
            </a:r>
            <a:r>
              <a:rPr lang="ru-RU" dirty="0" err="1" smtClean="0"/>
              <a:t>жоғары</a:t>
            </a:r>
            <a:r>
              <a:rPr lang="ru-RU" dirty="0" smtClean="0"/>
              <a:t>. </a:t>
            </a:r>
            <a:endParaRPr lang="ru-RU" dirty="0"/>
          </a:p>
          <a:p>
            <a:pPr fontAlgn="base"/>
            <a:r>
              <a:rPr lang="ru-RU" dirty="0" err="1" smtClean="0"/>
              <a:t>Болат</a:t>
            </a:r>
            <a:r>
              <a:rPr lang="ru-RU" dirty="0" smtClean="0"/>
              <a:t> </a:t>
            </a:r>
            <a:r>
              <a:rPr lang="ru-RU" dirty="0" err="1" smtClean="0"/>
              <a:t>сымдары</a:t>
            </a:r>
            <a:r>
              <a:rPr lang="ru-RU" dirty="0" smtClean="0"/>
              <a:t> (ПС</a:t>
            </a:r>
            <a:r>
              <a:rPr lang="ru-RU" dirty="0"/>
              <a:t>) </a:t>
            </a:r>
            <a:r>
              <a:rPr lang="ru-RU" dirty="0" err="1" smtClean="0"/>
              <a:t>ең жоғары механикалық төзімділіккпен сипатталады</a:t>
            </a:r>
            <a:r>
              <a:rPr lang="ru-RU" dirty="0" smtClean="0"/>
              <a:t>, </a:t>
            </a:r>
            <a:r>
              <a:rPr lang="ru-RU" dirty="0" err="1" smtClean="0"/>
              <a:t>бірақта химиялық әрекеттерге  беріксіз</a:t>
            </a:r>
            <a:r>
              <a:rPr lang="ru-RU" dirty="0" smtClean="0"/>
              <a:t> </a:t>
            </a:r>
            <a:r>
              <a:rPr lang="ru-RU" dirty="0" err="1" smtClean="0"/>
              <a:t>және үлкен кедергіге</a:t>
            </a:r>
            <a:r>
              <a:rPr lang="ru-RU" dirty="0" smtClean="0"/>
              <a:t> </a:t>
            </a:r>
            <a:r>
              <a:rPr lang="ru-RU" dirty="0" err="1" smtClean="0"/>
              <a:t>ие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, </a:t>
            </a:r>
            <a:r>
              <a:rPr lang="ru-RU" dirty="0" err="1" smtClean="0"/>
              <a:t>сондықтан жауапты</a:t>
            </a:r>
            <a:r>
              <a:rPr lang="ru-RU" dirty="0" smtClean="0"/>
              <a:t> </a:t>
            </a:r>
            <a:r>
              <a:rPr lang="ru-RU" dirty="0" err="1" smtClean="0"/>
              <a:t>емес</a:t>
            </a:r>
            <a:r>
              <a:rPr lang="ru-RU" dirty="0" smtClean="0"/>
              <a:t> </a:t>
            </a:r>
            <a:r>
              <a:rPr lang="ru-RU" dirty="0" err="1" smtClean="0"/>
              <a:t>желіліерде</a:t>
            </a:r>
            <a:r>
              <a:rPr lang="ru-RU" dirty="0" smtClean="0"/>
              <a:t> </a:t>
            </a:r>
            <a:r>
              <a:rPr lang="ru-RU" dirty="0" err="1" smtClean="0"/>
              <a:t>қолданылады</a:t>
            </a:r>
            <a:r>
              <a:rPr lang="ru-RU" dirty="0" smtClean="0"/>
              <a:t>. </a:t>
            </a:r>
            <a:endParaRPr lang="ru-RU" dirty="0"/>
          </a:p>
          <a:p>
            <a:pPr fontAlgn="base"/>
            <a:r>
              <a:rPr lang="ru-RU" dirty="0" smtClean="0"/>
              <a:t>Мыс </a:t>
            </a:r>
            <a:r>
              <a:rPr lang="ru-RU" dirty="0" err="1" smtClean="0"/>
              <a:t>сымдары</a:t>
            </a:r>
            <a:r>
              <a:rPr lang="ru-RU" dirty="0" smtClean="0"/>
              <a:t> ( </a:t>
            </a:r>
            <a:r>
              <a:rPr lang="ru-RU" dirty="0"/>
              <a:t>М) </a:t>
            </a:r>
            <a:r>
              <a:rPr lang="ru-RU" dirty="0" err="1" smtClean="0"/>
              <a:t>ең жақсы электр</a:t>
            </a:r>
            <a:r>
              <a:rPr lang="ru-RU" dirty="0" smtClean="0"/>
              <a:t> </a:t>
            </a:r>
            <a:r>
              <a:rPr lang="ru-RU" dirty="0" err="1" smtClean="0"/>
              <a:t>өткізгіштілігі</a:t>
            </a:r>
            <a:r>
              <a:rPr lang="ru-RU" dirty="0" smtClean="0"/>
              <a:t>, </a:t>
            </a:r>
            <a:r>
              <a:rPr lang="ru-RU" dirty="0" err="1" smtClean="0"/>
              <a:t>қоршаған ортаның әсеріне  төзімді</a:t>
            </a:r>
            <a:r>
              <a:rPr lang="ru-RU" dirty="0" smtClean="0"/>
              <a:t>, </a:t>
            </a:r>
            <a:r>
              <a:rPr lang="ru-RU" dirty="0" err="1" smtClean="0"/>
              <a:t>механикалық төзімділігі жоғары сипаттамаларға ие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, </a:t>
            </a:r>
            <a:r>
              <a:rPr lang="ru-RU" dirty="0" err="1" smtClean="0"/>
              <a:t>бәрақ  салмағы жоғары </a:t>
            </a:r>
            <a:r>
              <a:rPr lang="ru-RU" dirty="0" smtClean="0"/>
              <a:t>бол,</a:t>
            </a:r>
            <a:r>
              <a:rPr lang="ru-RU" dirty="0" err="1" smtClean="0"/>
              <a:t>андықтан </a:t>
            </a:r>
            <a:r>
              <a:rPr lang="ru-RU" dirty="0" smtClean="0"/>
              <a:t>ЭБЖ </a:t>
            </a:r>
            <a:r>
              <a:rPr lang="ru-RU" dirty="0" err="1" smtClean="0"/>
              <a:t>бағасы жоғарлатады</a:t>
            </a:r>
            <a:r>
              <a:rPr lang="ru-RU" dirty="0" smtClean="0"/>
              <a:t>, 1 кВ ӘЖ </a:t>
            </a:r>
            <a:r>
              <a:rPr lang="ru-RU" dirty="0" err="1" smtClean="0"/>
              <a:t>қолданылады</a:t>
            </a:r>
            <a:r>
              <a:rPr lang="ru-RU" dirty="0" smtClean="0"/>
              <a:t>. 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r>
              <a:rPr lang="ru-RU" dirty="0" smtClean="0"/>
              <a:t>Конструкция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сымдар</a:t>
            </a:r>
            <a:r>
              <a:rPr lang="ru-RU" dirty="0" smtClean="0"/>
              <a:t>: </a:t>
            </a:r>
            <a:r>
              <a:rPr lang="ru-RU" dirty="0" err="1" smtClean="0"/>
              <a:t>бірсымды</a:t>
            </a:r>
            <a:r>
              <a:rPr lang="ru-RU" dirty="0" smtClean="0"/>
              <a:t> (1 кВ </a:t>
            </a:r>
            <a:r>
              <a:rPr lang="ru-RU" dirty="0" err="1" smtClean="0"/>
              <a:t>дейін</a:t>
            </a:r>
            <a:r>
              <a:rPr lang="ru-RU" dirty="0" smtClean="0"/>
              <a:t> ӘЖ </a:t>
            </a:r>
            <a:r>
              <a:rPr lang="ru-RU" dirty="0" err="1" smtClean="0"/>
              <a:t>қолданылады</a:t>
            </a:r>
            <a:r>
              <a:rPr lang="ru-RU" dirty="0" smtClean="0"/>
              <a:t>) </a:t>
            </a:r>
            <a:r>
              <a:rPr lang="ru-RU" dirty="0" err="1" smtClean="0"/>
              <a:t>және көпсымды </a:t>
            </a:r>
            <a:r>
              <a:rPr lang="ru-RU" dirty="0" smtClean="0"/>
              <a:t>(1 кВ </a:t>
            </a:r>
            <a:r>
              <a:rPr lang="ru-RU" dirty="0" err="1" smtClean="0"/>
              <a:t>жоғары </a:t>
            </a:r>
            <a:r>
              <a:rPr lang="ru-RU" dirty="0" smtClean="0"/>
              <a:t>ӘЖ </a:t>
            </a:r>
            <a:r>
              <a:rPr lang="ru-RU" dirty="0" err="1" smtClean="0"/>
              <a:t>қолданылады</a:t>
            </a:r>
            <a:r>
              <a:rPr lang="ru-RU" dirty="0" smtClean="0"/>
              <a:t>)  </a:t>
            </a:r>
            <a:r>
              <a:rPr lang="ru-RU" dirty="0" err="1" smtClean="0"/>
              <a:t>бөлінеді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Бірсымды</a:t>
            </a:r>
            <a:r>
              <a:rPr lang="ru-RU" dirty="0" smtClean="0"/>
              <a:t> </a:t>
            </a:r>
            <a:r>
              <a:rPr lang="ru-RU" dirty="0" err="1" smtClean="0"/>
              <a:t>сымдар</a:t>
            </a:r>
            <a:r>
              <a:rPr lang="ru-RU" dirty="0" smtClean="0"/>
              <a:t>: </a:t>
            </a:r>
            <a:r>
              <a:rPr lang="ru-RU" dirty="0" err="1" smtClean="0"/>
              <a:t>монометаллды</a:t>
            </a:r>
            <a:r>
              <a:rPr lang="ru-RU" dirty="0" smtClean="0"/>
              <a:t> </a:t>
            </a:r>
            <a:r>
              <a:rPr lang="ru-RU" dirty="0" smtClean="0"/>
              <a:t>(</a:t>
            </a:r>
            <a:r>
              <a:rPr lang="ru-RU" dirty="0" err="1" smtClean="0"/>
              <a:t>болат</a:t>
            </a:r>
            <a:r>
              <a:rPr lang="ru-RU" dirty="0" smtClean="0"/>
              <a:t>, алюминий) </a:t>
            </a:r>
            <a:r>
              <a:rPr lang="ru-RU" dirty="0" err="1" smtClean="0"/>
              <a:t>және биметаллды</a:t>
            </a:r>
            <a:r>
              <a:rPr lang="ru-RU" dirty="0" smtClean="0"/>
              <a:t> (</a:t>
            </a:r>
            <a:r>
              <a:rPr lang="ru-RU" dirty="0" err="1" smtClean="0"/>
              <a:t>болаталюминий</a:t>
            </a:r>
            <a:r>
              <a:rPr lang="ru-RU" dirty="0" smtClean="0"/>
              <a:t>, </a:t>
            </a:r>
            <a:r>
              <a:rPr lang="ru-RU" dirty="0" err="1" smtClean="0"/>
              <a:t>болатмыс</a:t>
            </a:r>
            <a:r>
              <a:rPr lang="ru-RU" dirty="0" smtClean="0"/>
              <a:t>) </a:t>
            </a:r>
            <a:r>
              <a:rPr lang="ru-RU" dirty="0" err="1" smtClean="0"/>
              <a:t>бөлінеді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Көпметалды сымдар</a:t>
            </a:r>
            <a:r>
              <a:rPr lang="ru-RU" dirty="0" smtClean="0"/>
              <a:t>: </a:t>
            </a:r>
            <a:r>
              <a:rPr lang="ru-RU" dirty="0" smtClean="0"/>
              <a:t>: </a:t>
            </a:r>
            <a:r>
              <a:rPr lang="ru-RU" dirty="0" err="1" smtClean="0"/>
              <a:t>монометаллды</a:t>
            </a:r>
            <a:r>
              <a:rPr lang="ru-RU" dirty="0" smtClean="0"/>
              <a:t> (</a:t>
            </a:r>
            <a:r>
              <a:rPr lang="ru-RU" dirty="0" err="1" smtClean="0"/>
              <a:t>болат</a:t>
            </a:r>
            <a:r>
              <a:rPr lang="ru-RU" dirty="0" smtClean="0"/>
              <a:t>, алюминий) </a:t>
            </a:r>
            <a:r>
              <a:rPr lang="ru-RU" dirty="0" err="1" smtClean="0"/>
              <a:t>және </a:t>
            </a:r>
            <a:r>
              <a:rPr lang="ru-RU" dirty="0" err="1" smtClean="0"/>
              <a:t>құрама </a:t>
            </a:r>
            <a:r>
              <a:rPr lang="ru-RU" dirty="0" smtClean="0"/>
              <a:t>(</a:t>
            </a:r>
            <a:r>
              <a:rPr lang="ru-RU" dirty="0" err="1" smtClean="0"/>
              <a:t>болаталюминий</a:t>
            </a:r>
            <a:r>
              <a:rPr lang="ru-RU" dirty="0" smtClean="0"/>
              <a:t>, </a:t>
            </a:r>
            <a:r>
              <a:rPr lang="ru-RU" dirty="0" err="1" smtClean="0"/>
              <a:t>болатқола</a:t>
            </a:r>
            <a:r>
              <a:rPr lang="ru-RU" dirty="0" smtClean="0"/>
              <a:t>) </a:t>
            </a:r>
            <a:r>
              <a:rPr lang="ru-RU" dirty="0" err="1" smtClean="0"/>
              <a:t>бөлінеді</a:t>
            </a:r>
            <a:r>
              <a:rPr lang="ru-RU" dirty="0" smtClean="0"/>
              <a:t>. 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Бірсымды монометаллды сым қимасы</a:t>
            </a:r>
            <a:endParaRPr lang="ru-RU" dirty="0"/>
          </a:p>
        </p:txBody>
      </p:sp>
      <p:pic>
        <p:nvPicPr>
          <p:cNvPr id="4" name="Содержимое 3" descr="Сечения проводов воздушных линий: однопроволочный монометаллический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214554"/>
            <a:ext cx="3684292" cy="2189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Бірсымды биметаллды сым қимасы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 descr="Сечения проводов воздушных линий: однопроволочный биметаллический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571612"/>
            <a:ext cx="4929222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Көпсымды монометаллды сым қимасы</a:t>
            </a:r>
            <a:endParaRPr lang="ru-RU" dirty="0"/>
          </a:p>
        </p:txBody>
      </p:sp>
      <p:pic>
        <p:nvPicPr>
          <p:cNvPr id="4" name="Содержимое 3" descr="Сечения проводов воздушных линий: многопроволочный монометаллический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500306"/>
            <a:ext cx="374430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dirty="0" smtClean="0"/>
              <a:t>Көпсымды құрама сым қимасы</a:t>
            </a:r>
            <a:endParaRPr lang="ru-RU" dirty="0"/>
          </a:p>
        </p:txBody>
      </p:sp>
      <p:pic>
        <p:nvPicPr>
          <p:cNvPr id="4" name="Содержимое 3" descr="Сечения проводов воздушных линий: многопроволочный биметаллический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071678"/>
            <a:ext cx="4605366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328</Words>
  <Application>Microsoft Office PowerPoint</Application>
  <PresentationFormat>Экран (4:3)</PresentationFormat>
  <Paragraphs>22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Сымдар</vt:lpstr>
      <vt:lpstr>Слайд 3</vt:lpstr>
      <vt:lpstr>Слайд 4</vt:lpstr>
      <vt:lpstr>Болаталюминий сымы 1-сымның болат бөлігі, 2 – сымның алюминий бөлігі</vt:lpstr>
      <vt:lpstr>Алюминий сымы</vt:lpstr>
      <vt:lpstr>Слайд 7</vt:lpstr>
      <vt:lpstr>Слайд 8</vt:lpstr>
      <vt:lpstr>Бірсымды монометаллды сым қимасы</vt:lpstr>
      <vt:lpstr>Бірсымды биметаллды сым қимасы</vt:lpstr>
      <vt:lpstr>Көпсымды монометаллды сым қимасы</vt:lpstr>
      <vt:lpstr>Көпсымды құрама сым қимасы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Сымдар</dc:title>
  <dc:creator>Админ</dc:creator>
  <cp:lastModifiedBy>Админ</cp:lastModifiedBy>
  <cp:revision>8</cp:revision>
  <dcterms:created xsi:type="dcterms:W3CDTF">2016-02-15T02:22:14Z</dcterms:created>
  <dcterms:modified xsi:type="dcterms:W3CDTF">2016-02-15T03:33:20Z</dcterms:modified>
</cp:coreProperties>
</file>