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58" r:id="rId4"/>
    <p:sldId id="283" r:id="rId5"/>
    <p:sldId id="259" r:id="rId6"/>
    <p:sldId id="294" r:id="rId7"/>
    <p:sldId id="284" r:id="rId8"/>
    <p:sldId id="285" r:id="rId9"/>
    <p:sldId id="261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24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D2D197-06EF-4643-99CD-A51080D4BCA8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2F7B74-5443-4215-94F5-BEFE11177D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550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481B36-8B40-4B42-86C4-4F20AB0B1CAA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BACFA6-99A1-4120-AAE8-CAB38E188E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350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07D38-F0C1-4FB7-B309-6C26228D2759}" type="datetime1">
              <a:rPr lang="ru-RU" smtClean="0"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EC91-BD7E-4CD8-B175-FF267EE5FC29}" type="datetime1">
              <a:rPr lang="ru-RU" smtClean="0"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26023-BDF9-4CF0-B9CE-720A7DAEFCDC}" type="datetime1">
              <a:rPr lang="ru-RU" smtClean="0"/>
              <a:t>11.02.2020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643CC-D70F-402C-94B4-4E09B07A16B8}" type="datetime1">
              <a:rPr lang="ru-RU" smtClean="0"/>
              <a:t>11.02.2020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C4180-F12E-4274-8F03-3AD95D630D25}" type="datetime1">
              <a:rPr lang="ru-RU" smtClean="0"/>
              <a:t>11.02.2020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90A99-73A8-4857-9DEC-3E13FDC32AB1}" type="datetime1">
              <a:rPr lang="ru-RU" smtClean="0"/>
              <a:t>11.02.2020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03372-BE24-4160-8B36-A5453502B5C8}" type="datetime1">
              <a:rPr lang="ru-RU" smtClean="0"/>
              <a:t>11.02.2020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EEA16-9ACA-4F87-B20B-B619A8304323}" type="datetime1">
              <a:rPr lang="ru-RU" smtClean="0"/>
              <a:t>11.02.2020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B0FA7-D353-4BA6-8DFC-327823C8AC21}" type="datetime1">
              <a:rPr lang="ru-RU" smtClean="0"/>
              <a:t>11.02.2020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25DAF-93D3-45B2-90EE-3A2AEBD43653}" type="datetime1">
              <a:rPr lang="ru-RU" smtClean="0"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BC23C-08E7-456C-A8BC-D43A03721C54}" type="datetime1">
              <a:rPr lang="ru-RU" smtClean="0"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FF46AB0-3AF0-4732-93CD-F67E5589BF0F}" type="datetime1">
              <a:rPr lang="ru-RU" smtClean="0"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/>
              <a:t>Проектирование и администрирование баз </a:t>
            </a:r>
            <a:r>
              <a:rPr lang="ru-RU" b="1" dirty="0" smtClean="0"/>
              <a:t>данных. </a:t>
            </a:r>
            <a:r>
              <a:rPr lang="ru-RU" dirty="0" smtClean="0"/>
              <a:t>Лекция </a:t>
            </a:r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Создание простого табличного отчета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60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Общее описание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Описание как использовать </a:t>
            </a:r>
            <a:r>
              <a:rPr lang="ru-RU" dirty="0"/>
              <a:t>средство </a:t>
            </a:r>
            <a:r>
              <a:rPr lang="ru-RU" i="1" dirty="0"/>
              <a:t>Конструктор отчетов</a:t>
            </a:r>
            <a:r>
              <a:rPr lang="ru-RU" dirty="0"/>
              <a:t> в </a:t>
            </a:r>
            <a:r>
              <a:rPr lang="ru-RU" dirty="0" err="1"/>
              <a:t>Visual</a:t>
            </a:r>
            <a:r>
              <a:rPr lang="ru-RU" dirty="0"/>
              <a:t> </a:t>
            </a:r>
            <a:r>
              <a:rPr lang="ru-RU" dirty="0" err="1"/>
              <a:t>Studio</a:t>
            </a:r>
            <a:r>
              <a:rPr lang="ru-RU" dirty="0"/>
              <a:t> и SQL </a:t>
            </a:r>
            <a:r>
              <a:rPr lang="ru-RU" dirty="0" err="1"/>
              <a:t>Server</a:t>
            </a:r>
            <a:r>
              <a:rPr lang="ru-RU" dirty="0"/>
              <a:t> </a:t>
            </a:r>
            <a:r>
              <a:rPr lang="ru-RU" dirty="0" err="1"/>
              <a:t>Data</a:t>
            </a:r>
            <a:r>
              <a:rPr lang="ru-RU" dirty="0"/>
              <a:t> </a:t>
            </a:r>
            <a:r>
              <a:rPr lang="ru-RU" dirty="0" err="1"/>
              <a:t>Tools</a:t>
            </a:r>
            <a:r>
              <a:rPr lang="ru-RU" dirty="0"/>
              <a:t> (SSDT). </a:t>
            </a:r>
            <a:endParaRPr lang="ru-RU" dirty="0" smtClean="0"/>
          </a:p>
          <a:p>
            <a:r>
              <a:rPr lang="ru-RU" dirty="0" smtClean="0"/>
              <a:t>Создается отчет </a:t>
            </a:r>
            <a:r>
              <a:rPr lang="ru-RU" dirty="0"/>
              <a:t>SQL </a:t>
            </a:r>
            <a:r>
              <a:rPr lang="ru-RU" dirty="0" err="1"/>
              <a:t>Server</a:t>
            </a:r>
            <a:r>
              <a:rPr lang="ru-RU" dirty="0"/>
              <a:t> </a:t>
            </a:r>
            <a:r>
              <a:rPr lang="ru-RU" dirty="0" err="1"/>
              <a:t>Reporting</a:t>
            </a:r>
            <a:r>
              <a:rPr lang="ru-RU" dirty="0"/>
              <a:t> </a:t>
            </a:r>
            <a:r>
              <a:rPr lang="ru-RU" dirty="0" err="1"/>
              <a:t>Services</a:t>
            </a:r>
            <a:r>
              <a:rPr lang="ru-RU" dirty="0"/>
              <a:t> (SSRS) с разбивкой на страницы. </a:t>
            </a:r>
            <a:endParaRPr lang="ru-RU" dirty="0" smtClean="0"/>
          </a:p>
          <a:p>
            <a:r>
              <a:rPr lang="ru-RU" dirty="0" smtClean="0"/>
              <a:t>Отчет </a:t>
            </a:r>
            <a:r>
              <a:rPr lang="ru-RU" dirty="0"/>
              <a:t>содержит таблицу запросов, созданную на основе данных в базе </a:t>
            </a:r>
            <a:r>
              <a:rPr lang="ru-RU" dirty="0" smtClean="0"/>
              <a:t>данных.</a:t>
            </a:r>
          </a:p>
          <a:p>
            <a:pPr>
              <a:buFont typeface="Wingdings 3" pitchFamily="18" charset="2"/>
              <a:buNone/>
            </a:pPr>
            <a:endParaRPr lang="ru-RU" altLang="ru-RU" sz="3200" dirty="0"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buNone/>
            </a:pPr>
            <a:r>
              <a:rPr lang="ru-RU" sz="3200" dirty="0" smtClean="0"/>
              <a:t>Должны </a:t>
            </a:r>
            <a:r>
              <a:rPr lang="ru-RU" sz="3200" dirty="0"/>
              <a:t>быть установлены следующие компоненты:</a:t>
            </a:r>
          </a:p>
          <a:p>
            <a:r>
              <a:rPr lang="ru-RU" sz="3200" dirty="0" err="1"/>
              <a:t>Microsoft</a:t>
            </a:r>
            <a:r>
              <a:rPr lang="ru-RU" sz="3200" dirty="0"/>
              <a:t> Ядро СУБД SQL </a:t>
            </a:r>
            <a:r>
              <a:rPr lang="ru-RU" sz="3200" dirty="0" err="1"/>
              <a:t>Server</a:t>
            </a:r>
            <a:endParaRPr lang="ru-RU" sz="3200" dirty="0"/>
          </a:p>
          <a:p>
            <a:r>
              <a:rPr lang="ru-RU" sz="3200" dirty="0"/>
              <a:t>SQL</a:t>
            </a:r>
            <a:r>
              <a:rPr lang="ru-RU" sz="3100" dirty="0"/>
              <a:t> </a:t>
            </a:r>
            <a:r>
              <a:rPr lang="ru-RU" sz="3100" dirty="0" err="1"/>
              <a:t>Server</a:t>
            </a:r>
            <a:r>
              <a:rPr lang="ru-RU" sz="3100" dirty="0"/>
              <a:t> 2016 </a:t>
            </a:r>
            <a:r>
              <a:rPr lang="ru-RU" sz="3100" dirty="0" err="1"/>
              <a:t>Reporting</a:t>
            </a:r>
            <a:r>
              <a:rPr lang="ru-RU" sz="3100" dirty="0"/>
              <a:t> </a:t>
            </a:r>
            <a:r>
              <a:rPr lang="ru-RU" sz="3100" dirty="0" err="1"/>
              <a:t>Services</a:t>
            </a:r>
            <a:r>
              <a:rPr lang="ru-RU" sz="3100" dirty="0"/>
              <a:t> (SSRS) и более поздние версии.</a:t>
            </a:r>
          </a:p>
          <a:p>
            <a:r>
              <a:rPr lang="ru-RU" sz="3100" dirty="0"/>
              <a:t>База данных  </a:t>
            </a:r>
          </a:p>
          <a:p>
            <a:r>
              <a:rPr lang="ru-RU" sz="3100" dirty="0"/>
              <a:t>SQL </a:t>
            </a:r>
            <a:r>
              <a:rPr lang="ru-RU" sz="3100" dirty="0" err="1"/>
              <a:t>Server</a:t>
            </a:r>
            <a:r>
              <a:rPr lang="ru-RU" sz="3100" dirty="0"/>
              <a:t> </a:t>
            </a:r>
            <a:r>
              <a:rPr lang="ru-RU" sz="3100" dirty="0" err="1"/>
              <a:t>Data</a:t>
            </a:r>
            <a:r>
              <a:rPr lang="ru-RU" sz="3100" dirty="0"/>
              <a:t> </a:t>
            </a:r>
            <a:r>
              <a:rPr lang="ru-RU" sz="3100" dirty="0" err="1" smtClean="0"/>
              <a:t>Tools</a:t>
            </a:r>
            <a:r>
              <a:rPr lang="ru-RU" sz="3100" dirty="0"/>
              <a:t> для </a:t>
            </a:r>
            <a:r>
              <a:rPr lang="ru-RU" sz="3100" dirty="0" err="1"/>
              <a:t>Visual</a:t>
            </a:r>
            <a:r>
              <a:rPr lang="ru-RU" sz="3100" dirty="0"/>
              <a:t> </a:t>
            </a:r>
            <a:r>
              <a:rPr lang="ru-RU" sz="3100" dirty="0" err="1"/>
              <a:t>Studio</a:t>
            </a:r>
            <a:r>
              <a:rPr lang="ru-RU" sz="3100" dirty="0"/>
              <a:t> вместе с установленным расширением </a:t>
            </a:r>
            <a:r>
              <a:rPr lang="ru-RU" sz="3100" dirty="0" err="1"/>
              <a:t>Reporting</a:t>
            </a:r>
            <a:r>
              <a:rPr lang="ru-RU" sz="3100" dirty="0"/>
              <a:t> </a:t>
            </a:r>
            <a:r>
              <a:rPr lang="ru-RU" sz="3100" dirty="0" err="1"/>
              <a:t>Services</a:t>
            </a:r>
            <a:r>
              <a:rPr lang="ru-RU" sz="3100" dirty="0"/>
              <a:t> для обеспечения доступа </a:t>
            </a:r>
            <a:r>
              <a:rPr lang="ru-RU" sz="3200" dirty="0"/>
              <a:t>к конструктору отчетов</a:t>
            </a:r>
            <a:r>
              <a:rPr lang="ru-RU" sz="3200" dirty="0" smtClean="0"/>
              <a:t>. </a:t>
            </a:r>
            <a:endParaRPr lang="ru-RU" sz="3200" dirty="0"/>
          </a:p>
          <a:p>
            <a:pPr>
              <a:buFont typeface="Wingdings 3" pitchFamily="18" charset="2"/>
              <a:buNone/>
            </a:pPr>
            <a:endParaRPr lang="ru-RU" alt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92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ЭТАПы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проектирования отчета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752600"/>
            <a:ext cx="8363272" cy="4916760"/>
          </a:xfrm>
        </p:spPr>
        <p:txBody>
          <a:bodyPr>
            <a:normAutofit fontScale="85000" lnSpcReduction="10000"/>
          </a:bodyPr>
          <a:lstStyle/>
          <a:p>
            <a:pPr marL="452628" fontAlgn="auto"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ЭТАП 1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Создание проекта сервера отчетов (службы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Reporting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Services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452628" fontAlgn="auto">
              <a:spcAft>
                <a:spcPts val="0"/>
              </a:spcAft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452628" fontAlgn="auto"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ЭТАП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Задание информации о соединении (службы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Reporting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Services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452628" fontAlgn="auto">
              <a:spcAft>
                <a:spcPts val="0"/>
              </a:spcAft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452628" fontAlgn="auto"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ЭТАП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Определение набора данных для табличного отчета (службы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Reporting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Services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452628" fontAlgn="auto">
              <a:spcAft>
                <a:spcPts val="0"/>
              </a:spcAft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452628" fontAlgn="auto"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ЭТАП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Добавление таблицы в отчет (службы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Reporting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Services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452628" fontAlgn="auto">
              <a:spcAft>
                <a:spcPts val="0"/>
              </a:spcAft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452628" fontAlgn="auto"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ЭТАП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Форматирование отчета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Reporting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Services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452628" fontAlgn="auto">
              <a:spcAft>
                <a:spcPts val="0"/>
              </a:spcAft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452628" fontAlgn="auto"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ЭТАП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Добавление группирования и итогов (службы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Reporting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Services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938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SQL </a:t>
            </a:r>
            <a:r>
              <a:rPr lang="ru-RU" sz="2800" b="1" dirty="0" err="1"/>
              <a:t>Server</a:t>
            </a:r>
            <a:r>
              <a:rPr lang="ru-RU" sz="2800" b="1" dirty="0"/>
              <a:t> </a:t>
            </a:r>
            <a:r>
              <a:rPr lang="ru-RU" sz="2800" b="1" dirty="0" err="1"/>
              <a:t>Data</a:t>
            </a:r>
            <a:r>
              <a:rPr lang="ru-RU" sz="2800" b="1" dirty="0"/>
              <a:t> </a:t>
            </a:r>
            <a:r>
              <a:rPr lang="ru-RU" sz="2800" b="1" dirty="0" err="1"/>
              <a:t>Tools</a:t>
            </a:r>
            <a:r>
              <a:rPr lang="ru-RU" sz="2800" b="1" dirty="0"/>
              <a:t> (SSDT)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SQL </a:t>
            </a:r>
            <a:r>
              <a:rPr lang="ru-RU" dirty="0" err="1"/>
              <a:t>Server</a:t>
            </a:r>
            <a:r>
              <a:rPr lang="ru-RU" dirty="0"/>
              <a:t> </a:t>
            </a:r>
            <a:r>
              <a:rPr lang="ru-RU" dirty="0" err="1"/>
              <a:t>Data</a:t>
            </a:r>
            <a:r>
              <a:rPr lang="ru-RU" dirty="0"/>
              <a:t> </a:t>
            </a:r>
            <a:r>
              <a:rPr lang="ru-RU" dirty="0" err="1"/>
              <a:t>Tools</a:t>
            </a:r>
            <a:r>
              <a:rPr lang="ru-RU" dirty="0"/>
              <a:t> (SSDT) это среда </a:t>
            </a:r>
            <a:r>
              <a:rPr lang="ru-RU" dirty="0" err="1"/>
              <a:t>Microsoft</a:t>
            </a:r>
            <a:r>
              <a:rPr lang="ru-RU" dirty="0"/>
              <a:t> </a:t>
            </a:r>
            <a:r>
              <a:rPr lang="ru-RU" dirty="0" err="1"/>
              <a:t>Visual</a:t>
            </a:r>
            <a:r>
              <a:rPr lang="ru-RU" dirty="0"/>
              <a:t> </a:t>
            </a:r>
            <a:r>
              <a:rPr lang="ru-RU" dirty="0" err="1"/>
              <a:t>Studio</a:t>
            </a:r>
            <a:r>
              <a:rPr lang="ru-RU" dirty="0"/>
              <a:t> для создания решений бизнес-аналитики. SSDT содержит среду разработки, (конструктор отчетов), в которой можно открывать, изменять, просматривать, сохранять и развертывать определения отчетов Службы </a:t>
            </a:r>
            <a:r>
              <a:rPr lang="ru-RU" dirty="0" err="1"/>
              <a:t>Reporting</a:t>
            </a:r>
            <a:r>
              <a:rPr lang="ru-RU" dirty="0"/>
              <a:t> </a:t>
            </a:r>
            <a:r>
              <a:rPr lang="ru-RU" dirty="0" err="1"/>
              <a:t>Services</a:t>
            </a:r>
            <a:r>
              <a:rPr lang="ru-RU" dirty="0"/>
              <a:t> с разбивкой на страницы, общие источники данных, общие наборы данных и элементы отчетов.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89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Создание проекта сервера отчетов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52600"/>
            <a:ext cx="8712968" cy="4916760"/>
          </a:xfrm>
        </p:spPr>
        <p:txBody>
          <a:bodyPr>
            <a:noAutofit/>
          </a:bodyPr>
          <a:lstStyle/>
          <a:p>
            <a:r>
              <a:rPr lang="ru-RU" sz="2000" dirty="0"/>
              <a:t>В меню </a:t>
            </a:r>
            <a:r>
              <a:rPr lang="ru-RU" sz="2000" b="1" dirty="0"/>
              <a:t>Файл</a:t>
            </a:r>
            <a:r>
              <a:rPr lang="ru-RU" sz="2000" dirty="0"/>
              <a:t> выберите пункт </a:t>
            </a:r>
            <a:r>
              <a:rPr lang="ru-RU" sz="2000" b="1" dirty="0"/>
              <a:t>Создать</a:t>
            </a:r>
            <a:r>
              <a:rPr lang="ru-RU" sz="2000" dirty="0"/>
              <a:t> &gt; </a:t>
            </a:r>
            <a:r>
              <a:rPr lang="ru-RU" sz="2000" b="1" dirty="0" smtClean="0"/>
              <a:t>Проект</a:t>
            </a:r>
          </a:p>
          <a:p>
            <a:endParaRPr lang="ru-RU" sz="2000" b="1" dirty="0"/>
          </a:p>
          <a:p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367038"/>
            <a:ext cx="8318412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709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Создание проекта сервера отчетов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5112568"/>
          </a:xfrm>
        </p:spPr>
        <p:txBody>
          <a:bodyPr>
            <a:noAutofit/>
          </a:bodyPr>
          <a:lstStyle/>
          <a:p>
            <a:r>
              <a:rPr lang="ru-RU" sz="2000" dirty="0"/>
              <a:t>В крайнем левом столбце в </a:t>
            </a:r>
            <a:r>
              <a:rPr lang="ru-RU" sz="2000" dirty="0" smtClean="0"/>
              <a:t>разделе </a:t>
            </a:r>
            <a:r>
              <a:rPr lang="ru-RU" sz="2000" b="1" dirty="0" smtClean="0"/>
              <a:t>Установленные</a:t>
            </a:r>
            <a:r>
              <a:rPr lang="ru-RU" sz="2000" dirty="0"/>
              <a:t> выберите </a:t>
            </a:r>
            <a:r>
              <a:rPr lang="ru-RU" sz="2000" b="1" dirty="0"/>
              <a:t>Службы </a:t>
            </a:r>
            <a:r>
              <a:rPr lang="ru-RU" sz="2000" b="1" dirty="0" err="1"/>
              <a:t>Reporting</a:t>
            </a:r>
            <a:r>
              <a:rPr lang="ru-RU" sz="2000" b="1" dirty="0"/>
              <a:t> </a:t>
            </a:r>
            <a:r>
              <a:rPr lang="ru-RU" sz="2000" b="1" dirty="0" err="1"/>
              <a:t>Services</a:t>
            </a:r>
            <a:r>
              <a:rPr lang="ru-RU" sz="2000" dirty="0"/>
              <a:t>. </a:t>
            </a:r>
            <a:r>
              <a:rPr lang="ru-RU" sz="2000" dirty="0" smtClean="0"/>
              <a:t> В </a:t>
            </a:r>
            <a:r>
              <a:rPr lang="ru-RU" sz="2000" dirty="0"/>
              <a:t>некоторых случаях этот пункт может оказаться в группе </a:t>
            </a:r>
            <a:r>
              <a:rPr lang="ru-RU" sz="2000" b="1" dirty="0"/>
              <a:t>Бизнес-аналитика</a:t>
            </a:r>
            <a:r>
              <a:rPr lang="ru-RU" sz="2000" dirty="0"/>
              <a:t>.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pic>
        <p:nvPicPr>
          <p:cNvPr id="2050" name="Picture 2" descr="select-report-server-project-templa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852936"/>
            <a:ext cx="6912768" cy="389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07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Важно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72816"/>
            <a:ext cx="8568952" cy="4896544"/>
          </a:xfrm>
        </p:spPr>
        <p:txBody>
          <a:bodyPr>
            <a:noAutofit/>
          </a:bodyPr>
          <a:lstStyle/>
          <a:p>
            <a:r>
              <a:rPr lang="ru-RU" sz="2000" dirty="0"/>
              <a:t>Если вы работаете в </a:t>
            </a:r>
            <a:r>
              <a:rPr lang="ru-RU" sz="2000" dirty="0" err="1"/>
              <a:t>Visual</a:t>
            </a:r>
            <a:r>
              <a:rPr lang="ru-RU" sz="2000" dirty="0"/>
              <a:t> </a:t>
            </a:r>
            <a:r>
              <a:rPr lang="ru-RU" sz="2000" dirty="0" err="1"/>
              <a:t>Studio</a:t>
            </a:r>
            <a:r>
              <a:rPr lang="ru-RU" sz="2000" dirty="0"/>
              <a:t> и не видите служб </a:t>
            </a:r>
            <a:r>
              <a:rPr lang="ru-RU" sz="2000" dirty="0" err="1"/>
              <a:t>Reporting</a:t>
            </a:r>
            <a:r>
              <a:rPr lang="ru-RU" sz="2000" dirty="0"/>
              <a:t> </a:t>
            </a:r>
            <a:r>
              <a:rPr lang="ru-RU" sz="2000" dirty="0" err="1"/>
              <a:t>Services</a:t>
            </a:r>
            <a:r>
              <a:rPr lang="ru-RU" sz="2000" dirty="0"/>
              <a:t> в левом столбце, добавьте конструктор отчетов, установив рабочую нагрузку SSDT. Из меню </a:t>
            </a:r>
            <a:r>
              <a:rPr lang="ru-RU" sz="2000" b="1" dirty="0"/>
              <a:t>Средства</a:t>
            </a:r>
            <a:r>
              <a:rPr lang="ru-RU" sz="2000" dirty="0"/>
              <a:t> выберите </a:t>
            </a:r>
            <a:r>
              <a:rPr lang="ru-RU" sz="2000" b="1" dirty="0"/>
              <a:t>Получить средства и компоненты...</a:t>
            </a:r>
            <a:r>
              <a:rPr lang="ru-RU" sz="2000" dirty="0"/>
              <a:t> , а затем в отображаемых рабочих нагрузках выберите </a:t>
            </a:r>
            <a:r>
              <a:rPr lang="ru-RU" sz="2000" b="1" dirty="0"/>
              <a:t>SQL </a:t>
            </a:r>
            <a:r>
              <a:rPr lang="ru-RU" sz="2000" b="1" dirty="0" err="1"/>
              <a:t>Server</a:t>
            </a:r>
            <a:r>
              <a:rPr lang="ru-RU" sz="2000" b="1" dirty="0"/>
              <a:t> </a:t>
            </a:r>
            <a:r>
              <a:rPr lang="ru-RU" sz="2000" b="1" dirty="0" err="1"/>
              <a:t>Data</a:t>
            </a:r>
            <a:r>
              <a:rPr lang="ru-RU" sz="2000" b="1" dirty="0"/>
              <a:t> </a:t>
            </a:r>
            <a:r>
              <a:rPr lang="ru-RU" sz="2000" b="1" dirty="0" err="1"/>
              <a:t>Tools</a:t>
            </a:r>
            <a:r>
              <a:rPr lang="ru-RU" sz="2000" dirty="0"/>
              <a:t>. </a:t>
            </a:r>
            <a:endParaRPr lang="ru-RU" sz="2000" dirty="0" smtClean="0"/>
          </a:p>
          <a:p>
            <a:r>
              <a:rPr lang="ru-RU" sz="2000" dirty="0" smtClean="0"/>
              <a:t>Если </a:t>
            </a:r>
            <a:r>
              <a:rPr lang="ru-RU" sz="2000" dirty="0"/>
              <a:t>вы не видите объекты служб </a:t>
            </a:r>
            <a:r>
              <a:rPr lang="ru-RU" sz="2000" dirty="0" err="1"/>
              <a:t>Reporting</a:t>
            </a:r>
            <a:r>
              <a:rPr lang="ru-RU" sz="2000" dirty="0"/>
              <a:t> </a:t>
            </a:r>
            <a:r>
              <a:rPr lang="ru-RU" sz="2000" dirty="0" err="1"/>
              <a:t>Services</a:t>
            </a:r>
            <a:r>
              <a:rPr lang="ru-RU" sz="2000" dirty="0"/>
              <a:t> в центральном столбце, добавьте расширения служб </a:t>
            </a:r>
            <a:r>
              <a:rPr lang="ru-RU" sz="2000" dirty="0" err="1"/>
              <a:t>Reporting</a:t>
            </a:r>
            <a:r>
              <a:rPr lang="ru-RU" sz="2000" dirty="0"/>
              <a:t> </a:t>
            </a:r>
            <a:r>
              <a:rPr lang="ru-RU" sz="2000" dirty="0" err="1"/>
              <a:t>Services</a:t>
            </a:r>
            <a:r>
              <a:rPr lang="ru-RU" sz="2000" dirty="0"/>
              <a:t>. </a:t>
            </a:r>
            <a:endParaRPr lang="ru-RU" sz="2000" dirty="0" smtClean="0"/>
          </a:p>
          <a:p>
            <a:r>
              <a:rPr lang="ru-RU" sz="2000" dirty="0" smtClean="0"/>
              <a:t>Откройте </a:t>
            </a:r>
            <a:r>
              <a:rPr lang="ru-RU" sz="2000" dirty="0"/>
              <a:t>меню </a:t>
            </a:r>
            <a:r>
              <a:rPr lang="ru-RU" sz="2000" b="1" dirty="0"/>
              <a:t>Средства</a:t>
            </a:r>
            <a:r>
              <a:rPr lang="ru-RU" sz="2000" dirty="0"/>
              <a:t> и выберите </a:t>
            </a:r>
            <a:r>
              <a:rPr lang="ru-RU" sz="2000" b="1" dirty="0"/>
              <a:t>Расширения и обновления</a:t>
            </a:r>
            <a:r>
              <a:rPr lang="ru-RU" sz="2000" dirty="0"/>
              <a:t> &gt; </a:t>
            </a:r>
            <a:r>
              <a:rPr lang="ru-RU" sz="2000" b="1" dirty="0"/>
              <a:t>В сети</a:t>
            </a:r>
            <a:r>
              <a:rPr lang="ru-RU" sz="2000" dirty="0"/>
              <a:t>. В центральном столбце выберите </a:t>
            </a:r>
            <a:r>
              <a:rPr lang="ru-RU" sz="2000" b="1" dirty="0"/>
              <a:t>Проекты </a:t>
            </a:r>
            <a:r>
              <a:rPr lang="ru-RU" sz="2000" b="1" dirty="0" err="1"/>
              <a:t>Microsoft</a:t>
            </a:r>
            <a:r>
              <a:rPr lang="ru-RU" sz="2000" b="1" dirty="0"/>
              <a:t> </a:t>
            </a:r>
            <a:r>
              <a:rPr lang="ru-RU" sz="2000" b="1" dirty="0" err="1"/>
              <a:t>Reporting</a:t>
            </a:r>
            <a:r>
              <a:rPr lang="ru-RU" sz="2000" b="1" dirty="0"/>
              <a:t> </a:t>
            </a:r>
            <a:r>
              <a:rPr lang="ru-RU" sz="2000" b="1" dirty="0" err="1"/>
              <a:t>Services</a:t>
            </a:r>
            <a:r>
              <a:rPr lang="ru-RU" sz="2000" dirty="0"/>
              <a:t> &gt; </a:t>
            </a:r>
            <a:r>
              <a:rPr lang="ru-RU" sz="2000" b="1" dirty="0"/>
              <a:t>Скачать</a:t>
            </a:r>
            <a:r>
              <a:rPr lang="ru-RU" sz="2000" dirty="0"/>
              <a:t> из отображаемого списка расширений.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22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332656"/>
            <a:ext cx="8928100" cy="6336432"/>
          </a:xfrm>
        </p:spPr>
        <p:txBody>
          <a:bodyPr>
            <a:noAutofit/>
          </a:bodyPr>
          <a:lstStyle/>
          <a:p>
            <a:r>
              <a:rPr lang="ru-RU" dirty="0"/>
              <a:t>Выберите значок </a:t>
            </a:r>
            <a:r>
              <a:rPr lang="ru-RU" b="1" dirty="0"/>
              <a:t>Проект сервера отчетов</a:t>
            </a:r>
            <a:r>
              <a:rPr lang="ru-RU" dirty="0"/>
              <a:t>      в центральном столбце диалогового окна </a:t>
            </a:r>
            <a:r>
              <a:rPr lang="ru-RU" b="1" dirty="0"/>
              <a:t>Новый проект</a:t>
            </a:r>
            <a:r>
              <a:rPr lang="ru-RU" dirty="0"/>
              <a:t>.</a:t>
            </a:r>
          </a:p>
          <a:p>
            <a:r>
              <a:rPr lang="ru-RU" dirty="0"/>
              <a:t>В текстовом поле </a:t>
            </a:r>
            <a:r>
              <a:rPr lang="ru-RU" b="1" dirty="0"/>
              <a:t>Имя</a:t>
            </a:r>
            <a:r>
              <a:rPr lang="ru-RU" dirty="0"/>
              <a:t> введите имя проекта "</a:t>
            </a:r>
            <a:r>
              <a:rPr lang="ru-RU" dirty="0" err="1"/>
              <a:t>Tutorial</a:t>
            </a:r>
            <a:r>
              <a:rPr lang="ru-RU" dirty="0"/>
              <a:t>" (Обучение). По умолчанию текстовое поле </a:t>
            </a:r>
            <a:r>
              <a:rPr lang="ru-RU" b="1" dirty="0"/>
              <a:t>Расположение</a:t>
            </a:r>
            <a:r>
              <a:rPr lang="ru-RU" dirty="0"/>
              <a:t> отображает путь к папке </a:t>
            </a:r>
            <a:r>
              <a:rPr lang="ru-RU" dirty="0" err="1"/>
              <a:t>Documents</a:t>
            </a:r>
            <a:r>
              <a:rPr lang="ru-RU" dirty="0"/>
              <a:t>\</a:t>
            </a:r>
            <a:r>
              <a:rPr lang="ru-RU" dirty="0" err="1"/>
              <a:t>Visual</a:t>
            </a:r>
            <a:r>
              <a:rPr lang="ru-RU" dirty="0"/>
              <a:t> </a:t>
            </a:r>
            <a:r>
              <a:rPr lang="ru-RU" dirty="0" err="1"/>
              <a:t>Studio</a:t>
            </a:r>
            <a:r>
              <a:rPr lang="ru-RU" dirty="0"/>
              <a:t> 20xx\</a:t>
            </a:r>
            <a:r>
              <a:rPr lang="ru-RU" dirty="0" err="1"/>
              <a:t>Projects</a:t>
            </a:r>
            <a:r>
              <a:rPr lang="ru-RU" dirty="0"/>
              <a:t>". Конструктор отчетов создаст в этой папке вложенную папку </a:t>
            </a:r>
            <a:r>
              <a:rPr lang="ru-RU" dirty="0" err="1"/>
              <a:t>Tutorial</a:t>
            </a:r>
            <a:r>
              <a:rPr lang="ru-RU" dirty="0"/>
              <a:t> и разместит в ней проект </a:t>
            </a:r>
            <a:r>
              <a:rPr lang="ru-RU" dirty="0" err="1"/>
              <a:t>Tutorial</a:t>
            </a:r>
            <a:r>
              <a:rPr lang="ru-RU" dirty="0"/>
              <a:t>. Если этот проект не принадлежит решению VS, то VS дополнительно создаст файл решения (.</a:t>
            </a:r>
            <a:r>
              <a:rPr lang="ru-RU" dirty="0" err="1"/>
              <a:t>sln</a:t>
            </a:r>
            <a:r>
              <a:rPr lang="ru-RU" dirty="0"/>
              <a:t>).</a:t>
            </a:r>
          </a:p>
          <a:p>
            <a:r>
              <a:rPr lang="ru-RU" dirty="0"/>
              <a:t>Чтобы создать проект, щелкните </a:t>
            </a:r>
            <a:r>
              <a:rPr lang="ru-RU" b="1" dirty="0"/>
              <a:t>ОК</a:t>
            </a:r>
            <a:r>
              <a:rPr lang="ru-RU" dirty="0"/>
              <a:t>. Проект </a:t>
            </a:r>
            <a:r>
              <a:rPr lang="ru-RU" dirty="0" err="1"/>
              <a:t>Tutorial</a:t>
            </a:r>
            <a:r>
              <a:rPr lang="ru-RU" dirty="0"/>
              <a:t> отобразится в области </a:t>
            </a:r>
            <a:r>
              <a:rPr lang="ru-RU" b="1" dirty="0"/>
              <a:t>обозревателя решений</a:t>
            </a:r>
            <a:r>
              <a:rPr lang="ru-RU" dirty="0"/>
              <a:t> справа.</a:t>
            </a:r>
          </a:p>
        </p:txBody>
      </p:sp>
    </p:spTree>
    <p:extLst>
      <p:ext uri="{BB962C8B-B14F-4D97-AF65-F5344CB8AC3E}">
        <p14:creationId xmlns:p14="http://schemas.microsoft.com/office/powerpoint/2010/main" val="70683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Пример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pic>
        <p:nvPicPr>
          <p:cNvPr id="6" name="Picture 2" descr="rs_GettingStartedRepor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193" y="1772749"/>
            <a:ext cx="4095238" cy="4876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77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Этапы обработки </a:t>
            </a:r>
            <a:r>
              <a:rPr lang="ru-RU" b="1" dirty="0" smtClean="0"/>
              <a:t>отчета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700808"/>
            <a:ext cx="9020710" cy="4896544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ru-RU" sz="2000" dirty="0"/>
              <a:t>При создании отчета пользователь определяет файл определения отчета (RDL-файл) в формате XML. Этот файл содержит все сведения, необходимые для совмещения данных отчета и макета отчета обработчиком отчетов. </a:t>
            </a:r>
            <a:r>
              <a:rPr lang="ru-RU" sz="2000" dirty="0" smtClean="0"/>
              <a:t>При просмотре отчета он проходит несколько стадий:</a:t>
            </a:r>
            <a:endParaRPr lang="ru-RU" sz="2000" dirty="0"/>
          </a:p>
          <a:p>
            <a:r>
              <a:rPr lang="ru-RU" sz="2000" b="1" dirty="0"/>
              <a:t>Компиляция.</a:t>
            </a:r>
            <a:r>
              <a:rPr lang="ru-RU" sz="2000" dirty="0"/>
              <a:t> Вычисление выражений в определении отчета и сохранение скомпилированного промежуточного формата во внутреннем представлении на сервере отчетов.</a:t>
            </a:r>
          </a:p>
          <a:p>
            <a:r>
              <a:rPr lang="ru-RU" sz="2000" b="1" dirty="0"/>
              <a:t>Обработка.</a:t>
            </a:r>
            <a:r>
              <a:rPr lang="ru-RU" sz="2000" dirty="0"/>
              <a:t> Выполнение запросов к набору данных и совмещение промежуточного формата с данными и макетом.</a:t>
            </a:r>
          </a:p>
          <a:p>
            <a:r>
              <a:rPr lang="ru-RU" sz="2000" b="1" dirty="0"/>
              <a:t>Подготовка.</a:t>
            </a:r>
            <a:r>
              <a:rPr lang="ru-RU" sz="2000" dirty="0"/>
              <a:t> Отправка обработанного отчета модулю подготовки отчетов для определения объемов сведений, размещаемых на каждой из страниц, затем создание отчета, разбитого на страницы.</a:t>
            </a:r>
          </a:p>
          <a:p>
            <a:r>
              <a:rPr lang="ru-RU" sz="2000" b="1" dirty="0"/>
              <a:t>Экспорт (необязательный этап).</a:t>
            </a:r>
            <a:r>
              <a:rPr lang="ru-RU" sz="2000" dirty="0"/>
              <a:t> Экспорт отчета в другом формате файла.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55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Отчеты с разбивкой на страницы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700808"/>
            <a:ext cx="9020710" cy="4896544"/>
          </a:xfrm>
        </p:spPr>
        <p:txBody>
          <a:bodyPr>
            <a:noAutofit/>
          </a:bodyPr>
          <a:lstStyle/>
          <a:p>
            <a:r>
              <a:rPr lang="ru-RU" sz="2000" b="1" dirty="0"/>
              <a:t>Определить назначение отчета.</a:t>
            </a:r>
            <a:r>
              <a:rPr lang="ru-RU" sz="2000" dirty="0"/>
              <a:t> Определить цель, с которой читатели используют отчет. Хорошо спроектированный отчет передает сведения, которые помогают читателям достичь понимания и принять решение. Дизайнерские решения, принимаемые на этом этапе, влияют на выбор параметров отчета, макет отчета и его внешний вид. </a:t>
            </a:r>
            <a:r>
              <a:rPr lang="ru-RU" sz="2000" dirty="0" smtClean="0"/>
              <a:t> </a:t>
            </a:r>
            <a:endParaRPr lang="ru-RU" sz="2000" dirty="0"/>
          </a:p>
          <a:p>
            <a:r>
              <a:rPr lang="ru-RU" sz="2000" b="1" dirty="0"/>
              <a:t>Выбрать тип запроса.</a:t>
            </a:r>
            <a:r>
              <a:rPr lang="ru-RU" sz="2000" dirty="0"/>
              <a:t> Определить, следует ли использовать обобщенный запрос, запрос общего набора данных или запрос набора данных, характерного для конкретного набора отчетов. Сочетанием общего набора данных и обобщенного запроса легко управлять в целях применения во многих отчетах, однако дизайнер отчета по мере необходимости должен фильтровать данные для своего конкретного набора отчетов. 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46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Отчеты с разбивкой на страницы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556792"/>
            <a:ext cx="9020710" cy="5040560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Создать план для представления связанных данных.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 Необходимо учитывать удобство читателей отчета. Например, в сводных отчетах при просмотре больших объемов информации бывает полезна возможность изучения более подробных данных посредством детализации. 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Настроить разрешения.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 Составить план предоставления соответствующего уровня разрешений. Одной из часто используемых стратегий является создание структуры папок на сервере отчетов и предоставление доступа к отчетам и связанным с отчетами элементам на основе ролей и параметров безопасности папок. 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Выбрать среду создания отчета.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 Разные средства разработки отчетов имеют различные возможности. 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Просмотреть решение отчета.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 Проверить правильность взаимодействия в наборе отчетов.</a:t>
            </a:r>
          </a:p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Определить, какие из компонентов могут быть использованы повторно.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 Определить, можно ли открыть для повторного использования источники данных или запросы к наборам данных. Если это возможно, следует создать общие источники данных и наборы данных на сервере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отчетов.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5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Для каждого из отчетов необходимо сделать следующее: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700808"/>
            <a:ext cx="9020710" cy="4896544"/>
          </a:xfrm>
        </p:spPr>
        <p:txBody>
          <a:bodyPr>
            <a:noAutofit/>
          </a:bodyPr>
          <a:lstStyle/>
          <a:p>
            <a:pPr lvl="1"/>
            <a:r>
              <a:rPr lang="ru-RU" b="1" dirty="0" smtClean="0"/>
              <a:t>Определить </a:t>
            </a:r>
            <a:r>
              <a:rPr lang="ru-RU" b="1" dirty="0"/>
              <a:t>источники данных.</a:t>
            </a:r>
            <a:r>
              <a:rPr lang="ru-RU" dirty="0"/>
              <a:t> Определить источники данных отчета, по одному для каждого источника данных. </a:t>
            </a:r>
            <a:r>
              <a:rPr lang="ru-RU" dirty="0" smtClean="0"/>
              <a:t> </a:t>
            </a:r>
            <a:endParaRPr lang="ru-RU" dirty="0"/>
          </a:p>
          <a:p>
            <a:pPr lvl="1"/>
            <a:r>
              <a:rPr lang="ru-RU" b="1" dirty="0"/>
              <a:t>Выбрать, какие данные будут использованы из каждого источника.</a:t>
            </a:r>
            <a:r>
              <a:rPr lang="ru-RU" dirty="0"/>
              <a:t> Для каждого источника данных следует определить наборы данных отчета. В каждый набор данных входит запрос, указывающий, какие данные следует использовать. Если используются параметры отчетов, определите набор данных, чтобы заполнить список доступных значений для каждого параметра. </a:t>
            </a:r>
            <a:r>
              <a:rPr lang="ru-RU" dirty="0" smtClean="0"/>
              <a:t> </a:t>
            </a:r>
            <a:endParaRPr lang="ru-RU" dirty="0"/>
          </a:p>
          <a:p>
            <a:pPr lvl="1"/>
            <a:r>
              <a:rPr lang="ru-RU" b="1" dirty="0"/>
              <a:t>Выбрать визуализацию данных.</a:t>
            </a:r>
            <a:r>
              <a:rPr lang="ru-RU" dirty="0"/>
              <a:t> Для каждого набора данных необходимо выбрать область данных, которая будет использована для отображения данных. В списке можно выбрать таблицы, диаграммы, датчики и карты. 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98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Для каждого из отчетов необходимо сделать следующее: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700808"/>
            <a:ext cx="9020710" cy="4896544"/>
          </a:xfrm>
        </p:spPr>
        <p:txBody>
          <a:bodyPr>
            <a:noAutofit/>
          </a:bodyPr>
          <a:lstStyle/>
          <a:p>
            <a:pPr lvl="1"/>
            <a:r>
              <a:rPr lang="ru-RU" b="1" dirty="0" smtClean="0"/>
              <a:t>Настроить </a:t>
            </a:r>
            <a:r>
              <a:rPr lang="ru-RU" b="1" dirty="0"/>
              <a:t>данные и макет.</a:t>
            </a:r>
            <a:r>
              <a:rPr lang="ru-RU" dirty="0"/>
              <a:t> Разработка макета отчета. В определение отчета входят текст отчета, источники данных, наборы данных, области данных, текстовые поля, линии и изображения. Прямоугольники используются в макете как контейнеры, а также как визуальные элементы. Необходимо настроить каждую область данных, написав выражения для управления фильтрацией, группированием, сортировкой, форматированием и отображением данных. Добавить имена отчетов, расположения и другие сведения для идентификации, помогающие управлять десятками и сотнями отчетов. Добавить визуальные элементы и контейнеры для организации элементов макета на странице. 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16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Для каждого из отчетов необходимо сделать следующее: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700808"/>
            <a:ext cx="9020710" cy="4896544"/>
          </a:xfrm>
        </p:spPr>
        <p:txBody>
          <a:bodyPr>
            <a:noAutofit/>
          </a:bodyPr>
          <a:lstStyle/>
          <a:p>
            <a:r>
              <a:rPr lang="ru-RU" b="1" dirty="0"/>
              <a:t>Настроить интерактивные функции.</a:t>
            </a:r>
            <a:r>
              <a:rPr lang="ru-RU" dirty="0"/>
              <a:t> Добавить интерактивные функции для читателей отчетов. Например кнопки сортировки или элементы переключения для просмотра запросов. </a:t>
            </a:r>
            <a:r>
              <a:rPr lang="ru-RU" dirty="0" smtClean="0"/>
              <a:t> </a:t>
            </a:r>
            <a:endParaRPr lang="ru-RU" dirty="0"/>
          </a:p>
          <a:p>
            <a:r>
              <a:rPr lang="ru-RU" b="1" dirty="0"/>
              <a:t>Просмотр проекта и завершение цикла его создания.</a:t>
            </a:r>
            <a:r>
              <a:rPr lang="ru-RU" dirty="0"/>
              <a:t> Просмотрите отчет. Опубликовать предварительную версию, чтобы получить отзывы от читателей. Завершить цикл создания проекта.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32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Управление отчетами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700808"/>
            <a:ext cx="9020710" cy="4896544"/>
          </a:xfrm>
        </p:spPr>
        <p:txBody>
          <a:bodyPr>
            <a:noAutofit/>
          </a:bodyPr>
          <a:lstStyle/>
          <a:p>
            <a:r>
              <a:rPr lang="ru-RU" b="1" dirty="0"/>
              <a:t>Источники данных.</a:t>
            </a:r>
            <a:r>
              <a:rPr lang="ru-RU" dirty="0"/>
              <a:t> Внедренные и общие источники данных управляются независимо от определения отчета.</a:t>
            </a:r>
          </a:p>
          <a:p>
            <a:r>
              <a:rPr lang="ru-RU" b="1" dirty="0"/>
              <a:t>Наборы данных.</a:t>
            </a:r>
            <a:r>
              <a:rPr lang="ru-RU" dirty="0"/>
              <a:t> Общие наборы данных управляются независимо от определения отчета.</a:t>
            </a:r>
          </a:p>
          <a:p>
            <a:r>
              <a:rPr lang="ru-RU" b="1" dirty="0"/>
              <a:t>Параметры.</a:t>
            </a:r>
            <a:r>
              <a:rPr lang="ru-RU" dirty="0"/>
              <a:t> Параметры управляются независимо от определения отчета. После изменения параметров на сервере отчетов клиенты создания отчетов не смогут при публикации переопределять изменения, выполненные на сервере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43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95263" y="188641"/>
            <a:ext cx="8948737" cy="6409010"/>
          </a:xfrm>
        </p:spPr>
        <p:txBody>
          <a:bodyPr>
            <a:no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Ресурсы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Изображения и пространственные данные в файлах фигур ESRI — это ресурсы, которые могут публиковаться и управляться независимо от определения отчета.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Кэш отчетов.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Запланировав построение крупных отчетов на нерабочие часы, можно снизить нагрузку на сервер отчетов в течение рабочего дня.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Моментальные снимки.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Используйте моментальные снимки отчетов для получения согласованных результатов несколькими пользователями, работающими с идентичными наборами данных. Для быстро изменяющихся данных отчеты по требованию могут каждую минуту выдавать различные результаты. Моментальный снимок отчета, напротив, позволяет сопоставить данные различных отчетов и средств аналитики, действительные на один и тот же момент времени.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Журнал отчета.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При создании серии моментальных снимков отчета можно построить журнал отчета, показывающий, каким образом данные изменяются во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253981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58</TotalTime>
  <Words>252</Words>
  <Application>Microsoft Office PowerPoint</Application>
  <PresentationFormat>Экран (4:3)</PresentationFormat>
  <Paragraphs>87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Аптека</vt:lpstr>
      <vt:lpstr>Создание простого табличного отчета</vt:lpstr>
      <vt:lpstr>Общее описание </vt:lpstr>
      <vt:lpstr>ЭТАПы проектирования отчета</vt:lpstr>
      <vt:lpstr>SQL Server Data Tools (SSDT)</vt:lpstr>
      <vt:lpstr>Создание проекта сервера отчетов</vt:lpstr>
      <vt:lpstr>Создание проекта сервера отчетов</vt:lpstr>
      <vt:lpstr>Важно</vt:lpstr>
      <vt:lpstr>Презентация PowerPoint</vt:lpstr>
      <vt:lpstr>Пример </vt:lpstr>
      <vt:lpstr>Этапы обработки отчета</vt:lpstr>
      <vt:lpstr>Отчеты с разбивкой на страницы</vt:lpstr>
      <vt:lpstr>Отчеты с разбивкой на страницы</vt:lpstr>
      <vt:lpstr>Для каждого из отчетов необходимо сделать следующее:</vt:lpstr>
      <vt:lpstr>Для каждого из отчетов необходимо сделать следующее:</vt:lpstr>
      <vt:lpstr>Для каждого из отчетов необходимо сделать следующее:</vt:lpstr>
      <vt:lpstr>Управление отчетами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АДМИНИСТРИРОВАНИЕ БАЗ ДАННЫХ SQL SERVER </dc:title>
  <dc:creator>Indira</dc:creator>
  <cp:lastModifiedBy>Indira</cp:lastModifiedBy>
  <cp:revision>21</cp:revision>
  <cp:lastPrinted>2020-02-04T02:17:18Z</cp:lastPrinted>
  <dcterms:created xsi:type="dcterms:W3CDTF">2020-02-04T01:53:22Z</dcterms:created>
  <dcterms:modified xsi:type="dcterms:W3CDTF">2020-02-11T01:59:47Z</dcterms:modified>
</cp:coreProperties>
</file>