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Lst>
  <p:sldSz cx="18288000" cy="10287000"/>
  <p:notesSz cx="6858000" cy="9144000"/>
  <p:embeddedFontLst>
    <p:embeddedFont>
      <p:font typeface="Times Neue Roman" panose="020B0604020202020204" charset="0"/>
      <p:regular r:id="rId23"/>
    </p:embeddedFont>
    <p:embeddedFont>
      <p:font typeface="Calibri" panose="020F0502020204030204" pitchFamily="34" charset="0"/>
      <p:regular r:id="rId24"/>
      <p:bold r:id="rId25"/>
      <p:italic r:id="rId26"/>
      <p:boldItalic r:id="rId27"/>
    </p:embeddedFont>
    <p:embeddedFont>
      <p:font typeface="Times Neue Roman Bol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62" d="100"/>
          <a:sy n="62" d="100"/>
        </p:scale>
        <p:origin x="-35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6672463" y="5034406"/>
            <a:ext cx="955485" cy="218188"/>
            <a:chOff x="0" y="0"/>
            <a:chExt cx="1273980" cy="290918"/>
          </a:xfrm>
        </p:grpSpPr>
        <p:grpSp>
          <p:nvGrpSpPr>
            <p:cNvPr id="3" name="Group 3"/>
            <p:cNvGrpSpPr>
              <a:grpSpLocks noChangeAspect="1"/>
            </p:cNvGrpSpPr>
            <p:nvPr/>
          </p:nvGrpSpPr>
          <p:grpSpPr>
            <a:xfrm>
              <a:off x="983062" y="0"/>
              <a:ext cx="290918" cy="290918"/>
              <a:chOff x="0" y="0"/>
              <a:chExt cx="1708150" cy="1708150"/>
            </a:xfrm>
          </p:grpSpPr>
          <p:sp>
            <p:nvSpPr>
              <p:cNvPr id="4" name="Freeform 4"/>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5" name="Group 5"/>
            <p:cNvGrpSpPr>
              <a:grpSpLocks noChangeAspect="1"/>
            </p:cNvGrpSpPr>
            <p:nvPr/>
          </p:nvGrpSpPr>
          <p:grpSpPr>
            <a:xfrm>
              <a:off x="489944"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p:nvPr/>
          </p:nvGrpSpPr>
          <p:grpSpPr>
            <a:xfrm>
              <a:off x="0" y="1587"/>
              <a:ext cx="287744" cy="287744"/>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9" name="TextBox 9"/>
          <p:cNvSpPr txBox="1"/>
          <p:nvPr/>
        </p:nvSpPr>
        <p:spPr>
          <a:xfrm>
            <a:off x="1482665" y="3332260"/>
            <a:ext cx="15433735" cy="3539430"/>
          </a:xfrm>
          <a:prstGeom prst="rect">
            <a:avLst/>
          </a:prstGeom>
        </p:spPr>
        <p:txBody>
          <a:bodyPr wrap="square" lIns="0" tIns="0" rIns="0" bIns="0" rtlCol="0" anchor="t">
            <a:spAutoFit/>
          </a:bodyPr>
          <a:lstStyle/>
          <a:p>
            <a:pPr algn="ctr">
              <a:lnSpc>
                <a:spcPts val="9234"/>
              </a:lnSpc>
            </a:pPr>
            <a:r>
              <a:rPr lang="en-US" sz="9234" b="1" i="1" dirty="0">
                <a:solidFill>
                  <a:srgbClr val="1A1B18"/>
                </a:solidFill>
                <a:latin typeface="Times Neue Roman Bold"/>
              </a:rPr>
              <a:t>ҚАЗІРГІ ЭКОНОМИКАЛЫҚ ТЕОРИЯНЫҢ ПӘНІ ЖӘНЕ ӘДІСІ</a:t>
            </a:r>
          </a:p>
        </p:txBody>
      </p:sp>
      <p:grpSp>
        <p:nvGrpSpPr>
          <p:cNvPr id="10" name="Group 10"/>
          <p:cNvGrpSpPr/>
          <p:nvPr/>
        </p:nvGrpSpPr>
        <p:grpSpPr>
          <a:xfrm>
            <a:off x="1028700" y="1028700"/>
            <a:ext cx="907930" cy="907930"/>
            <a:chOff x="0" y="0"/>
            <a:chExt cx="1210574" cy="1210574"/>
          </a:xfrm>
        </p:grpSpPr>
        <p:grpSp>
          <p:nvGrpSpPr>
            <p:cNvPr id="11" name="Group 11"/>
            <p:cNvGrpSpPr/>
            <p:nvPr/>
          </p:nvGrpSpPr>
          <p:grpSpPr>
            <a:xfrm>
              <a:off x="0" y="0"/>
              <a:ext cx="1210574" cy="1210574"/>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13" name="TextBox 13"/>
            <p:cNvSpPr txBox="1"/>
            <p:nvPr/>
          </p:nvSpPr>
          <p:spPr>
            <a:xfrm>
              <a:off x="241518" y="321121"/>
              <a:ext cx="727537"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I</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1591759" y="4117541"/>
            <a:ext cx="15667541" cy="1894476"/>
          </a:xfrm>
          <a:prstGeom prst="rect">
            <a:avLst/>
          </a:prstGeom>
        </p:spPr>
        <p:txBody>
          <a:bodyPr lIns="0" tIns="0" rIns="0" bIns="0" rtlCol="0" anchor="t">
            <a:spAutoFit/>
          </a:bodyPr>
          <a:lstStyle/>
          <a:p>
            <a:pPr algn="ctr">
              <a:lnSpc>
                <a:spcPts val="7423"/>
              </a:lnSpc>
            </a:pPr>
            <a:r>
              <a:rPr lang="en-US" sz="6748" dirty="0">
                <a:solidFill>
                  <a:srgbClr val="1A1B18"/>
                </a:solidFill>
                <a:latin typeface="Times Neue Roman Bold"/>
              </a:rPr>
              <a:t>1.1. </a:t>
            </a:r>
            <a:r>
              <a:rPr lang="en-US" sz="6748" b="1" i="1" dirty="0" err="1">
                <a:solidFill>
                  <a:srgbClr val="1A1B18"/>
                </a:solidFill>
                <a:latin typeface="Times Neue Roman Bold"/>
              </a:rPr>
              <a:t>Экономикалық</a:t>
            </a:r>
            <a:r>
              <a:rPr lang="en-US" sz="6748" b="1" i="1" dirty="0">
                <a:solidFill>
                  <a:srgbClr val="1A1B18"/>
                </a:solidFill>
                <a:latin typeface="Times Neue Roman Bold"/>
              </a:rPr>
              <a:t> </a:t>
            </a:r>
            <a:r>
              <a:rPr lang="en-US" sz="6748" b="1" i="1" dirty="0" err="1">
                <a:solidFill>
                  <a:srgbClr val="1A1B18"/>
                </a:solidFill>
                <a:latin typeface="Times Neue Roman Bold"/>
              </a:rPr>
              <a:t>теорияның</a:t>
            </a:r>
            <a:r>
              <a:rPr lang="en-US" sz="6748" b="1" i="1" dirty="0">
                <a:solidFill>
                  <a:srgbClr val="1A1B18"/>
                </a:solidFill>
                <a:latin typeface="Times Neue Roman Bold"/>
              </a:rPr>
              <a:t> </a:t>
            </a:r>
            <a:r>
              <a:rPr lang="en-US" sz="6748" b="1" i="1" dirty="0" err="1">
                <a:solidFill>
                  <a:srgbClr val="1A1B18"/>
                </a:solidFill>
                <a:latin typeface="Times Neue Roman Bold"/>
              </a:rPr>
              <a:t>зерттеу</a:t>
            </a:r>
            <a:r>
              <a:rPr lang="en-US" sz="6748" b="1" i="1" dirty="0">
                <a:solidFill>
                  <a:srgbClr val="1A1B18"/>
                </a:solidFill>
                <a:latin typeface="Times Neue Roman Bold"/>
              </a:rPr>
              <a:t> </a:t>
            </a:r>
            <a:r>
              <a:rPr lang="en-US" sz="6748" b="1" i="1" dirty="0" err="1">
                <a:solidFill>
                  <a:srgbClr val="1A1B18"/>
                </a:solidFill>
                <a:latin typeface="Times Neue Roman Bold"/>
              </a:rPr>
              <a:t>пәні</a:t>
            </a:r>
            <a:r>
              <a:rPr lang="en-US" sz="6748" b="1" i="1" dirty="0">
                <a:solidFill>
                  <a:srgbClr val="1A1B18"/>
                </a:solidFill>
                <a:latin typeface="Times Neue Roman Bold"/>
              </a:rPr>
              <a:t> </a:t>
            </a:r>
            <a:r>
              <a:rPr lang="en-US" sz="6748" b="1" i="1" dirty="0" err="1">
                <a:solidFill>
                  <a:srgbClr val="1A1B18"/>
                </a:solidFill>
                <a:latin typeface="Times Neue Roman Bold"/>
              </a:rPr>
              <a:t>мен</a:t>
            </a:r>
            <a:r>
              <a:rPr lang="en-US" sz="6748" b="1" i="1" dirty="0">
                <a:solidFill>
                  <a:srgbClr val="1A1B18"/>
                </a:solidFill>
                <a:latin typeface="Times Neue Roman Bold"/>
              </a:rPr>
              <a:t> </a:t>
            </a:r>
            <a:r>
              <a:rPr lang="en-US" sz="6748" b="1" i="1" dirty="0" err="1">
                <a:solidFill>
                  <a:srgbClr val="1A1B18"/>
                </a:solidFill>
                <a:latin typeface="Times Neue Roman Bold"/>
              </a:rPr>
              <a:t>әдістері</a:t>
            </a:r>
            <a:endParaRPr lang="en-US" sz="6748" b="1" i="1" dirty="0">
              <a:solidFill>
                <a:srgbClr val="1A1B18"/>
              </a:solidFill>
              <a:latin typeface="Times Neue Roman Bold"/>
            </a:endParaRPr>
          </a:p>
        </p:txBody>
      </p:sp>
      <p:grpSp>
        <p:nvGrpSpPr>
          <p:cNvPr id="3" name="Group 3"/>
          <p:cNvGrpSpPr/>
          <p:nvPr/>
        </p:nvGrpSpPr>
        <p:grpSpPr>
          <a:xfrm>
            <a:off x="1028700" y="1028700"/>
            <a:ext cx="907930" cy="907930"/>
            <a:chOff x="0" y="0"/>
            <a:chExt cx="1210574" cy="1210574"/>
          </a:xfrm>
        </p:grpSpPr>
        <p:grpSp>
          <p:nvGrpSpPr>
            <p:cNvPr id="4" name="Group 4"/>
            <p:cNvGrpSpPr/>
            <p:nvPr/>
          </p:nvGrpSpPr>
          <p:grpSpPr>
            <a:xfrm>
              <a:off x="0" y="0"/>
              <a:ext cx="1210574" cy="1210574"/>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6" name="TextBox 6"/>
            <p:cNvSpPr txBox="1"/>
            <p:nvPr/>
          </p:nvSpPr>
          <p:spPr>
            <a:xfrm>
              <a:off x="241518" y="321121"/>
              <a:ext cx="727537"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III</a:t>
              </a:r>
            </a:p>
          </p:txBody>
        </p:sp>
      </p:grpSp>
      <p:grpSp>
        <p:nvGrpSpPr>
          <p:cNvPr id="7" name="Group 7"/>
          <p:cNvGrpSpPr/>
          <p:nvPr/>
        </p:nvGrpSpPr>
        <p:grpSpPr>
          <a:xfrm rot="-5400000">
            <a:off x="1004923" y="8671463"/>
            <a:ext cx="955485" cy="218188"/>
            <a:chOff x="0" y="0"/>
            <a:chExt cx="1273980" cy="290918"/>
          </a:xfrm>
        </p:grpSpPr>
        <p:grpSp>
          <p:nvGrpSpPr>
            <p:cNvPr id="8" name="Group 8"/>
            <p:cNvGrpSpPr>
              <a:grpSpLocks noChangeAspect="1"/>
            </p:cNvGrpSpPr>
            <p:nvPr/>
          </p:nvGrpSpPr>
          <p:grpSpPr>
            <a:xfrm>
              <a:off x="983062" y="0"/>
              <a:ext cx="290918" cy="290918"/>
              <a:chOff x="0" y="0"/>
              <a:chExt cx="1708150" cy="1708150"/>
            </a:xfrm>
          </p:grpSpPr>
          <p:sp>
            <p:nvSpPr>
              <p:cNvPr id="9" name="Freeform 9"/>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0" name="Group 10"/>
            <p:cNvGrpSpPr>
              <a:grpSpLocks noChangeAspect="1"/>
            </p:cNvGrpSpPr>
            <p:nvPr/>
          </p:nvGrpSpPr>
          <p:grpSpPr>
            <a:xfrm>
              <a:off x="489944" y="0"/>
              <a:ext cx="290918" cy="290918"/>
              <a:chOff x="0" y="0"/>
              <a:chExt cx="1708150" cy="1708150"/>
            </a:xfrm>
          </p:grpSpPr>
          <p:sp>
            <p:nvSpPr>
              <p:cNvPr id="11" name="Freeform 11"/>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2" name="Group 12"/>
            <p:cNvGrpSpPr/>
            <p:nvPr/>
          </p:nvGrpSpPr>
          <p:grpSpPr>
            <a:xfrm>
              <a:off x="0" y="1587"/>
              <a:ext cx="287744" cy="287744"/>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grpSp>
        <p:nvGrpSpPr>
          <p:cNvPr id="2" name="Group 2"/>
          <p:cNvGrpSpPr/>
          <p:nvPr/>
        </p:nvGrpSpPr>
        <p:grpSpPr>
          <a:xfrm>
            <a:off x="16351370" y="1028700"/>
            <a:ext cx="907930" cy="907930"/>
            <a:chOff x="0" y="0"/>
            <a:chExt cx="1210574" cy="1210574"/>
          </a:xfrm>
        </p:grpSpPr>
        <p:grpSp>
          <p:nvGrpSpPr>
            <p:cNvPr id="3" name="Group 3"/>
            <p:cNvGrpSpPr/>
            <p:nvPr/>
          </p:nvGrpSpPr>
          <p:grpSpPr>
            <a:xfrm>
              <a:off x="0" y="0"/>
              <a:ext cx="1210574" cy="1210574"/>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5" name="TextBox 5"/>
            <p:cNvSpPr txBox="1"/>
            <p:nvPr/>
          </p:nvSpPr>
          <p:spPr>
            <a:xfrm>
              <a:off x="241518" y="321121"/>
              <a:ext cx="727537"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IV</a:t>
              </a:r>
            </a:p>
          </p:txBody>
        </p:sp>
      </p:grpSp>
      <p:grpSp>
        <p:nvGrpSpPr>
          <p:cNvPr id="6" name="Group 6"/>
          <p:cNvGrpSpPr/>
          <p:nvPr/>
        </p:nvGrpSpPr>
        <p:grpSpPr>
          <a:xfrm rot="5400000">
            <a:off x="16672463" y="8671463"/>
            <a:ext cx="955485" cy="218188"/>
            <a:chOff x="0" y="0"/>
            <a:chExt cx="1273980" cy="290918"/>
          </a:xfrm>
        </p:grpSpPr>
        <p:grpSp>
          <p:nvGrpSpPr>
            <p:cNvPr id="7" name="Group 7"/>
            <p:cNvGrpSpPr>
              <a:grpSpLocks noChangeAspect="1"/>
            </p:cNvGrpSpPr>
            <p:nvPr/>
          </p:nvGrpSpPr>
          <p:grpSpPr>
            <a:xfrm>
              <a:off x="983062"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a:grpSpLocks noChangeAspect="1"/>
            </p:cNvGrpSpPr>
            <p:nvPr/>
          </p:nvGrpSpPr>
          <p:grpSpPr>
            <a:xfrm>
              <a:off x="489944" y="0"/>
              <a:ext cx="290918" cy="290918"/>
              <a:chOff x="0" y="0"/>
              <a:chExt cx="1708150" cy="1708150"/>
            </a:xfrm>
          </p:grpSpPr>
          <p:sp>
            <p:nvSpPr>
              <p:cNvPr id="10" name="Freeform 10"/>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1" name="Group 11"/>
            <p:cNvGrpSpPr/>
            <p:nvPr/>
          </p:nvGrpSpPr>
          <p:grpSpPr>
            <a:xfrm>
              <a:off x="0" y="1587"/>
              <a:ext cx="287744" cy="287744"/>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14" name="TextBox 14"/>
          <p:cNvSpPr txBox="1"/>
          <p:nvPr/>
        </p:nvSpPr>
        <p:spPr>
          <a:xfrm>
            <a:off x="2438399" y="1530290"/>
            <a:ext cx="13914997" cy="1962076"/>
          </a:xfrm>
          <a:prstGeom prst="rect">
            <a:avLst/>
          </a:prstGeom>
        </p:spPr>
        <p:txBody>
          <a:bodyPr wrap="square" lIns="0" tIns="0" rIns="0" bIns="0" rtlCol="0" anchor="t">
            <a:spAutoFit/>
          </a:bodyPr>
          <a:lstStyle/>
          <a:p>
            <a:pPr>
              <a:lnSpc>
                <a:spcPts val="5098"/>
              </a:lnSpc>
            </a:pPr>
            <a:endParaRPr lang="en-US" sz="7200" dirty="0" smtClean="0">
              <a:solidFill>
                <a:srgbClr val="1A1B18"/>
              </a:solidFill>
              <a:latin typeface="Times Neue Roman Bold"/>
            </a:endParaRPr>
          </a:p>
          <a:p>
            <a:pPr algn="ctr">
              <a:lnSpc>
                <a:spcPts val="5098"/>
              </a:lnSpc>
            </a:pPr>
            <a:r>
              <a:rPr lang="en-US" sz="7200" b="1" dirty="0" err="1" smtClean="0">
                <a:solidFill>
                  <a:srgbClr val="1A1B18"/>
                </a:solidFill>
                <a:latin typeface="Times Neue Roman Bold"/>
              </a:rPr>
              <a:t>Экономика</a:t>
            </a:r>
            <a:r>
              <a:rPr lang="en-US" sz="7200" b="1" dirty="0" smtClean="0">
                <a:solidFill>
                  <a:srgbClr val="1A1B18"/>
                </a:solidFill>
                <a:latin typeface="Times Neue Roman Bold"/>
              </a:rPr>
              <a:t> </a:t>
            </a:r>
            <a:r>
              <a:rPr lang="en-US" sz="7200" b="1" dirty="0" err="1">
                <a:solidFill>
                  <a:srgbClr val="1A1B18"/>
                </a:solidFill>
                <a:latin typeface="Times Neue Roman Bold"/>
              </a:rPr>
              <a:t>дегеніміз</a:t>
            </a:r>
            <a:r>
              <a:rPr lang="en-US" sz="7200" b="1" dirty="0">
                <a:solidFill>
                  <a:srgbClr val="1A1B18"/>
                </a:solidFill>
                <a:latin typeface="Times Neue Roman Bold"/>
              </a:rPr>
              <a:t> </a:t>
            </a:r>
            <a:r>
              <a:rPr lang="en-US" sz="7200" b="1" dirty="0" err="1">
                <a:solidFill>
                  <a:srgbClr val="1A1B18"/>
                </a:solidFill>
                <a:latin typeface="Times Neue Roman Bold"/>
              </a:rPr>
              <a:t>не</a:t>
            </a:r>
            <a:r>
              <a:rPr lang="en-US" sz="7200" b="1" dirty="0" smtClean="0">
                <a:solidFill>
                  <a:srgbClr val="1A1B18"/>
                </a:solidFill>
                <a:latin typeface="Times Neue Roman Bold"/>
              </a:rPr>
              <a:t>?</a:t>
            </a:r>
          </a:p>
          <a:p>
            <a:pPr>
              <a:lnSpc>
                <a:spcPts val="5098"/>
              </a:lnSpc>
            </a:pPr>
            <a:r>
              <a:rPr lang="en-US" sz="7200" dirty="0" smtClean="0">
                <a:solidFill>
                  <a:srgbClr val="1A1B18"/>
                </a:solidFill>
                <a:latin typeface="Times Neue Roman Bold"/>
              </a:rPr>
              <a:t> </a:t>
            </a:r>
            <a:endParaRPr lang="en-US" sz="7200" dirty="0">
              <a:solidFill>
                <a:srgbClr val="1A1B18"/>
              </a:solidFill>
              <a:latin typeface="Times Neue Roman Bold"/>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162300"/>
            <a:ext cx="13914996" cy="572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907930" cy="907930"/>
            <a:chOff x="0" y="0"/>
            <a:chExt cx="1210574" cy="1210574"/>
          </a:xfrm>
        </p:grpSpPr>
        <p:grpSp>
          <p:nvGrpSpPr>
            <p:cNvPr id="3" name="Group 3"/>
            <p:cNvGrpSpPr/>
            <p:nvPr/>
          </p:nvGrpSpPr>
          <p:grpSpPr>
            <a:xfrm>
              <a:off x="0" y="0"/>
              <a:ext cx="1210574" cy="1210574"/>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5" name="TextBox 5"/>
            <p:cNvSpPr txBox="1"/>
            <p:nvPr/>
          </p:nvSpPr>
          <p:spPr>
            <a:xfrm>
              <a:off x="241518" y="321121"/>
              <a:ext cx="727537"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VI</a:t>
              </a:r>
            </a:p>
          </p:txBody>
        </p:sp>
      </p:grpSp>
      <p:grpSp>
        <p:nvGrpSpPr>
          <p:cNvPr id="6" name="Group 6"/>
          <p:cNvGrpSpPr/>
          <p:nvPr/>
        </p:nvGrpSpPr>
        <p:grpSpPr>
          <a:xfrm rot="-10800000">
            <a:off x="2773338" y="1373571"/>
            <a:ext cx="955485" cy="218188"/>
            <a:chOff x="0" y="0"/>
            <a:chExt cx="1273980" cy="290918"/>
          </a:xfrm>
        </p:grpSpPr>
        <p:grpSp>
          <p:nvGrpSpPr>
            <p:cNvPr id="7" name="Group 7"/>
            <p:cNvGrpSpPr>
              <a:grpSpLocks noChangeAspect="1"/>
            </p:cNvGrpSpPr>
            <p:nvPr/>
          </p:nvGrpSpPr>
          <p:grpSpPr>
            <a:xfrm>
              <a:off x="983062"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a:grpSpLocks noChangeAspect="1"/>
            </p:cNvGrpSpPr>
            <p:nvPr/>
          </p:nvGrpSpPr>
          <p:grpSpPr>
            <a:xfrm>
              <a:off x="489944" y="0"/>
              <a:ext cx="290918" cy="290918"/>
              <a:chOff x="0" y="0"/>
              <a:chExt cx="1708150" cy="1708150"/>
            </a:xfrm>
          </p:grpSpPr>
          <p:sp>
            <p:nvSpPr>
              <p:cNvPr id="10" name="Freeform 10"/>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1" name="Group 11"/>
            <p:cNvGrpSpPr/>
            <p:nvPr/>
          </p:nvGrpSpPr>
          <p:grpSpPr>
            <a:xfrm>
              <a:off x="0" y="1587"/>
              <a:ext cx="287744" cy="287744"/>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3" name="Picture 13"/>
          <p:cNvPicPr>
            <a:picLocks noChangeAspect="1"/>
          </p:cNvPicPr>
          <p:nvPr/>
        </p:nvPicPr>
        <p:blipFill>
          <a:blip r:embed="rId2"/>
          <a:srcRect/>
          <a:stretch>
            <a:fillRect/>
          </a:stretch>
        </p:blipFill>
        <p:spPr>
          <a:xfrm>
            <a:off x="4305852" y="1482665"/>
            <a:ext cx="10380325" cy="4027505"/>
          </a:xfrm>
          <a:prstGeom prst="rect">
            <a:avLst/>
          </a:prstGeom>
        </p:spPr>
      </p:pic>
      <p:sp>
        <p:nvSpPr>
          <p:cNvPr id="14" name="TextBox 14"/>
          <p:cNvSpPr txBox="1"/>
          <p:nvPr/>
        </p:nvSpPr>
        <p:spPr>
          <a:xfrm>
            <a:off x="2199401" y="5798833"/>
            <a:ext cx="14632296" cy="3680495"/>
          </a:xfrm>
          <a:prstGeom prst="rect">
            <a:avLst/>
          </a:prstGeom>
        </p:spPr>
        <p:txBody>
          <a:bodyPr lIns="0" tIns="0" rIns="0" bIns="0" rtlCol="0" anchor="t">
            <a:spAutoFit/>
          </a:bodyPr>
          <a:lstStyle/>
          <a:p>
            <a:pPr>
              <a:lnSpc>
                <a:spcPts val="4142"/>
              </a:lnSpc>
            </a:pPr>
            <a:endParaRPr dirty="0"/>
          </a:p>
          <a:p>
            <a:pPr>
              <a:lnSpc>
                <a:spcPts val="4142"/>
              </a:lnSpc>
            </a:pPr>
            <a:r>
              <a:rPr lang="en-US" sz="5400" b="1" dirty="0" err="1">
                <a:solidFill>
                  <a:srgbClr val="1A1B18"/>
                </a:solidFill>
                <a:latin typeface="Times Neue Roman"/>
              </a:rPr>
              <a:t>Экономикалық</a:t>
            </a:r>
            <a:r>
              <a:rPr lang="en-US" sz="5400" b="1" dirty="0">
                <a:solidFill>
                  <a:srgbClr val="1A1B18"/>
                </a:solidFill>
                <a:latin typeface="Times Neue Roman"/>
              </a:rPr>
              <a:t> </a:t>
            </a:r>
            <a:r>
              <a:rPr lang="en-US" sz="5400" b="1" dirty="0" err="1">
                <a:solidFill>
                  <a:srgbClr val="1A1B18"/>
                </a:solidFill>
                <a:latin typeface="Times Neue Roman"/>
              </a:rPr>
              <a:t>теория</a:t>
            </a:r>
            <a:r>
              <a:rPr lang="en-US" sz="5400" b="1" dirty="0">
                <a:solidFill>
                  <a:srgbClr val="1A1B18"/>
                </a:solidFill>
                <a:latin typeface="Times Neue Roman Bold"/>
              </a:rPr>
              <a:t> – </a:t>
            </a:r>
            <a:r>
              <a:rPr lang="en-US" sz="5400" dirty="0" err="1">
                <a:solidFill>
                  <a:srgbClr val="1A1B18"/>
                </a:solidFill>
                <a:latin typeface="Times Neue Roman Bold"/>
              </a:rPr>
              <a:t>адамдардың</a:t>
            </a:r>
            <a:r>
              <a:rPr lang="en-US" sz="5400" dirty="0">
                <a:solidFill>
                  <a:srgbClr val="1A1B18"/>
                </a:solidFill>
                <a:latin typeface="Times Neue Roman Bold"/>
              </a:rPr>
              <a:t> </a:t>
            </a:r>
            <a:r>
              <a:rPr lang="en-US" sz="5400" dirty="0" err="1">
                <a:solidFill>
                  <a:srgbClr val="1A1B18"/>
                </a:solidFill>
                <a:latin typeface="Times Neue Roman Bold"/>
              </a:rPr>
              <a:t>шексіз</a:t>
            </a:r>
            <a:r>
              <a:rPr lang="en-US" sz="5400" dirty="0">
                <a:solidFill>
                  <a:srgbClr val="1A1B18"/>
                </a:solidFill>
                <a:latin typeface="Times Neue Roman Bold"/>
              </a:rPr>
              <a:t> </a:t>
            </a:r>
            <a:r>
              <a:rPr lang="en-US" sz="5400" dirty="0" err="1">
                <a:solidFill>
                  <a:srgbClr val="1A1B18"/>
                </a:solidFill>
                <a:latin typeface="Times Neue Roman Bold"/>
              </a:rPr>
              <a:t>қажеттіліктерін</a:t>
            </a:r>
            <a:r>
              <a:rPr lang="en-US" sz="5400" dirty="0">
                <a:solidFill>
                  <a:srgbClr val="1A1B18"/>
                </a:solidFill>
                <a:latin typeface="Times Neue Roman Bold"/>
              </a:rPr>
              <a:t> </a:t>
            </a:r>
            <a:r>
              <a:rPr lang="en-US" sz="5400" dirty="0" err="1">
                <a:solidFill>
                  <a:srgbClr val="1A1B18"/>
                </a:solidFill>
                <a:latin typeface="Times Neue Roman Bold"/>
              </a:rPr>
              <a:t>қоғамның</a:t>
            </a:r>
            <a:r>
              <a:rPr lang="en-US" sz="5400" dirty="0">
                <a:solidFill>
                  <a:srgbClr val="1A1B18"/>
                </a:solidFill>
                <a:latin typeface="Times Neue Roman Bold"/>
              </a:rPr>
              <a:t> </a:t>
            </a:r>
            <a:r>
              <a:rPr lang="en-US" sz="5400" dirty="0" err="1">
                <a:solidFill>
                  <a:srgbClr val="1A1B18"/>
                </a:solidFill>
                <a:latin typeface="Times Neue Roman Bold"/>
              </a:rPr>
              <a:t>шектеулі</a:t>
            </a:r>
            <a:r>
              <a:rPr lang="en-US" sz="5400" dirty="0">
                <a:solidFill>
                  <a:srgbClr val="1A1B18"/>
                </a:solidFill>
                <a:latin typeface="Times Neue Roman Bold"/>
              </a:rPr>
              <a:t> </a:t>
            </a:r>
            <a:r>
              <a:rPr lang="en-US" sz="5400" dirty="0" err="1">
                <a:solidFill>
                  <a:srgbClr val="1A1B18"/>
                </a:solidFill>
                <a:latin typeface="Times Neue Roman Bold"/>
              </a:rPr>
              <a:t>ресурстары</a:t>
            </a:r>
            <a:r>
              <a:rPr lang="en-US" sz="5400" dirty="0">
                <a:solidFill>
                  <a:srgbClr val="1A1B18"/>
                </a:solidFill>
                <a:latin typeface="Times Neue Roman Bold"/>
              </a:rPr>
              <a:t> </a:t>
            </a:r>
            <a:r>
              <a:rPr lang="en-US" sz="5400" dirty="0" err="1">
                <a:solidFill>
                  <a:srgbClr val="1A1B18"/>
                </a:solidFill>
                <a:latin typeface="Times Neue Roman Bold"/>
              </a:rPr>
              <a:t>арқылы</a:t>
            </a:r>
            <a:r>
              <a:rPr lang="en-US" sz="5400" dirty="0">
                <a:solidFill>
                  <a:srgbClr val="1A1B18"/>
                </a:solidFill>
                <a:latin typeface="Times Neue Roman Bold"/>
              </a:rPr>
              <a:t> </a:t>
            </a:r>
            <a:r>
              <a:rPr lang="en-US" sz="5400" dirty="0" err="1">
                <a:solidFill>
                  <a:srgbClr val="1A1B18"/>
                </a:solidFill>
                <a:latin typeface="Times Neue Roman Bold"/>
              </a:rPr>
              <a:t>қанағаттандыру</a:t>
            </a:r>
            <a:r>
              <a:rPr lang="en-US" sz="5400" dirty="0">
                <a:solidFill>
                  <a:srgbClr val="1A1B18"/>
                </a:solidFill>
                <a:latin typeface="Times Neue Roman Bold"/>
              </a:rPr>
              <a:t> </a:t>
            </a:r>
            <a:r>
              <a:rPr lang="en-US" sz="5400" dirty="0" err="1">
                <a:solidFill>
                  <a:srgbClr val="1A1B18"/>
                </a:solidFill>
                <a:latin typeface="Times Neue Roman Bold"/>
              </a:rPr>
              <a:t>үшін</a:t>
            </a:r>
            <a:r>
              <a:rPr lang="en-US" sz="5400" dirty="0">
                <a:solidFill>
                  <a:srgbClr val="1A1B18"/>
                </a:solidFill>
                <a:latin typeface="Times Neue Roman Bold"/>
              </a:rPr>
              <a:t> </a:t>
            </a:r>
            <a:r>
              <a:rPr lang="en-US" sz="5400" dirty="0" err="1">
                <a:solidFill>
                  <a:srgbClr val="1A1B18"/>
                </a:solidFill>
                <a:latin typeface="Times Neue Roman Bold"/>
              </a:rPr>
              <a:t>материалдық</a:t>
            </a:r>
            <a:r>
              <a:rPr lang="en-US" sz="5400" dirty="0">
                <a:solidFill>
                  <a:srgbClr val="1A1B18"/>
                </a:solidFill>
                <a:latin typeface="Times Neue Roman Bold"/>
              </a:rPr>
              <a:t> </a:t>
            </a:r>
            <a:r>
              <a:rPr lang="en-US" sz="5400" dirty="0" err="1">
                <a:solidFill>
                  <a:srgbClr val="1A1B18"/>
                </a:solidFill>
                <a:latin typeface="Times Neue Roman Bold"/>
              </a:rPr>
              <a:t>және</a:t>
            </a:r>
            <a:r>
              <a:rPr lang="en-US" sz="5400" dirty="0">
                <a:solidFill>
                  <a:srgbClr val="1A1B18"/>
                </a:solidFill>
                <a:latin typeface="Times Neue Roman Bold"/>
              </a:rPr>
              <a:t> </a:t>
            </a:r>
            <a:r>
              <a:rPr lang="en-US" sz="5400" dirty="0" err="1">
                <a:solidFill>
                  <a:srgbClr val="1A1B18"/>
                </a:solidFill>
                <a:latin typeface="Times Neue Roman Bold"/>
              </a:rPr>
              <a:t>материалдық</a:t>
            </a:r>
            <a:r>
              <a:rPr lang="en-US" sz="5400" dirty="0">
                <a:solidFill>
                  <a:srgbClr val="1A1B18"/>
                </a:solidFill>
                <a:latin typeface="Times Neue Roman Bold"/>
              </a:rPr>
              <a:t> </a:t>
            </a:r>
            <a:r>
              <a:rPr lang="en-US" sz="5400" dirty="0" err="1">
                <a:solidFill>
                  <a:srgbClr val="1A1B18"/>
                </a:solidFill>
                <a:latin typeface="Times Neue Roman Bold"/>
              </a:rPr>
              <a:t>емес</a:t>
            </a:r>
            <a:r>
              <a:rPr lang="en-US" sz="5400" dirty="0">
                <a:solidFill>
                  <a:srgbClr val="1A1B18"/>
                </a:solidFill>
                <a:latin typeface="Times Neue Roman Bold"/>
              </a:rPr>
              <a:t> </a:t>
            </a:r>
            <a:r>
              <a:rPr lang="en-US" sz="5400" dirty="0" err="1">
                <a:solidFill>
                  <a:srgbClr val="1A1B18"/>
                </a:solidFill>
                <a:latin typeface="Times Neue Roman Bold"/>
              </a:rPr>
              <a:t>игіліктерді</a:t>
            </a:r>
            <a:r>
              <a:rPr lang="en-US" sz="5400" dirty="0">
                <a:solidFill>
                  <a:srgbClr val="1A1B18"/>
                </a:solidFill>
                <a:latin typeface="Times Neue Roman Bold"/>
              </a:rPr>
              <a:t> </a:t>
            </a:r>
            <a:r>
              <a:rPr lang="en-US" sz="5400" dirty="0" err="1">
                <a:solidFill>
                  <a:srgbClr val="1A1B18"/>
                </a:solidFill>
                <a:latin typeface="Times Neue Roman Bold"/>
              </a:rPr>
              <a:t>өндіру</a:t>
            </a:r>
            <a:r>
              <a:rPr lang="en-US" sz="5400" dirty="0">
                <a:solidFill>
                  <a:srgbClr val="1A1B18"/>
                </a:solidFill>
                <a:latin typeface="Times Neue Roman Bold"/>
              </a:rPr>
              <a:t>, </a:t>
            </a:r>
            <a:r>
              <a:rPr lang="en-US" sz="5400" dirty="0" err="1">
                <a:solidFill>
                  <a:srgbClr val="1A1B18"/>
                </a:solidFill>
                <a:latin typeface="Times Neue Roman Bold"/>
              </a:rPr>
              <a:t>бөлу</a:t>
            </a:r>
            <a:r>
              <a:rPr lang="en-US" sz="5400" dirty="0">
                <a:solidFill>
                  <a:srgbClr val="1A1B18"/>
                </a:solidFill>
                <a:latin typeface="Times Neue Roman Bold"/>
              </a:rPr>
              <a:t>, </a:t>
            </a:r>
            <a:r>
              <a:rPr lang="en-US" sz="5400" dirty="0" err="1">
                <a:solidFill>
                  <a:srgbClr val="1A1B18"/>
                </a:solidFill>
                <a:latin typeface="Times Neue Roman Bold"/>
              </a:rPr>
              <a:t>айырбастау</a:t>
            </a:r>
            <a:r>
              <a:rPr lang="en-US" sz="5400" dirty="0">
                <a:solidFill>
                  <a:srgbClr val="1A1B18"/>
                </a:solidFill>
                <a:latin typeface="Times Neue Roman Bold"/>
              </a:rPr>
              <a:t> </a:t>
            </a:r>
            <a:r>
              <a:rPr lang="en-US" sz="5400" dirty="0" err="1">
                <a:solidFill>
                  <a:srgbClr val="1A1B18"/>
                </a:solidFill>
                <a:latin typeface="Times Neue Roman Bold"/>
              </a:rPr>
              <a:t>және</a:t>
            </a:r>
            <a:r>
              <a:rPr lang="en-US" sz="5400" dirty="0">
                <a:solidFill>
                  <a:srgbClr val="1A1B18"/>
                </a:solidFill>
                <a:latin typeface="Times Neue Roman Bold"/>
              </a:rPr>
              <a:t> </a:t>
            </a:r>
            <a:r>
              <a:rPr lang="en-US" sz="5400" dirty="0" err="1">
                <a:solidFill>
                  <a:srgbClr val="1A1B18"/>
                </a:solidFill>
                <a:latin typeface="Times Neue Roman Bold"/>
              </a:rPr>
              <a:t>тұтыну</a:t>
            </a:r>
            <a:r>
              <a:rPr lang="en-US" sz="5400" dirty="0">
                <a:solidFill>
                  <a:srgbClr val="1A1B18"/>
                </a:solidFill>
                <a:latin typeface="Times Neue Roman Bold"/>
              </a:rPr>
              <a:t> </a:t>
            </a:r>
            <a:r>
              <a:rPr lang="en-US" sz="5400" dirty="0" err="1">
                <a:solidFill>
                  <a:srgbClr val="1A1B18"/>
                </a:solidFill>
                <a:latin typeface="Times Neue Roman Bold"/>
              </a:rPr>
              <a:t>бойынша</a:t>
            </a:r>
            <a:r>
              <a:rPr lang="en-US" sz="5400" dirty="0">
                <a:solidFill>
                  <a:srgbClr val="1A1B18"/>
                </a:solidFill>
                <a:latin typeface="Times Neue Roman Bold"/>
              </a:rPr>
              <a:t> </a:t>
            </a:r>
            <a:r>
              <a:rPr lang="en-US" sz="5400" dirty="0" err="1">
                <a:solidFill>
                  <a:srgbClr val="1A1B18"/>
                </a:solidFill>
                <a:latin typeface="Times Neue Roman Bold"/>
              </a:rPr>
              <a:t>ғылым</a:t>
            </a:r>
            <a:r>
              <a:rPr lang="en-US" sz="5400" dirty="0">
                <a:solidFill>
                  <a:srgbClr val="1A1B18"/>
                </a:solidFill>
                <a:latin typeface="Times Neue Roman Bold"/>
              </a:rPr>
              <a:t> </a:t>
            </a:r>
            <a:r>
              <a:rPr lang="en-US" sz="5400" dirty="0" err="1">
                <a:solidFill>
                  <a:srgbClr val="1A1B18"/>
                </a:solidFill>
                <a:latin typeface="Times Neue Roman Bold"/>
              </a:rPr>
              <a:t>саласы</a:t>
            </a:r>
            <a:r>
              <a:rPr lang="en-US" sz="277" dirty="0">
                <a:solidFill>
                  <a:srgbClr val="1A1B18"/>
                </a:solidFill>
                <a:latin typeface="Times Neue Roman Bold"/>
              </a:rPr>
              <a:t>.</a:t>
            </a:r>
          </a:p>
          <a:p>
            <a:pPr>
              <a:lnSpc>
                <a:spcPts val="4142"/>
              </a:lnSpc>
            </a:pPr>
            <a:endParaRPr lang="en-US" sz="277" dirty="0">
              <a:solidFill>
                <a:srgbClr val="1A1B18"/>
              </a:solidFill>
              <a:latin typeface="Times Neue Roman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grpSp>
        <p:nvGrpSpPr>
          <p:cNvPr id="2" name="Group 2"/>
          <p:cNvGrpSpPr/>
          <p:nvPr/>
        </p:nvGrpSpPr>
        <p:grpSpPr>
          <a:xfrm>
            <a:off x="16541870" y="1028700"/>
            <a:ext cx="907930" cy="907930"/>
            <a:chOff x="0" y="0"/>
            <a:chExt cx="1210574" cy="1210574"/>
          </a:xfrm>
        </p:grpSpPr>
        <p:grpSp>
          <p:nvGrpSpPr>
            <p:cNvPr id="3" name="Group 3"/>
            <p:cNvGrpSpPr/>
            <p:nvPr/>
          </p:nvGrpSpPr>
          <p:grpSpPr>
            <a:xfrm>
              <a:off x="0" y="0"/>
              <a:ext cx="1210574" cy="1210574"/>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5" name="TextBox 5"/>
            <p:cNvSpPr txBox="1"/>
            <p:nvPr/>
          </p:nvSpPr>
          <p:spPr>
            <a:xfrm>
              <a:off x="152509" y="321121"/>
              <a:ext cx="905555"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VII</a:t>
              </a:r>
            </a:p>
          </p:txBody>
        </p:sp>
      </p:grpSp>
      <p:sp>
        <p:nvSpPr>
          <p:cNvPr id="6" name="AutoShape 6"/>
          <p:cNvSpPr/>
          <p:nvPr/>
        </p:nvSpPr>
        <p:spPr>
          <a:xfrm rot="-10800000">
            <a:off x="15836375" y="1028700"/>
            <a:ext cx="28575" cy="8229600"/>
          </a:xfrm>
          <a:prstGeom prst="rect">
            <a:avLst/>
          </a:prstGeom>
          <a:solidFill>
            <a:srgbClr val="CDA63C"/>
          </a:solidFill>
        </p:spPr>
      </p:sp>
      <p:grpSp>
        <p:nvGrpSpPr>
          <p:cNvPr id="7" name="Group 7"/>
          <p:cNvGrpSpPr/>
          <p:nvPr/>
        </p:nvGrpSpPr>
        <p:grpSpPr>
          <a:xfrm rot="5400000">
            <a:off x="16518092" y="8671463"/>
            <a:ext cx="955485" cy="218188"/>
            <a:chOff x="0" y="0"/>
            <a:chExt cx="1273980" cy="290918"/>
          </a:xfrm>
        </p:grpSpPr>
        <p:grpSp>
          <p:nvGrpSpPr>
            <p:cNvPr id="8" name="Group 8"/>
            <p:cNvGrpSpPr>
              <a:grpSpLocks noChangeAspect="1"/>
            </p:cNvGrpSpPr>
            <p:nvPr/>
          </p:nvGrpSpPr>
          <p:grpSpPr>
            <a:xfrm>
              <a:off x="983062" y="0"/>
              <a:ext cx="290918" cy="290918"/>
              <a:chOff x="0" y="0"/>
              <a:chExt cx="1708150" cy="1708150"/>
            </a:xfrm>
          </p:grpSpPr>
          <p:sp>
            <p:nvSpPr>
              <p:cNvPr id="9" name="Freeform 9"/>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0" name="Group 10"/>
            <p:cNvGrpSpPr>
              <a:grpSpLocks noChangeAspect="1"/>
            </p:cNvGrpSpPr>
            <p:nvPr/>
          </p:nvGrpSpPr>
          <p:grpSpPr>
            <a:xfrm>
              <a:off x="489944" y="0"/>
              <a:ext cx="290918" cy="290918"/>
              <a:chOff x="0" y="0"/>
              <a:chExt cx="1708150" cy="1708150"/>
            </a:xfrm>
          </p:grpSpPr>
          <p:sp>
            <p:nvSpPr>
              <p:cNvPr id="11" name="Freeform 11"/>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2" name="Group 12"/>
            <p:cNvGrpSpPr/>
            <p:nvPr/>
          </p:nvGrpSpPr>
          <p:grpSpPr>
            <a:xfrm>
              <a:off x="0" y="1587"/>
              <a:ext cx="287744" cy="287744"/>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15" name="TextBox 15"/>
          <p:cNvSpPr txBox="1"/>
          <p:nvPr/>
        </p:nvSpPr>
        <p:spPr>
          <a:xfrm>
            <a:off x="1050782" y="1955680"/>
            <a:ext cx="14814168" cy="8322791"/>
          </a:xfrm>
          <a:prstGeom prst="rect">
            <a:avLst/>
          </a:prstGeom>
        </p:spPr>
        <p:txBody>
          <a:bodyPr lIns="0" tIns="0" rIns="0" bIns="0" rtlCol="0" anchor="t">
            <a:spAutoFit/>
          </a:bodyPr>
          <a:lstStyle/>
          <a:p>
            <a:pPr>
              <a:lnSpc>
                <a:spcPts val="4711"/>
              </a:lnSpc>
            </a:pPr>
            <a:r>
              <a:rPr lang="en-US" sz="4097" b="1" i="1" dirty="0" err="1">
                <a:solidFill>
                  <a:srgbClr val="1A1B18"/>
                </a:solidFill>
                <a:latin typeface="Times New Roman" panose="02020603050405020304" pitchFamily="18" charset="0"/>
                <a:cs typeface="Times New Roman" panose="02020603050405020304" pitchFamily="18" charset="0"/>
              </a:rPr>
              <a:t>Экономикалық</a:t>
            </a:r>
            <a:r>
              <a:rPr lang="en-US" sz="4097" b="1" i="1" dirty="0">
                <a:solidFill>
                  <a:srgbClr val="1A1B18"/>
                </a:solidFill>
                <a:latin typeface="Times New Roman" panose="02020603050405020304" pitchFamily="18" charset="0"/>
                <a:cs typeface="Times New Roman" panose="02020603050405020304" pitchFamily="18" charset="0"/>
              </a:rPr>
              <a:t> </a:t>
            </a:r>
            <a:r>
              <a:rPr lang="en-US" sz="4097" b="1" i="1" dirty="0" err="1">
                <a:solidFill>
                  <a:srgbClr val="1A1B18"/>
                </a:solidFill>
                <a:latin typeface="Times New Roman" panose="02020603050405020304" pitchFamily="18" charset="0"/>
                <a:cs typeface="Times New Roman" panose="02020603050405020304" pitchFamily="18" charset="0"/>
              </a:rPr>
              <a:t>теорияның</a:t>
            </a:r>
            <a:r>
              <a:rPr lang="en-US" sz="4097" b="1" i="1" dirty="0">
                <a:solidFill>
                  <a:srgbClr val="1A1B18"/>
                </a:solidFill>
                <a:latin typeface="Times New Roman" panose="02020603050405020304" pitchFamily="18" charset="0"/>
                <a:cs typeface="Times New Roman" panose="02020603050405020304" pitchFamily="18" charset="0"/>
              </a:rPr>
              <a:t> </a:t>
            </a:r>
            <a:r>
              <a:rPr lang="en-US" sz="4097" b="1" i="1" dirty="0" err="1">
                <a:solidFill>
                  <a:srgbClr val="1A1B18"/>
                </a:solidFill>
                <a:latin typeface="Times New Roman" panose="02020603050405020304" pitchFamily="18" charset="0"/>
                <a:cs typeface="Times New Roman" panose="02020603050405020304" pitchFamily="18" charset="0"/>
              </a:rPr>
              <a:t>жалпы</a:t>
            </a:r>
            <a:r>
              <a:rPr lang="en-US" sz="4097" b="1" i="1" dirty="0">
                <a:solidFill>
                  <a:srgbClr val="1A1B18"/>
                </a:solidFill>
                <a:latin typeface="Times New Roman" panose="02020603050405020304" pitchFamily="18" charset="0"/>
                <a:cs typeface="Times New Roman" panose="02020603050405020304" pitchFamily="18" charset="0"/>
              </a:rPr>
              <a:t> </a:t>
            </a:r>
            <a:r>
              <a:rPr lang="en-US" sz="4097" b="1" i="1" dirty="0" err="1">
                <a:solidFill>
                  <a:srgbClr val="1A1B18"/>
                </a:solidFill>
                <a:latin typeface="Times New Roman" panose="02020603050405020304" pitchFamily="18" charset="0"/>
                <a:cs typeface="Times New Roman" panose="02020603050405020304" pitchFamily="18" charset="0"/>
              </a:rPr>
              <a:t>әдістері</a:t>
            </a:r>
            <a:r>
              <a:rPr lang="en-US" sz="4097" b="1" i="1" dirty="0" smtClean="0">
                <a:solidFill>
                  <a:srgbClr val="1A1B18"/>
                </a:solidFill>
                <a:latin typeface="Times New Roman" panose="02020603050405020304" pitchFamily="18" charset="0"/>
                <a:cs typeface="Times New Roman" panose="02020603050405020304" pitchFamily="18" charset="0"/>
              </a:rPr>
              <a:t>:</a:t>
            </a:r>
          </a:p>
          <a:p>
            <a:pPr>
              <a:lnSpc>
                <a:spcPts val="4711"/>
              </a:lnSpc>
            </a:pPr>
            <a:endParaRPr lang="en-US" sz="4097" dirty="0">
              <a:solidFill>
                <a:srgbClr val="1A1B18"/>
              </a:solidFill>
              <a:latin typeface="Times New Roman" panose="02020603050405020304" pitchFamily="18" charset="0"/>
              <a:cs typeface="Times New Roman" panose="02020603050405020304" pitchFamily="18" charset="0"/>
            </a:endParaRPr>
          </a:p>
          <a:p>
            <a:pPr>
              <a:lnSpc>
                <a:spcPts val="4711"/>
              </a:lnSpc>
            </a:pPr>
            <a:r>
              <a:rPr lang="en-US" sz="4400" i="1" dirty="0">
                <a:solidFill>
                  <a:srgbClr val="1A1B18"/>
                </a:solidFill>
                <a:latin typeface="Times New Roman" panose="02020603050405020304" pitchFamily="18" charset="0"/>
                <a:cs typeface="Times New Roman" panose="02020603050405020304" pitchFamily="18" charset="0"/>
              </a:rPr>
              <a:t>1. </a:t>
            </a:r>
            <a:r>
              <a:rPr lang="en-US" sz="4400" i="1" dirty="0" err="1">
                <a:solidFill>
                  <a:srgbClr val="1A1B18"/>
                </a:solidFill>
                <a:latin typeface="Times New Roman" panose="02020603050405020304" pitchFamily="18" charset="0"/>
                <a:cs typeface="Times New Roman" panose="02020603050405020304" pitchFamily="18" charset="0"/>
              </a:rPr>
              <a:t>Ғылыми</a:t>
            </a:r>
            <a:r>
              <a:rPr lang="en-US" sz="4400" i="1" dirty="0">
                <a:solidFill>
                  <a:srgbClr val="1A1B18"/>
                </a:solidFill>
                <a:latin typeface="Times New Roman" panose="02020603050405020304" pitchFamily="18" charset="0"/>
                <a:cs typeface="Times New Roman" panose="02020603050405020304" pitchFamily="18" charset="0"/>
              </a:rPr>
              <a:t> </a:t>
            </a:r>
            <a:r>
              <a:rPr lang="en-US" sz="4400" i="1" dirty="0" err="1">
                <a:solidFill>
                  <a:srgbClr val="1A1B18"/>
                </a:solidFill>
                <a:latin typeface="Times New Roman" panose="02020603050405020304" pitchFamily="18" charset="0"/>
                <a:cs typeface="Times New Roman" panose="02020603050405020304" pitchFamily="18" charset="0"/>
              </a:rPr>
              <a:t>абстракция</a:t>
            </a:r>
            <a:r>
              <a:rPr lang="en-US" sz="4400" i="1" dirty="0">
                <a:solidFill>
                  <a:srgbClr val="1A1B18"/>
                </a:solidFill>
                <a:latin typeface="Times New Roman" panose="02020603050405020304" pitchFamily="18" charset="0"/>
                <a:cs typeface="Times New Roman" panose="02020603050405020304" pitchFamily="18" charset="0"/>
              </a:rPr>
              <a:t>  </a:t>
            </a:r>
          </a:p>
          <a:p>
            <a:pPr>
              <a:lnSpc>
                <a:spcPts val="4711"/>
              </a:lnSpc>
            </a:pPr>
            <a:r>
              <a:rPr lang="en-US" sz="4400" i="1" dirty="0">
                <a:solidFill>
                  <a:srgbClr val="1A1B18"/>
                </a:solidFill>
                <a:latin typeface="Times New Roman" panose="02020603050405020304" pitchFamily="18" charset="0"/>
                <a:cs typeface="Times New Roman" panose="02020603050405020304" pitchFamily="18" charset="0"/>
              </a:rPr>
              <a:t>2. </a:t>
            </a:r>
            <a:r>
              <a:rPr lang="en-US" sz="4400" i="1" dirty="0" err="1">
                <a:solidFill>
                  <a:srgbClr val="1A1B18"/>
                </a:solidFill>
                <a:latin typeface="Times New Roman" panose="02020603050405020304" pitchFamily="18" charset="0"/>
                <a:cs typeface="Times New Roman" panose="02020603050405020304" pitchFamily="18" charset="0"/>
              </a:rPr>
              <a:t>Анализ</a:t>
            </a:r>
            <a:r>
              <a:rPr lang="en-US" sz="4400" i="1" dirty="0">
                <a:solidFill>
                  <a:srgbClr val="1A1B18"/>
                </a:solidFill>
                <a:latin typeface="Times New Roman" panose="02020603050405020304" pitchFamily="18" charset="0"/>
                <a:cs typeface="Times New Roman" panose="02020603050405020304" pitchFamily="18" charset="0"/>
              </a:rPr>
              <a:t> </a:t>
            </a:r>
            <a:endParaRPr lang="en-US" sz="4400" i="1" dirty="0" smtClean="0">
              <a:solidFill>
                <a:srgbClr val="1A1B18"/>
              </a:solidFill>
              <a:latin typeface="Times New Roman" panose="02020603050405020304" pitchFamily="18" charset="0"/>
              <a:cs typeface="Times New Roman" panose="02020603050405020304" pitchFamily="18" charset="0"/>
            </a:endParaRPr>
          </a:p>
          <a:p>
            <a:pPr lvl="0">
              <a:lnSpc>
                <a:spcPts val="4566"/>
              </a:lnSpc>
            </a:pPr>
            <a:r>
              <a:rPr lang="en-US" sz="4150" i="1" dirty="0">
                <a:solidFill>
                  <a:srgbClr val="1A1B18"/>
                </a:solidFill>
                <a:latin typeface="Times New Roman" panose="02020603050405020304" pitchFamily="18" charset="0"/>
                <a:cs typeface="Times New Roman" panose="02020603050405020304" pitchFamily="18" charset="0"/>
              </a:rPr>
              <a:t>3. </a:t>
            </a:r>
            <a:r>
              <a:rPr lang="en-US" sz="4150" i="1" dirty="0" err="1">
                <a:solidFill>
                  <a:srgbClr val="1A1B18"/>
                </a:solidFill>
                <a:latin typeface="Times New Roman" panose="02020603050405020304" pitchFamily="18" charset="0"/>
                <a:cs typeface="Times New Roman" panose="02020603050405020304" pitchFamily="18" charset="0"/>
              </a:rPr>
              <a:t>Синтез</a:t>
            </a:r>
            <a:r>
              <a:rPr lang="en-US" sz="4150" i="1" dirty="0">
                <a:solidFill>
                  <a:srgbClr val="1A1B18"/>
                </a:solidFill>
                <a:latin typeface="Times New Roman" panose="02020603050405020304" pitchFamily="18" charset="0"/>
                <a:cs typeface="Times New Roman" panose="02020603050405020304" pitchFamily="18" charset="0"/>
              </a:rPr>
              <a:t> </a:t>
            </a:r>
          </a:p>
          <a:p>
            <a:pPr lvl="0">
              <a:lnSpc>
                <a:spcPts val="4566"/>
              </a:lnSpc>
            </a:pPr>
            <a:r>
              <a:rPr lang="en-US" sz="4400" i="1" dirty="0" smtClean="0">
                <a:solidFill>
                  <a:srgbClr val="1A1B18"/>
                </a:solidFill>
                <a:latin typeface="Times New Roman" panose="02020603050405020304" pitchFamily="18" charset="0"/>
                <a:cs typeface="Times New Roman" panose="02020603050405020304" pitchFamily="18" charset="0"/>
              </a:rPr>
              <a:t>4</a:t>
            </a:r>
            <a:r>
              <a:rPr lang="en-US" sz="4400" i="1" dirty="0">
                <a:solidFill>
                  <a:srgbClr val="1A1B18"/>
                </a:solidFill>
                <a:latin typeface="Times New Roman" panose="02020603050405020304" pitchFamily="18" charset="0"/>
                <a:cs typeface="Times New Roman" panose="02020603050405020304" pitchFamily="18" charset="0"/>
              </a:rPr>
              <a:t>. </a:t>
            </a:r>
            <a:r>
              <a:rPr lang="en-US" sz="4400" i="1" dirty="0" err="1">
                <a:solidFill>
                  <a:srgbClr val="1A1B18"/>
                </a:solidFill>
                <a:latin typeface="Times New Roman" panose="02020603050405020304" pitchFamily="18" charset="0"/>
                <a:cs typeface="Times New Roman" panose="02020603050405020304" pitchFamily="18" charset="0"/>
              </a:rPr>
              <a:t>Индукция</a:t>
            </a:r>
            <a:r>
              <a:rPr lang="en-US" sz="4400" i="1" dirty="0">
                <a:solidFill>
                  <a:srgbClr val="1A1B18"/>
                </a:solidFill>
                <a:latin typeface="Times New Roman" panose="02020603050405020304" pitchFamily="18" charset="0"/>
                <a:cs typeface="Times New Roman" panose="02020603050405020304" pitchFamily="18" charset="0"/>
              </a:rPr>
              <a:t> </a:t>
            </a:r>
            <a:endParaRPr lang="en-US" sz="4400" i="1" dirty="0" smtClean="0">
              <a:solidFill>
                <a:srgbClr val="1A1B18"/>
              </a:solidFill>
              <a:latin typeface="Times New Roman" panose="02020603050405020304" pitchFamily="18" charset="0"/>
              <a:cs typeface="Times New Roman" panose="02020603050405020304" pitchFamily="18" charset="0"/>
            </a:endParaRPr>
          </a:p>
          <a:p>
            <a:pPr>
              <a:lnSpc>
                <a:spcPts val="4729"/>
              </a:lnSpc>
            </a:pPr>
            <a:r>
              <a:rPr lang="en-US" sz="4400" i="1" dirty="0">
                <a:solidFill>
                  <a:srgbClr val="1A1B18"/>
                </a:solidFill>
                <a:latin typeface="Times New Roman" panose="02020603050405020304" pitchFamily="18" charset="0"/>
                <a:cs typeface="Times New Roman" panose="02020603050405020304" pitchFamily="18" charset="0"/>
              </a:rPr>
              <a:t>5. </a:t>
            </a:r>
            <a:r>
              <a:rPr lang="en-US" sz="4400" i="1" dirty="0" err="1">
                <a:solidFill>
                  <a:srgbClr val="1A1B18"/>
                </a:solidFill>
                <a:latin typeface="Times New Roman" panose="02020603050405020304" pitchFamily="18" charset="0"/>
                <a:cs typeface="Times New Roman" panose="02020603050405020304" pitchFamily="18" charset="0"/>
              </a:rPr>
              <a:t>Дедукция</a:t>
            </a:r>
            <a:r>
              <a:rPr lang="en-US" sz="4400" i="1" dirty="0">
                <a:solidFill>
                  <a:srgbClr val="1A1B18"/>
                </a:solidFill>
                <a:latin typeface="Times New Roman" panose="02020603050405020304" pitchFamily="18" charset="0"/>
                <a:cs typeface="Times New Roman" panose="02020603050405020304" pitchFamily="18" charset="0"/>
              </a:rPr>
              <a:t> </a:t>
            </a:r>
          </a:p>
          <a:p>
            <a:pPr>
              <a:lnSpc>
                <a:spcPts val="4729"/>
              </a:lnSpc>
            </a:pPr>
            <a:r>
              <a:rPr lang="en-US" sz="4400" i="1" dirty="0">
                <a:solidFill>
                  <a:srgbClr val="1A1B18"/>
                </a:solidFill>
                <a:latin typeface="Times New Roman" panose="02020603050405020304" pitchFamily="18" charset="0"/>
                <a:cs typeface="Times New Roman" panose="02020603050405020304" pitchFamily="18" charset="0"/>
              </a:rPr>
              <a:t>6. </a:t>
            </a:r>
            <a:r>
              <a:rPr lang="en-US" sz="4400" i="1" dirty="0" err="1">
                <a:solidFill>
                  <a:srgbClr val="1A1B18"/>
                </a:solidFill>
                <a:latin typeface="Times New Roman" panose="02020603050405020304" pitchFamily="18" charset="0"/>
                <a:cs typeface="Times New Roman" panose="02020603050405020304" pitchFamily="18" charset="0"/>
              </a:rPr>
              <a:t>Эксперимент</a:t>
            </a:r>
            <a:r>
              <a:rPr lang="en-US" sz="4400" i="1" dirty="0">
                <a:solidFill>
                  <a:srgbClr val="1A1B18"/>
                </a:solidFill>
                <a:latin typeface="Times New Roman" panose="02020603050405020304" pitchFamily="18" charset="0"/>
                <a:cs typeface="Times New Roman" panose="02020603050405020304" pitchFamily="18" charset="0"/>
              </a:rPr>
              <a:t> </a:t>
            </a:r>
          </a:p>
          <a:p>
            <a:pPr>
              <a:lnSpc>
                <a:spcPts val="4729"/>
              </a:lnSpc>
            </a:pPr>
            <a:r>
              <a:rPr lang="en-US" sz="4400" i="1" dirty="0">
                <a:solidFill>
                  <a:srgbClr val="1A1B18"/>
                </a:solidFill>
                <a:latin typeface="Times New Roman" panose="02020603050405020304" pitchFamily="18" charset="0"/>
                <a:cs typeface="Times New Roman" panose="02020603050405020304" pitchFamily="18" charset="0"/>
              </a:rPr>
              <a:t>7. </a:t>
            </a:r>
            <a:r>
              <a:rPr lang="en-US" sz="4400" i="1" dirty="0" err="1">
                <a:solidFill>
                  <a:srgbClr val="1A1B18"/>
                </a:solidFill>
                <a:latin typeface="Times New Roman" panose="02020603050405020304" pitchFamily="18" charset="0"/>
                <a:cs typeface="Times New Roman" panose="02020603050405020304" pitchFamily="18" charset="0"/>
              </a:rPr>
              <a:t>Аналогия</a:t>
            </a:r>
            <a:r>
              <a:rPr lang="en-US" sz="4400" i="1" dirty="0">
                <a:solidFill>
                  <a:srgbClr val="1A1B18"/>
                </a:solidFill>
                <a:latin typeface="Times New Roman" panose="02020603050405020304" pitchFamily="18" charset="0"/>
                <a:cs typeface="Times New Roman" panose="02020603050405020304" pitchFamily="18" charset="0"/>
              </a:rPr>
              <a:t> </a:t>
            </a:r>
            <a:endParaRPr lang="en-US" sz="4400" i="1" dirty="0" smtClean="0">
              <a:solidFill>
                <a:srgbClr val="1A1B18"/>
              </a:solidFill>
              <a:latin typeface="Times New Roman" panose="02020603050405020304" pitchFamily="18" charset="0"/>
              <a:cs typeface="Times New Roman" panose="02020603050405020304" pitchFamily="18" charset="0"/>
            </a:endParaRPr>
          </a:p>
          <a:p>
            <a:pPr>
              <a:lnSpc>
                <a:spcPts val="4439"/>
              </a:lnSpc>
            </a:pPr>
            <a:r>
              <a:rPr lang="en-US" sz="4400" i="1" dirty="0">
                <a:solidFill>
                  <a:srgbClr val="1A1B18"/>
                </a:solidFill>
                <a:latin typeface="Times New Roman" panose="02020603050405020304" pitchFamily="18" charset="0"/>
                <a:cs typeface="Times New Roman" panose="02020603050405020304" pitchFamily="18" charset="0"/>
              </a:rPr>
              <a:t>8. </a:t>
            </a:r>
            <a:r>
              <a:rPr lang="en-US" sz="4400" i="1" dirty="0" err="1">
                <a:solidFill>
                  <a:srgbClr val="1A1B18"/>
                </a:solidFill>
                <a:latin typeface="Times New Roman" panose="02020603050405020304" pitchFamily="18" charset="0"/>
                <a:cs typeface="Times New Roman" panose="02020603050405020304" pitchFamily="18" charset="0"/>
              </a:rPr>
              <a:t>Гипотеза</a:t>
            </a:r>
            <a:r>
              <a:rPr lang="en-US" sz="4400" i="1" dirty="0">
                <a:solidFill>
                  <a:srgbClr val="1A1B18"/>
                </a:solidFill>
                <a:latin typeface="Times New Roman" panose="02020603050405020304" pitchFamily="18" charset="0"/>
                <a:cs typeface="Times New Roman" panose="02020603050405020304" pitchFamily="18" charset="0"/>
              </a:rPr>
              <a:t> </a:t>
            </a:r>
            <a:r>
              <a:rPr lang="en-US" sz="4400" dirty="0" smtClean="0">
                <a:solidFill>
                  <a:srgbClr val="1A1B18"/>
                </a:solidFill>
                <a:latin typeface="Times New Roman" panose="02020603050405020304" pitchFamily="18" charset="0"/>
                <a:cs typeface="Times New Roman" panose="02020603050405020304" pitchFamily="18" charset="0"/>
              </a:rPr>
              <a:t> </a:t>
            </a:r>
            <a:endParaRPr lang="en-US" sz="4400" dirty="0">
              <a:solidFill>
                <a:srgbClr val="1A1B18"/>
              </a:solidFill>
              <a:latin typeface="Times New Roman" panose="02020603050405020304" pitchFamily="18" charset="0"/>
              <a:cs typeface="Times New Roman" panose="02020603050405020304" pitchFamily="18" charset="0"/>
            </a:endParaRPr>
          </a:p>
          <a:p>
            <a:pPr>
              <a:lnSpc>
                <a:spcPts val="4439"/>
              </a:lnSpc>
            </a:pPr>
            <a:r>
              <a:rPr lang="en-US" sz="4400" i="1" dirty="0">
                <a:solidFill>
                  <a:srgbClr val="1A1B18"/>
                </a:solidFill>
                <a:latin typeface="Times New Roman" panose="02020603050405020304" pitchFamily="18" charset="0"/>
                <a:cs typeface="Times New Roman" panose="02020603050405020304" pitchFamily="18" charset="0"/>
              </a:rPr>
              <a:t>9. «</a:t>
            </a:r>
            <a:r>
              <a:rPr lang="en-US" sz="4400" i="1" dirty="0" err="1">
                <a:solidFill>
                  <a:srgbClr val="1A1B18"/>
                </a:solidFill>
                <a:latin typeface="Times New Roman" panose="02020603050405020304" pitchFamily="18" charset="0"/>
                <a:cs typeface="Times New Roman" panose="02020603050405020304" pitchFamily="18" charset="0"/>
              </a:rPr>
              <a:t>Әртүрлі</a:t>
            </a:r>
            <a:r>
              <a:rPr lang="en-US" sz="4400" i="1" dirty="0">
                <a:solidFill>
                  <a:srgbClr val="1A1B18"/>
                </a:solidFill>
                <a:latin typeface="Times New Roman" panose="02020603050405020304" pitchFamily="18" charset="0"/>
                <a:cs typeface="Times New Roman" panose="02020603050405020304" pitchFamily="18" charset="0"/>
              </a:rPr>
              <a:t> </a:t>
            </a:r>
            <a:r>
              <a:rPr lang="en-US" sz="4400" i="1" dirty="0" err="1">
                <a:solidFill>
                  <a:srgbClr val="1A1B18"/>
                </a:solidFill>
                <a:latin typeface="Times New Roman" panose="02020603050405020304" pitchFamily="18" charset="0"/>
                <a:cs typeface="Times New Roman" panose="02020603050405020304" pitchFamily="18" charset="0"/>
              </a:rPr>
              <a:t>тең</a:t>
            </a:r>
            <a:r>
              <a:rPr lang="en-US" sz="4400" i="1" dirty="0">
                <a:solidFill>
                  <a:srgbClr val="1A1B18"/>
                </a:solidFill>
                <a:latin typeface="Times New Roman" panose="02020603050405020304" pitchFamily="18" charset="0"/>
                <a:cs typeface="Times New Roman" panose="02020603050405020304" pitchFamily="18" charset="0"/>
              </a:rPr>
              <a:t> </a:t>
            </a:r>
            <a:r>
              <a:rPr lang="en-US" sz="4400" i="1" dirty="0" err="1">
                <a:solidFill>
                  <a:srgbClr val="1A1B18"/>
                </a:solidFill>
                <a:latin typeface="Times New Roman" panose="02020603050405020304" pitchFamily="18" charset="0"/>
                <a:cs typeface="Times New Roman" panose="02020603050405020304" pitchFamily="18" charset="0"/>
              </a:rPr>
              <a:t>жағдайларда</a:t>
            </a:r>
            <a:r>
              <a:rPr lang="en-US" sz="4400" i="1" dirty="0">
                <a:solidFill>
                  <a:srgbClr val="1A1B18"/>
                </a:solidFill>
                <a:latin typeface="Times New Roman" panose="02020603050405020304" pitchFamily="18" charset="0"/>
                <a:cs typeface="Times New Roman" panose="02020603050405020304" pitchFamily="18" charset="0"/>
              </a:rPr>
              <a:t>» </a:t>
            </a:r>
            <a:r>
              <a:rPr lang="en-US" sz="4400" i="1" dirty="0" err="1">
                <a:solidFill>
                  <a:srgbClr val="1A1B18"/>
                </a:solidFill>
                <a:latin typeface="Times New Roman" panose="02020603050405020304" pitchFamily="18" charset="0"/>
                <a:cs typeface="Times New Roman" panose="02020603050405020304" pitchFamily="18" charset="0"/>
              </a:rPr>
              <a:t>әдісі</a:t>
            </a:r>
            <a:r>
              <a:rPr lang="en-US" sz="4400" i="1" dirty="0">
                <a:solidFill>
                  <a:srgbClr val="1A1B18"/>
                </a:solidFill>
                <a:latin typeface="Times New Roman" panose="02020603050405020304" pitchFamily="18" charset="0"/>
                <a:cs typeface="Times New Roman" panose="02020603050405020304" pitchFamily="18" charset="0"/>
              </a:rPr>
              <a:t> </a:t>
            </a:r>
            <a:r>
              <a:rPr lang="en-US" sz="4400" dirty="0" smtClean="0">
                <a:solidFill>
                  <a:srgbClr val="1A1B18"/>
                </a:solidFill>
                <a:latin typeface="Times New Roman" panose="02020603050405020304" pitchFamily="18" charset="0"/>
                <a:cs typeface="Times New Roman" panose="02020603050405020304" pitchFamily="18" charset="0"/>
              </a:rPr>
              <a:t> </a:t>
            </a:r>
            <a:endParaRPr lang="en-US" sz="4400" dirty="0">
              <a:solidFill>
                <a:srgbClr val="1A1B18"/>
              </a:solidFill>
              <a:latin typeface="Times New Roman" panose="02020603050405020304" pitchFamily="18" charset="0"/>
              <a:cs typeface="Times New Roman" panose="02020603050405020304" pitchFamily="18" charset="0"/>
            </a:endParaRPr>
          </a:p>
          <a:p>
            <a:pPr>
              <a:lnSpc>
                <a:spcPts val="4729"/>
              </a:lnSpc>
            </a:pPr>
            <a:endParaRPr lang="en-US" sz="4400" i="1" dirty="0">
              <a:solidFill>
                <a:srgbClr val="1A1B18"/>
              </a:solidFill>
              <a:latin typeface="Times Neue Roman Bold"/>
            </a:endParaRPr>
          </a:p>
          <a:p>
            <a:pPr lvl="0">
              <a:lnSpc>
                <a:spcPts val="4566"/>
              </a:lnSpc>
            </a:pPr>
            <a:endParaRPr lang="en-US" sz="4400" i="1" dirty="0">
              <a:solidFill>
                <a:srgbClr val="1A1B18"/>
              </a:solidFill>
              <a:latin typeface="Times Neue Roman Bold"/>
            </a:endParaRPr>
          </a:p>
          <a:p>
            <a:pPr>
              <a:lnSpc>
                <a:spcPts val="4711"/>
              </a:lnSpc>
            </a:pPr>
            <a:endParaRPr lang="en-US" sz="4400" i="1" dirty="0">
              <a:solidFill>
                <a:srgbClr val="1A1B18"/>
              </a:solidFill>
              <a:latin typeface="Times Neue Roman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232550" y="1028700"/>
            <a:ext cx="28575" cy="8229600"/>
          </a:xfrm>
          <a:prstGeom prst="rect">
            <a:avLst/>
          </a:prstGeom>
          <a:solidFill>
            <a:srgbClr val="CDA63C"/>
          </a:solidFill>
        </p:spPr>
      </p:sp>
      <p:sp>
        <p:nvSpPr>
          <p:cNvPr id="3" name="TextBox 3"/>
          <p:cNvSpPr txBox="1"/>
          <p:nvPr/>
        </p:nvSpPr>
        <p:spPr>
          <a:xfrm>
            <a:off x="2542407" y="2466901"/>
            <a:ext cx="15745593" cy="6258123"/>
          </a:xfrm>
          <a:prstGeom prst="rect">
            <a:avLst/>
          </a:prstGeom>
        </p:spPr>
        <p:txBody>
          <a:bodyPr lIns="0" tIns="0" rIns="0" bIns="0" rtlCol="0" anchor="t">
            <a:spAutoFit/>
          </a:bodyPr>
          <a:lstStyle/>
          <a:p>
            <a:pPr>
              <a:lnSpc>
                <a:spcPts val="6092"/>
              </a:lnSpc>
            </a:pPr>
            <a:r>
              <a:rPr lang="en-US" sz="5538" b="1" i="1" dirty="0" err="1">
                <a:solidFill>
                  <a:srgbClr val="1A1B18"/>
                </a:solidFill>
                <a:latin typeface="Times New Roman" panose="02020603050405020304" pitchFamily="18" charset="0"/>
                <a:cs typeface="Times New Roman" panose="02020603050405020304" pitchFamily="18" charset="0"/>
              </a:rPr>
              <a:t>Экономикалық</a:t>
            </a:r>
            <a:r>
              <a:rPr lang="en-US" sz="5538" b="1" i="1" dirty="0">
                <a:solidFill>
                  <a:srgbClr val="1A1B18"/>
                </a:solidFill>
                <a:latin typeface="Times New Roman" panose="02020603050405020304" pitchFamily="18" charset="0"/>
                <a:cs typeface="Times New Roman" panose="02020603050405020304" pitchFamily="18" charset="0"/>
              </a:rPr>
              <a:t> </a:t>
            </a:r>
            <a:r>
              <a:rPr lang="en-US" sz="5538" b="1" i="1" dirty="0" err="1">
                <a:solidFill>
                  <a:srgbClr val="1A1B18"/>
                </a:solidFill>
                <a:latin typeface="Times New Roman" panose="02020603050405020304" pitchFamily="18" charset="0"/>
                <a:cs typeface="Times New Roman" panose="02020603050405020304" pitchFamily="18" charset="0"/>
              </a:rPr>
              <a:t>теорияның</a:t>
            </a:r>
            <a:r>
              <a:rPr lang="en-US" sz="5538" b="1" i="1" dirty="0">
                <a:solidFill>
                  <a:srgbClr val="1A1B18"/>
                </a:solidFill>
                <a:latin typeface="Times New Roman" panose="02020603050405020304" pitchFamily="18" charset="0"/>
                <a:cs typeface="Times New Roman" panose="02020603050405020304" pitchFamily="18" charset="0"/>
              </a:rPr>
              <a:t> </a:t>
            </a:r>
            <a:r>
              <a:rPr lang="en-US" sz="5538" b="1" i="1" dirty="0" err="1">
                <a:solidFill>
                  <a:srgbClr val="1A1B18"/>
                </a:solidFill>
                <a:latin typeface="Times New Roman" panose="02020603050405020304" pitchFamily="18" charset="0"/>
                <a:cs typeface="Times New Roman" panose="02020603050405020304" pitchFamily="18" charset="0"/>
              </a:rPr>
              <a:t>ерекше</a:t>
            </a:r>
            <a:r>
              <a:rPr lang="en-US" sz="5538" b="1" i="1" dirty="0">
                <a:solidFill>
                  <a:srgbClr val="1A1B18"/>
                </a:solidFill>
                <a:latin typeface="Times New Roman" panose="02020603050405020304" pitchFamily="18" charset="0"/>
                <a:cs typeface="Times New Roman" panose="02020603050405020304" pitchFamily="18" charset="0"/>
              </a:rPr>
              <a:t> </a:t>
            </a:r>
            <a:r>
              <a:rPr lang="en-US" sz="5538" b="1" i="1" dirty="0" err="1">
                <a:solidFill>
                  <a:srgbClr val="1A1B18"/>
                </a:solidFill>
                <a:latin typeface="Times New Roman" panose="02020603050405020304" pitchFamily="18" charset="0"/>
                <a:cs typeface="Times New Roman" panose="02020603050405020304" pitchFamily="18" charset="0"/>
              </a:rPr>
              <a:t>әдістері</a:t>
            </a:r>
            <a:r>
              <a:rPr lang="en-US" sz="5538" b="1" i="1" dirty="0" smtClean="0">
                <a:solidFill>
                  <a:srgbClr val="1A1B18"/>
                </a:solidFill>
                <a:latin typeface="Times New Roman" panose="02020603050405020304" pitchFamily="18" charset="0"/>
                <a:cs typeface="Times New Roman" panose="02020603050405020304" pitchFamily="18" charset="0"/>
              </a:rPr>
              <a:t>:</a:t>
            </a:r>
          </a:p>
          <a:p>
            <a:pPr>
              <a:lnSpc>
                <a:spcPts val="6092"/>
              </a:lnSpc>
            </a:pPr>
            <a:endParaRPr lang="en-US" sz="5538" dirty="0">
              <a:solidFill>
                <a:srgbClr val="1A1B18"/>
              </a:solidFill>
              <a:latin typeface="Times New Roman" panose="02020603050405020304" pitchFamily="18" charset="0"/>
              <a:cs typeface="Times New Roman" panose="02020603050405020304" pitchFamily="18" charset="0"/>
            </a:endParaRPr>
          </a:p>
          <a:p>
            <a:pPr>
              <a:lnSpc>
                <a:spcPts val="6092"/>
              </a:lnSpc>
            </a:pPr>
            <a:r>
              <a:rPr lang="en-US" sz="5400" dirty="0">
                <a:solidFill>
                  <a:srgbClr val="1A1B18"/>
                </a:solidFill>
                <a:latin typeface="Times New Roman" panose="02020603050405020304" pitchFamily="18" charset="0"/>
                <a:cs typeface="Times New Roman" panose="02020603050405020304" pitchFamily="18" charset="0"/>
              </a:rPr>
              <a:t>1. </a:t>
            </a:r>
            <a:r>
              <a:rPr lang="en-US" sz="5400" dirty="0" err="1">
                <a:solidFill>
                  <a:srgbClr val="1A1B18"/>
                </a:solidFill>
                <a:latin typeface="Times New Roman" panose="02020603050405020304" pitchFamily="18" charset="0"/>
                <a:cs typeface="Times New Roman" panose="02020603050405020304" pitchFamily="18" charset="0"/>
              </a:rPr>
              <a:t>Экономикалық-математикалық</a:t>
            </a:r>
            <a:r>
              <a:rPr lang="en-US" sz="5400" dirty="0">
                <a:solidFill>
                  <a:srgbClr val="1A1B18"/>
                </a:solidFill>
                <a:latin typeface="Times New Roman" panose="02020603050405020304" pitchFamily="18" charset="0"/>
                <a:cs typeface="Times New Roman" panose="02020603050405020304" pitchFamily="18" charset="0"/>
              </a:rPr>
              <a:t> </a:t>
            </a:r>
            <a:r>
              <a:rPr lang="en-US" sz="5400" dirty="0" err="1">
                <a:solidFill>
                  <a:srgbClr val="1A1B18"/>
                </a:solidFill>
                <a:latin typeface="Times New Roman" panose="02020603050405020304" pitchFamily="18" charset="0"/>
                <a:cs typeface="Times New Roman" panose="02020603050405020304" pitchFamily="18" charset="0"/>
              </a:rPr>
              <a:t>үлгілеу</a:t>
            </a:r>
            <a:r>
              <a:rPr lang="en-US" sz="5400" dirty="0">
                <a:solidFill>
                  <a:srgbClr val="1A1B18"/>
                </a:solidFill>
                <a:latin typeface="Times New Roman" panose="02020603050405020304" pitchFamily="18" charset="0"/>
                <a:cs typeface="Times New Roman" panose="02020603050405020304" pitchFamily="18" charset="0"/>
              </a:rPr>
              <a:t> </a:t>
            </a:r>
          </a:p>
          <a:p>
            <a:pPr>
              <a:lnSpc>
                <a:spcPts val="6092"/>
              </a:lnSpc>
            </a:pPr>
            <a:r>
              <a:rPr lang="en-US" sz="5400" dirty="0">
                <a:solidFill>
                  <a:srgbClr val="1A1B18"/>
                </a:solidFill>
                <a:latin typeface="Times New Roman" panose="02020603050405020304" pitchFamily="18" charset="0"/>
                <a:cs typeface="Times New Roman" panose="02020603050405020304" pitchFamily="18" charset="0"/>
              </a:rPr>
              <a:t>2. </a:t>
            </a:r>
            <a:r>
              <a:rPr lang="en-US" sz="5400" dirty="0" err="1">
                <a:solidFill>
                  <a:srgbClr val="1A1B18"/>
                </a:solidFill>
                <a:latin typeface="Times New Roman" panose="02020603050405020304" pitchFamily="18" charset="0"/>
                <a:cs typeface="Times New Roman" panose="02020603050405020304" pitchFamily="18" charset="0"/>
              </a:rPr>
              <a:t>Шекті</a:t>
            </a:r>
            <a:r>
              <a:rPr lang="en-US" sz="5400" dirty="0">
                <a:solidFill>
                  <a:srgbClr val="1A1B18"/>
                </a:solidFill>
                <a:latin typeface="Times New Roman" panose="02020603050405020304" pitchFamily="18" charset="0"/>
                <a:cs typeface="Times New Roman" panose="02020603050405020304" pitchFamily="18" charset="0"/>
              </a:rPr>
              <a:t> </a:t>
            </a:r>
            <a:r>
              <a:rPr lang="en-US" sz="5400" dirty="0" err="1">
                <a:solidFill>
                  <a:srgbClr val="1A1B18"/>
                </a:solidFill>
                <a:latin typeface="Times New Roman" panose="02020603050405020304" pitchFamily="18" charset="0"/>
                <a:cs typeface="Times New Roman" panose="02020603050405020304" pitchFamily="18" charset="0"/>
              </a:rPr>
              <a:t>талдау</a:t>
            </a:r>
            <a:r>
              <a:rPr lang="en-US" sz="5400" dirty="0">
                <a:solidFill>
                  <a:srgbClr val="1A1B18"/>
                </a:solidFill>
                <a:latin typeface="Times New Roman" panose="02020603050405020304" pitchFamily="18" charset="0"/>
                <a:cs typeface="Times New Roman" panose="02020603050405020304" pitchFamily="18" charset="0"/>
              </a:rPr>
              <a:t>. </a:t>
            </a:r>
          </a:p>
          <a:p>
            <a:pPr>
              <a:lnSpc>
                <a:spcPts val="6092"/>
              </a:lnSpc>
            </a:pPr>
            <a:r>
              <a:rPr lang="en-US" sz="5400" spc="-83" dirty="0">
                <a:solidFill>
                  <a:srgbClr val="1A1B18"/>
                </a:solidFill>
                <a:latin typeface="Times New Roman" panose="02020603050405020304" pitchFamily="18" charset="0"/>
                <a:cs typeface="Times New Roman" panose="02020603050405020304" pitchFamily="18" charset="0"/>
              </a:rPr>
              <a:t>3. </a:t>
            </a:r>
            <a:r>
              <a:rPr lang="en-US" sz="5400" spc="-83" dirty="0" err="1">
                <a:solidFill>
                  <a:srgbClr val="1A1B18"/>
                </a:solidFill>
                <a:latin typeface="Times New Roman" panose="02020603050405020304" pitchFamily="18" charset="0"/>
                <a:cs typeface="Times New Roman" panose="02020603050405020304" pitchFamily="18" charset="0"/>
              </a:rPr>
              <a:t>Функционалдық</a:t>
            </a:r>
            <a:r>
              <a:rPr lang="en-US" sz="5400" spc="-83" dirty="0">
                <a:solidFill>
                  <a:srgbClr val="1A1B18"/>
                </a:solidFill>
                <a:latin typeface="Times New Roman" panose="02020603050405020304" pitchFamily="18" charset="0"/>
                <a:cs typeface="Times New Roman" panose="02020603050405020304" pitchFamily="18" charset="0"/>
              </a:rPr>
              <a:t> </a:t>
            </a:r>
            <a:r>
              <a:rPr lang="en-US" sz="5400" spc="-83" dirty="0" err="1">
                <a:solidFill>
                  <a:srgbClr val="1A1B18"/>
                </a:solidFill>
                <a:latin typeface="Times New Roman" panose="02020603050405020304" pitchFamily="18" charset="0"/>
                <a:cs typeface="Times New Roman" panose="02020603050405020304" pitchFamily="18" charset="0"/>
              </a:rPr>
              <a:t>талдау</a:t>
            </a:r>
            <a:r>
              <a:rPr lang="en-US" sz="5400" spc="-83" dirty="0">
                <a:solidFill>
                  <a:srgbClr val="1A1B18"/>
                </a:solidFill>
                <a:latin typeface="Times New Roman" panose="02020603050405020304" pitchFamily="18" charset="0"/>
                <a:cs typeface="Times New Roman" panose="02020603050405020304" pitchFamily="18" charset="0"/>
              </a:rPr>
              <a:t>. </a:t>
            </a:r>
          </a:p>
          <a:p>
            <a:pPr>
              <a:lnSpc>
                <a:spcPts val="6092"/>
              </a:lnSpc>
            </a:pPr>
            <a:r>
              <a:rPr lang="en-US" sz="5400" spc="-83" dirty="0">
                <a:solidFill>
                  <a:srgbClr val="1A1B18"/>
                </a:solidFill>
                <a:latin typeface="Times New Roman" panose="02020603050405020304" pitchFamily="18" charset="0"/>
                <a:cs typeface="Times New Roman" panose="02020603050405020304" pitchFamily="18" charset="0"/>
              </a:rPr>
              <a:t>4. </a:t>
            </a:r>
            <a:r>
              <a:rPr lang="en-US" sz="5400" spc="-83" dirty="0" err="1">
                <a:solidFill>
                  <a:srgbClr val="1A1B18"/>
                </a:solidFill>
                <a:latin typeface="Times New Roman" panose="02020603050405020304" pitchFamily="18" charset="0"/>
                <a:cs typeface="Times New Roman" panose="02020603050405020304" pitchFamily="18" charset="0"/>
              </a:rPr>
              <a:t>Баланстық</a:t>
            </a:r>
            <a:r>
              <a:rPr lang="en-US" sz="5400" spc="-83" dirty="0">
                <a:solidFill>
                  <a:srgbClr val="1A1B18"/>
                </a:solidFill>
                <a:latin typeface="Times New Roman" panose="02020603050405020304" pitchFamily="18" charset="0"/>
                <a:cs typeface="Times New Roman" panose="02020603050405020304" pitchFamily="18" charset="0"/>
              </a:rPr>
              <a:t> </a:t>
            </a:r>
            <a:r>
              <a:rPr lang="en-US" sz="5400" spc="-83" dirty="0" err="1">
                <a:solidFill>
                  <a:srgbClr val="1A1B18"/>
                </a:solidFill>
                <a:latin typeface="Times New Roman" panose="02020603050405020304" pitchFamily="18" charset="0"/>
                <a:cs typeface="Times New Roman" panose="02020603050405020304" pitchFamily="18" charset="0"/>
              </a:rPr>
              <a:t>әдіс</a:t>
            </a:r>
            <a:r>
              <a:rPr lang="en-US" sz="5400" spc="-83" dirty="0">
                <a:solidFill>
                  <a:srgbClr val="1A1B18"/>
                </a:solidFill>
                <a:latin typeface="Times New Roman" panose="02020603050405020304" pitchFamily="18" charset="0"/>
                <a:cs typeface="Times New Roman" panose="02020603050405020304" pitchFamily="18" charset="0"/>
              </a:rPr>
              <a:t>. </a:t>
            </a:r>
          </a:p>
          <a:p>
            <a:pPr>
              <a:lnSpc>
                <a:spcPts val="6092"/>
              </a:lnSpc>
            </a:pPr>
            <a:r>
              <a:rPr lang="en-US" sz="5400" spc="-83" dirty="0">
                <a:solidFill>
                  <a:srgbClr val="1A1B18"/>
                </a:solidFill>
                <a:latin typeface="Times New Roman" panose="02020603050405020304" pitchFamily="18" charset="0"/>
                <a:cs typeface="Times New Roman" panose="02020603050405020304" pitchFamily="18" charset="0"/>
              </a:rPr>
              <a:t>5. </a:t>
            </a:r>
            <a:r>
              <a:rPr lang="en-US" sz="5400" spc="-83" dirty="0" err="1">
                <a:solidFill>
                  <a:srgbClr val="1A1B18"/>
                </a:solidFill>
                <a:latin typeface="Times New Roman" panose="02020603050405020304" pitchFamily="18" charset="0"/>
                <a:cs typeface="Times New Roman" panose="02020603050405020304" pitchFamily="18" charset="0"/>
              </a:rPr>
              <a:t>Экстрополяция</a:t>
            </a:r>
            <a:r>
              <a:rPr lang="en-US" sz="5400" spc="-83" dirty="0">
                <a:solidFill>
                  <a:srgbClr val="1A1B18"/>
                </a:solidFill>
                <a:latin typeface="Times New Roman" panose="02020603050405020304" pitchFamily="18" charset="0"/>
                <a:cs typeface="Times New Roman" panose="02020603050405020304" pitchFamily="18" charset="0"/>
              </a:rPr>
              <a:t>. </a:t>
            </a:r>
          </a:p>
          <a:p>
            <a:pPr>
              <a:lnSpc>
                <a:spcPts val="6092"/>
              </a:lnSpc>
            </a:pPr>
            <a:endParaRPr lang="en-US" sz="5538" spc="-83" dirty="0">
              <a:solidFill>
                <a:srgbClr val="1A1B18"/>
              </a:solidFill>
              <a:latin typeface="Cormorant Garamond Bold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742950" y="1028700"/>
            <a:ext cx="1007226" cy="1007226"/>
            <a:chOff x="0" y="0"/>
            <a:chExt cx="1342968" cy="1342968"/>
          </a:xfrm>
        </p:grpSpPr>
        <p:grpSp>
          <p:nvGrpSpPr>
            <p:cNvPr id="3" name="Group 3"/>
            <p:cNvGrpSpPr/>
            <p:nvPr/>
          </p:nvGrpSpPr>
          <p:grpSpPr>
            <a:xfrm>
              <a:off x="0" y="0"/>
              <a:ext cx="1342968" cy="1342968"/>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5" name="TextBox 5"/>
            <p:cNvSpPr txBox="1"/>
            <p:nvPr/>
          </p:nvSpPr>
          <p:spPr>
            <a:xfrm>
              <a:off x="186956" y="387318"/>
              <a:ext cx="969055" cy="587382"/>
            </a:xfrm>
            <a:prstGeom prst="rect">
              <a:avLst/>
            </a:prstGeom>
          </p:spPr>
          <p:txBody>
            <a:bodyPr lIns="0" tIns="0" rIns="0" bIns="0" rtlCol="0" anchor="t">
              <a:spAutoFit/>
            </a:bodyPr>
            <a:lstStyle/>
            <a:p>
              <a:pPr algn="ctr">
                <a:lnSpc>
                  <a:spcPts val="3300"/>
                </a:lnSpc>
              </a:pPr>
              <a:r>
                <a:rPr lang="en-US" sz="3000">
                  <a:solidFill>
                    <a:srgbClr val="FAFAFA"/>
                  </a:solidFill>
                  <a:latin typeface="Cormorant Garamond Bold Bold"/>
                </a:rPr>
                <a:t>XIII</a:t>
              </a:r>
            </a:p>
          </p:txBody>
        </p:sp>
      </p:grpSp>
      <p:grpSp>
        <p:nvGrpSpPr>
          <p:cNvPr id="6" name="Group 6"/>
          <p:cNvGrpSpPr/>
          <p:nvPr/>
        </p:nvGrpSpPr>
        <p:grpSpPr>
          <a:xfrm rot="5400000">
            <a:off x="768820" y="8671463"/>
            <a:ext cx="955485" cy="218188"/>
            <a:chOff x="0" y="0"/>
            <a:chExt cx="1273980" cy="290918"/>
          </a:xfrm>
        </p:grpSpPr>
        <p:grpSp>
          <p:nvGrpSpPr>
            <p:cNvPr id="7" name="Group 7"/>
            <p:cNvGrpSpPr>
              <a:grpSpLocks noChangeAspect="1"/>
            </p:cNvGrpSpPr>
            <p:nvPr/>
          </p:nvGrpSpPr>
          <p:grpSpPr>
            <a:xfrm>
              <a:off x="983062"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a:grpSpLocks noChangeAspect="1"/>
            </p:cNvGrpSpPr>
            <p:nvPr/>
          </p:nvGrpSpPr>
          <p:grpSpPr>
            <a:xfrm>
              <a:off x="489944" y="0"/>
              <a:ext cx="290918" cy="290918"/>
              <a:chOff x="0" y="0"/>
              <a:chExt cx="1708150" cy="1708150"/>
            </a:xfrm>
          </p:grpSpPr>
          <p:sp>
            <p:nvSpPr>
              <p:cNvPr id="10" name="Freeform 10"/>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1" name="Group 11"/>
            <p:cNvGrpSpPr/>
            <p:nvPr/>
          </p:nvGrpSpPr>
          <p:grpSpPr>
            <a:xfrm>
              <a:off x="0" y="1587"/>
              <a:ext cx="287744" cy="287744"/>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13" name="AutoShape 13"/>
          <p:cNvSpPr/>
          <p:nvPr/>
        </p:nvSpPr>
        <p:spPr>
          <a:xfrm>
            <a:off x="5471367" y="8272689"/>
            <a:ext cx="7710350" cy="30126"/>
          </a:xfrm>
          <a:prstGeom prst="rect">
            <a:avLst/>
          </a:prstGeom>
          <a:solidFill>
            <a:srgbClr val="CDA63C"/>
          </a:solidFill>
        </p:spPr>
      </p:sp>
      <p:sp>
        <p:nvSpPr>
          <p:cNvPr id="14" name="TextBox 14"/>
          <p:cNvSpPr txBox="1"/>
          <p:nvPr/>
        </p:nvSpPr>
        <p:spPr>
          <a:xfrm>
            <a:off x="1355657" y="4229365"/>
            <a:ext cx="16170343" cy="1894945"/>
          </a:xfrm>
          <a:prstGeom prst="rect">
            <a:avLst/>
          </a:prstGeom>
        </p:spPr>
        <p:txBody>
          <a:bodyPr wrap="square" lIns="0" tIns="0" rIns="0" bIns="0" rtlCol="0" anchor="t">
            <a:spAutoFit/>
          </a:bodyPr>
          <a:lstStyle/>
          <a:p>
            <a:pPr algn="ctr">
              <a:lnSpc>
                <a:spcPts val="7412"/>
              </a:lnSpc>
            </a:pPr>
            <a:r>
              <a:rPr lang="en-US" sz="6738" b="1" i="1" dirty="0">
                <a:solidFill>
                  <a:srgbClr val="1A1B18"/>
                </a:solidFill>
                <a:latin typeface="Times New Roman" panose="02020603050405020304" pitchFamily="18" charset="0"/>
                <a:cs typeface="Times New Roman" panose="02020603050405020304" pitchFamily="18" charset="0"/>
              </a:rPr>
              <a:t>1.2. </a:t>
            </a:r>
            <a:r>
              <a:rPr lang="en-US" sz="6738" b="1" i="1" dirty="0" err="1">
                <a:solidFill>
                  <a:srgbClr val="1A1B18"/>
                </a:solidFill>
                <a:latin typeface="Times New Roman" panose="02020603050405020304" pitchFamily="18" charset="0"/>
                <a:cs typeface="Times New Roman" panose="02020603050405020304" pitchFamily="18" charset="0"/>
              </a:rPr>
              <a:t>Экономикалық</a:t>
            </a:r>
            <a:r>
              <a:rPr lang="en-US" sz="6738" b="1" i="1" dirty="0">
                <a:solidFill>
                  <a:srgbClr val="1A1B18"/>
                </a:solidFill>
                <a:latin typeface="Times New Roman" panose="02020603050405020304" pitchFamily="18" charset="0"/>
                <a:cs typeface="Times New Roman" panose="02020603050405020304" pitchFamily="18" charset="0"/>
              </a:rPr>
              <a:t> </a:t>
            </a:r>
            <a:r>
              <a:rPr lang="en-US" sz="6738" b="1" i="1" dirty="0" err="1">
                <a:solidFill>
                  <a:srgbClr val="1A1B18"/>
                </a:solidFill>
                <a:latin typeface="Times New Roman" panose="02020603050405020304" pitchFamily="18" charset="0"/>
                <a:cs typeface="Times New Roman" panose="02020603050405020304" pitchFamily="18" charset="0"/>
              </a:rPr>
              <a:t>заңдар</a:t>
            </a:r>
            <a:r>
              <a:rPr lang="en-US" sz="6738" b="1" i="1" dirty="0">
                <a:solidFill>
                  <a:srgbClr val="1A1B18"/>
                </a:solidFill>
                <a:latin typeface="Times New Roman" panose="02020603050405020304" pitchFamily="18" charset="0"/>
                <a:cs typeface="Times New Roman" panose="02020603050405020304" pitchFamily="18" charset="0"/>
              </a:rPr>
              <a:t> </a:t>
            </a:r>
            <a:r>
              <a:rPr lang="en-US" sz="6738" b="1" i="1" dirty="0" err="1">
                <a:solidFill>
                  <a:srgbClr val="1A1B18"/>
                </a:solidFill>
                <a:latin typeface="Times New Roman" panose="02020603050405020304" pitchFamily="18" charset="0"/>
                <a:cs typeface="Times New Roman" panose="02020603050405020304" pitchFamily="18" charset="0"/>
              </a:rPr>
              <a:t>және</a:t>
            </a:r>
            <a:r>
              <a:rPr lang="en-US" sz="6738" b="1" i="1" dirty="0">
                <a:solidFill>
                  <a:srgbClr val="1A1B18"/>
                </a:solidFill>
                <a:latin typeface="Times New Roman" panose="02020603050405020304" pitchFamily="18" charset="0"/>
                <a:cs typeface="Times New Roman" panose="02020603050405020304" pitchFamily="18" charset="0"/>
              </a:rPr>
              <a:t> </a:t>
            </a:r>
            <a:r>
              <a:rPr lang="en-US" sz="6738" b="1" i="1" dirty="0" err="1">
                <a:solidFill>
                  <a:srgbClr val="1A1B18"/>
                </a:solidFill>
                <a:latin typeface="Times New Roman" panose="02020603050405020304" pitchFamily="18" charset="0"/>
                <a:cs typeface="Times New Roman" panose="02020603050405020304" pitchFamily="18" charset="0"/>
              </a:rPr>
              <a:t>экономикалық</a:t>
            </a:r>
            <a:r>
              <a:rPr lang="en-US" sz="6738" b="1" i="1" dirty="0">
                <a:solidFill>
                  <a:srgbClr val="1A1B18"/>
                </a:solidFill>
                <a:latin typeface="Times New Roman" panose="02020603050405020304" pitchFamily="18" charset="0"/>
                <a:cs typeface="Times New Roman" panose="02020603050405020304" pitchFamily="18" charset="0"/>
              </a:rPr>
              <a:t> </a:t>
            </a:r>
            <a:r>
              <a:rPr lang="en-US" sz="6738" b="1" i="1" dirty="0" err="1">
                <a:solidFill>
                  <a:srgbClr val="1A1B18"/>
                </a:solidFill>
                <a:latin typeface="Times New Roman" panose="02020603050405020304" pitchFamily="18" charset="0"/>
                <a:cs typeface="Times New Roman" panose="02020603050405020304" pitchFamily="18" charset="0"/>
              </a:rPr>
              <a:t>категориялар</a:t>
            </a:r>
            <a:endParaRPr lang="en-US" sz="6738" b="1" i="1" dirty="0">
              <a:solidFill>
                <a:srgbClr val="1A1B18"/>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grpSp>
        <p:nvGrpSpPr>
          <p:cNvPr id="3" name="Group 3"/>
          <p:cNvGrpSpPr/>
          <p:nvPr/>
        </p:nvGrpSpPr>
        <p:grpSpPr>
          <a:xfrm>
            <a:off x="16303815" y="1113728"/>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0"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493118"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a:stretch>
            <a:fillRect/>
          </a:stretch>
        </p:blipFill>
        <p:spPr>
          <a:xfrm>
            <a:off x="5969389" y="5143500"/>
            <a:ext cx="7779431" cy="4312722"/>
          </a:xfrm>
          <a:prstGeom prst="rect">
            <a:avLst/>
          </a:prstGeom>
        </p:spPr>
      </p:pic>
      <p:sp>
        <p:nvSpPr>
          <p:cNvPr id="11" name="TextBox 11"/>
          <p:cNvSpPr txBox="1"/>
          <p:nvPr/>
        </p:nvSpPr>
        <p:spPr>
          <a:xfrm>
            <a:off x="2699222" y="1982077"/>
            <a:ext cx="13604593" cy="3161423"/>
          </a:xfrm>
          <a:prstGeom prst="rect">
            <a:avLst/>
          </a:prstGeom>
        </p:spPr>
        <p:txBody>
          <a:bodyPr lIns="0" tIns="0" rIns="0" bIns="0" rtlCol="0" anchor="t">
            <a:spAutoFit/>
          </a:bodyPr>
          <a:lstStyle/>
          <a:p>
            <a:pPr>
              <a:lnSpc>
                <a:spcPts val="6216"/>
              </a:lnSpc>
            </a:pPr>
            <a:r>
              <a:rPr lang="en-US" sz="5651" b="1" i="1" dirty="0" err="1">
                <a:solidFill>
                  <a:srgbClr val="1A1B18"/>
                </a:solidFill>
                <a:latin typeface="Times New Roman" panose="02020603050405020304" pitchFamily="18" charset="0"/>
                <a:cs typeface="Times New Roman" panose="02020603050405020304" pitchFamily="18" charset="0"/>
              </a:rPr>
              <a:t>Экономикалық</a:t>
            </a:r>
            <a:r>
              <a:rPr lang="en-US" sz="5651" b="1" i="1" dirty="0">
                <a:solidFill>
                  <a:srgbClr val="1A1B18"/>
                </a:solidFill>
                <a:latin typeface="Times New Roman" panose="02020603050405020304" pitchFamily="18" charset="0"/>
                <a:cs typeface="Times New Roman" panose="02020603050405020304" pitchFamily="18" charset="0"/>
              </a:rPr>
              <a:t> </a:t>
            </a:r>
            <a:r>
              <a:rPr lang="en-US" sz="5651" b="1" i="1" dirty="0" err="1">
                <a:solidFill>
                  <a:srgbClr val="1A1B18"/>
                </a:solidFill>
                <a:latin typeface="Times New Roman" panose="02020603050405020304" pitchFamily="18" charset="0"/>
                <a:cs typeface="Times New Roman" panose="02020603050405020304" pitchFamily="18" charset="0"/>
              </a:rPr>
              <a:t>заңдар</a:t>
            </a:r>
            <a:r>
              <a:rPr lang="en-US" sz="5651" b="1" i="1" dirty="0">
                <a:solidFill>
                  <a:srgbClr val="1A1B18"/>
                </a:solidFill>
                <a:latin typeface="Times New Roman" panose="02020603050405020304" pitchFamily="18" charset="0"/>
                <a:cs typeface="Times New Roman" panose="02020603050405020304" pitchFamily="18" charset="0"/>
              </a:rPr>
              <a:t> </a:t>
            </a:r>
            <a:r>
              <a:rPr lang="en-US" sz="5651" i="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бұл</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адамдар</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өмірінде</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үнемі</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тұрақты</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түрде</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қайталанып</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отыратын</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себеп-салдарлық</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байланыстар</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мен</a:t>
            </a:r>
            <a:r>
              <a:rPr lang="en-US" sz="5651" dirty="0">
                <a:solidFill>
                  <a:srgbClr val="1A1B18"/>
                </a:solidFill>
                <a:latin typeface="Times New Roman" panose="02020603050405020304" pitchFamily="18" charset="0"/>
                <a:cs typeface="Times New Roman" panose="02020603050405020304" pitchFamily="18" charset="0"/>
              </a:rPr>
              <a:t> </a:t>
            </a:r>
            <a:r>
              <a:rPr lang="en-US" sz="5651" dirty="0" err="1">
                <a:solidFill>
                  <a:srgbClr val="1A1B18"/>
                </a:solidFill>
                <a:latin typeface="Times New Roman" panose="02020603050405020304" pitchFamily="18" charset="0"/>
                <a:cs typeface="Times New Roman" panose="02020603050405020304" pitchFamily="18" charset="0"/>
              </a:rPr>
              <a:t>құбылыстар</a:t>
            </a:r>
            <a:r>
              <a:rPr lang="en-US" sz="5651" dirty="0">
                <a:solidFill>
                  <a:srgbClr val="1A1B18"/>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grpSp>
        <p:nvGrpSpPr>
          <p:cNvPr id="3" name="Group 3"/>
          <p:cNvGrpSpPr/>
          <p:nvPr/>
        </p:nvGrpSpPr>
        <p:grpSpPr>
          <a:xfrm>
            <a:off x="16303815" y="1113728"/>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0"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493118"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t="6426"/>
          <a:stretch>
            <a:fillRect/>
          </a:stretch>
        </p:blipFill>
        <p:spPr>
          <a:xfrm>
            <a:off x="8399527" y="5143500"/>
            <a:ext cx="8382030" cy="4415169"/>
          </a:xfrm>
          <a:prstGeom prst="rect">
            <a:avLst/>
          </a:prstGeom>
        </p:spPr>
      </p:pic>
      <p:sp>
        <p:nvSpPr>
          <p:cNvPr id="11" name="TextBox 11"/>
          <p:cNvSpPr txBox="1"/>
          <p:nvPr/>
        </p:nvSpPr>
        <p:spPr>
          <a:xfrm>
            <a:off x="2672525" y="1022397"/>
            <a:ext cx="15087441" cy="3616375"/>
          </a:xfrm>
          <a:prstGeom prst="rect">
            <a:avLst/>
          </a:prstGeom>
        </p:spPr>
        <p:txBody>
          <a:bodyPr lIns="0" tIns="0" rIns="0" bIns="0" rtlCol="0" anchor="t">
            <a:spAutoFit/>
          </a:bodyPr>
          <a:lstStyle/>
          <a:p>
            <a:pPr>
              <a:lnSpc>
                <a:spcPts val="4681"/>
              </a:lnSpc>
            </a:pPr>
            <a:r>
              <a:rPr lang="en-US" sz="4255" dirty="0" err="1">
                <a:solidFill>
                  <a:srgbClr val="1A1B18"/>
                </a:solidFill>
                <a:latin typeface="Times New Roman" panose="02020603050405020304" pitchFamily="18" charset="0"/>
                <a:cs typeface="Times New Roman" panose="02020603050405020304" pitchFamily="18" charset="0"/>
              </a:rPr>
              <a:t>Қолданылу</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мерзіміне</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қарай</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барлық</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экономикалық</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заңдар</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төмендегідей</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түрлерге</a:t>
            </a:r>
            <a:r>
              <a:rPr lang="en-US" sz="4255" dirty="0">
                <a:solidFill>
                  <a:srgbClr val="1A1B18"/>
                </a:solidFill>
                <a:latin typeface="Times New Roman" panose="02020603050405020304" pitchFamily="18" charset="0"/>
                <a:cs typeface="Times New Roman" panose="02020603050405020304" pitchFamily="18" charset="0"/>
              </a:rPr>
              <a:t> </a:t>
            </a:r>
            <a:r>
              <a:rPr lang="en-US" sz="4255" dirty="0" err="1">
                <a:solidFill>
                  <a:srgbClr val="1A1B18"/>
                </a:solidFill>
                <a:latin typeface="Times New Roman" panose="02020603050405020304" pitchFamily="18" charset="0"/>
                <a:cs typeface="Times New Roman" panose="02020603050405020304" pitchFamily="18" charset="0"/>
              </a:rPr>
              <a:t>бөлінеді</a:t>
            </a:r>
            <a:r>
              <a:rPr lang="en-US" sz="4255" dirty="0" smtClean="0">
                <a:solidFill>
                  <a:srgbClr val="1A1B18"/>
                </a:solidFill>
                <a:latin typeface="Times New Roman" panose="02020603050405020304" pitchFamily="18" charset="0"/>
                <a:cs typeface="Times New Roman" panose="02020603050405020304" pitchFamily="18" charset="0"/>
              </a:rPr>
              <a:t>:</a:t>
            </a:r>
          </a:p>
          <a:p>
            <a:pPr>
              <a:lnSpc>
                <a:spcPts val="4681"/>
              </a:lnSpc>
            </a:pPr>
            <a:endParaRPr lang="en-US" sz="4255" dirty="0">
              <a:solidFill>
                <a:srgbClr val="1A1B18"/>
              </a:solidFill>
              <a:latin typeface="Times New Roman" panose="02020603050405020304" pitchFamily="18" charset="0"/>
              <a:cs typeface="Times New Roman" panose="02020603050405020304" pitchFamily="18" charset="0"/>
            </a:endParaRPr>
          </a:p>
          <a:p>
            <a:pPr>
              <a:lnSpc>
                <a:spcPts val="4681"/>
              </a:lnSpc>
            </a:pPr>
            <a:r>
              <a:rPr lang="en-US" sz="4000" dirty="0">
                <a:solidFill>
                  <a:srgbClr val="1A1B18"/>
                </a:solidFill>
                <a:latin typeface="Times New Roman" panose="02020603050405020304" pitchFamily="18" charset="0"/>
                <a:cs typeface="Times New Roman" panose="02020603050405020304" pitchFamily="18" charset="0"/>
              </a:rPr>
              <a:t>1. </a:t>
            </a:r>
            <a:r>
              <a:rPr lang="en-US" sz="4000" dirty="0" err="1">
                <a:solidFill>
                  <a:srgbClr val="1A1B18"/>
                </a:solidFill>
                <a:latin typeface="Times New Roman" panose="02020603050405020304" pitchFamily="18" charset="0"/>
                <a:cs typeface="Times New Roman" panose="02020603050405020304" pitchFamily="18" charset="0"/>
              </a:rPr>
              <a:t>Арнайы</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экономикалық</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заңдар</a:t>
            </a:r>
            <a:r>
              <a:rPr lang="en-US" sz="4000" dirty="0">
                <a:solidFill>
                  <a:srgbClr val="1A1B18"/>
                </a:solidFill>
                <a:latin typeface="Times New Roman" panose="02020603050405020304" pitchFamily="18" charset="0"/>
                <a:cs typeface="Times New Roman" panose="02020603050405020304" pitchFamily="18" charset="0"/>
              </a:rPr>
              <a:t> </a:t>
            </a:r>
          </a:p>
          <a:p>
            <a:pPr>
              <a:lnSpc>
                <a:spcPts val="4681"/>
              </a:lnSpc>
            </a:pPr>
            <a:r>
              <a:rPr lang="en-US" sz="4000" dirty="0">
                <a:solidFill>
                  <a:srgbClr val="1A1B18"/>
                </a:solidFill>
                <a:latin typeface="Times New Roman" panose="02020603050405020304" pitchFamily="18" charset="0"/>
                <a:cs typeface="Times New Roman" panose="02020603050405020304" pitchFamily="18" charset="0"/>
              </a:rPr>
              <a:t>2. </a:t>
            </a:r>
            <a:r>
              <a:rPr lang="en-US" sz="4000" dirty="0" err="1">
                <a:solidFill>
                  <a:srgbClr val="1A1B18"/>
                </a:solidFill>
                <a:latin typeface="Times New Roman" panose="02020603050405020304" pitchFamily="18" charset="0"/>
                <a:cs typeface="Times New Roman" panose="02020603050405020304" pitchFamily="18" charset="0"/>
              </a:rPr>
              <a:t>Ерекше</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экономикалық</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заңдар</a:t>
            </a:r>
            <a:r>
              <a:rPr lang="en-US" sz="4000" dirty="0">
                <a:solidFill>
                  <a:srgbClr val="1A1B18"/>
                </a:solidFill>
                <a:latin typeface="Times New Roman" panose="02020603050405020304" pitchFamily="18" charset="0"/>
                <a:cs typeface="Times New Roman" panose="02020603050405020304" pitchFamily="18" charset="0"/>
              </a:rPr>
              <a:t> </a:t>
            </a:r>
          </a:p>
          <a:p>
            <a:pPr>
              <a:lnSpc>
                <a:spcPts val="4681"/>
              </a:lnSpc>
            </a:pPr>
            <a:r>
              <a:rPr lang="en-US" sz="4000" dirty="0">
                <a:solidFill>
                  <a:srgbClr val="1A1B18"/>
                </a:solidFill>
                <a:latin typeface="Times New Roman" panose="02020603050405020304" pitchFamily="18" charset="0"/>
                <a:cs typeface="Times New Roman" panose="02020603050405020304" pitchFamily="18" charset="0"/>
              </a:rPr>
              <a:t>3. </a:t>
            </a:r>
            <a:r>
              <a:rPr lang="en-US" sz="4000" dirty="0" err="1">
                <a:solidFill>
                  <a:srgbClr val="1A1B18"/>
                </a:solidFill>
                <a:latin typeface="Times New Roman" panose="02020603050405020304" pitchFamily="18" charset="0"/>
                <a:cs typeface="Times New Roman" panose="02020603050405020304" pitchFamily="18" charset="0"/>
              </a:rPr>
              <a:t>Жалпы</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экономикалық</a:t>
            </a:r>
            <a:r>
              <a:rPr lang="en-US" sz="4000" dirty="0">
                <a:solidFill>
                  <a:srgbClr val="1A1B18"/>
                </a:solidFill>
                <a:latin typeface="Times New Roman" panose="02020603050405020304" pitchFamily="18" charset="0"/>
                <a:cs typeface="Times New Roman" panose="02020603050405020304" pitchFamily="18" charset="0"/>
              </a:rPr>
              <a:t> </a:t>
            </a:r>
            <a:r>
              <a:rPr lang="en-US" sz="4000" dirty="0" err="1">
                <a:solidFill>
                  <a:srgbClr val="1A1B18"/>
                </a:solidFill>
                <a:latin typeface="Times New Roman" panose="02020603050405020304" pitchFamily="18" charset="0"/>
                <a:cs typeface="Times New Roman" panose="02020603050405020304" pitchFamily="18" charset="0"/>
              </a:rPr>
              <a:t>заңдар</a:t>
            </a:r>
            <a:r>
              <a:rPr lang="en-US" sz="4000" dirty="0">
                <a:solidFill>
                  <a:srgbClr val="1A1B18"/>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sp>
        <p:nvSpPr>
          <p:cNvPr id="2" name="TextBox 2"/>
          <p:cNvSpPr txBox="1"/>
          <p:nvPr/>
        </p:nvSpPr>
        <p:spPr>
          <a:xfrm>
            <a:off x="1462912" y="2019300"/>
            <a:ext cx="14312439" cy="3654847"/>
          </a:xfrm>
          <a:prstGeom prst="rect">
            <a:avLst/>
          </a:prstGeom>
        </p:spPr>
        <p:txBody>
          <a:bodyPr lIns="0" tIns="0" rIns="0" bIns="0" rtlCol="0" anchor="t">
            <a:spAutoFit/>
          </a:bodyPr>
          <a:lstStyle/>
          <a:p>
            <a:pPr>
              <a:lnSpc>
                <a:spcPts val="5689"/>
              </a:lnSpc>
            </a:pPr>
            <a:r>
              <a:rPr lang="en-US" sz="4947" b="1" i="1" dirty="0" err="1">
                <a:solidFill>
                  <a:srgbClr val="1A1B18"/>
                </a:solidFill>
                <a:latin typeface="Times New Roman" panose="02020603050405020304" pitchFamily="18" charset="0"/>
                <a:cs typeface="Times New Roman" panose="02020603050405020304" pitchFamily="18" charset="0"/>
              </a:rPr>
              <a:t>Экономикалық</a:t>
            </a:r>
            <a:r>
              <a:rPr lang="en-US" sz="4947" b="1" i="1" dirty="0">
                <a:solidFill>
                  <a:srgbClr val="1A1B18"/>
                </a:solidFill>
                <a:latin typeface="Times New Roman" panose="02020603050405020304" pitchFamily="18" charset="0"/>
                <a:cs typeface="Times New Roman" panose="02020603050405020304" pitchFamily="18" charset="0"/>
              </a:rPr>
              <a:t> </a:t>
            </a:r>
            <a:r>
              <a:rPr lang="en-US" sz="4947" b="1" i="1" dirty="0" err="1">
                <a:solidFill>
                  <a:srgbClr val="1A1B18"/>
                </a:solidFill>
                <a:latin typeface="Times New Roman" panose="02020603050405020304" pitchFamily="18" charset="0"/>
                <a:cs typeface="Times New Roman" panose="02020603050405020304" pitchFamily="18" charset="0"/>
              </a:rPr>
              <a:t>категориялар</a:t>
            </a:r>
            <a:r>
              <a:rPr lang="en-US" sz="4947" b="1" i="1" dirty="0">
                <a:solidFill>
                  <a:srgbClr val="1A1B18"/>
                </a:solidFill>
                <a:latin typeface="Times New Roman" panose="02020603050405020304" pitchFamily="18" charset="0"/>
                <a:cs typeface="Times New Roman" panose="02020603050405020304" pitchFamily="18" charset="0"/>
              </a:rPr>
              <a:t> </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бұл</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экономикалық</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smtClean="0">
                <a:solidFill>
                  <a:srgbClr val="1A1B18"/>
                </a:solidFill>
                <a:latin typeface="Times New Roman" panose="02020603050405020304" pitchFamily="18" charset="0"/>
                <a:cs typeface="Times New Roman" panose="02020603050405020304" pitchFamily="18" charset="0"/>
              </a:rPr>
              <a:t>құбылыстардың</a:t>
            </a:r>
            <a:r>
              <a:rPr lang="en-US" sz="4947" dirty="0" smtClean="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аса</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маңызды</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жақтарын</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және</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қоғам</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өмірінің</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нақты</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жағдайларын</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теориялық</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тұрғыдан</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сипаттайтын</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жалпылама</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ұғымдар</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мен</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логикалық</a:t>
            </a:r>
            <a:r>
              <a:rPr lang="en-US" sz="4947" dirty="0">
                <a:solidFill>
                  <a:srgbClr val="1A1B18"/>
                </a:solidFill>
                <a:latin typeface="Times New Roman" panose="02020603050405020304" pitchFamily="18" charset="0"/>
                <a:cs typeface="Times New Roman" panose="02020603050405020304" pitchFamily="18" charset="0"/>
              </a:rPr>
              <a:t> </a:t>
            </a:r>
            <a:r>
              <a:rPr lang="en-US" sz="4947" dirty="0" err="1">
                <a:solidFill>
                  <a:srgbClr val="1A1B18"/>
                </a:solidFill>
                <a:latin typeface="Times New Roman" panose="02020603050405020304" pitchFamily="18" charset="0"/>
                <a:cs typeface="Times New Roman" panose="02020603050405020304" pitchFamily="18" charset="0"/>
              </a:rPr>
              <a:t>түсінікте</a:t>
            </a:r>
            <a:r>
              <a:rPr lang="en-US" sz="4947" dirty="0">
                <a:solidFill>
                  <a:srgbClr val="1A1B18"/>
                </a:solidFill>
                <a:latin typeface="Times New Roman" panose="02020603050405020304" pitchFamily="18" charset="0"/>
                <a:cs typeface="Times New Roman" panose="02020603050405020304" pitchFamily="18" charset="0"/>
              </a:rPr>
              <a:t> </a:t>
            </a:r>
          </a:p>
        </p:txBody>
      </p:sp>
      <p:sp>
        <p:nvSpPr>
          <p:cNvPr id="3" name="AutoShape 3"/>
          <p:cNvSpPr/>
          <p:nvPr/>
        </p:nvSpPr>
        <p:spPr>
          <a:xfrm rot="-10800000">
            <a:off x="15836375" y="1028700"/>
            <a:ext cx="28575" cy="8229600"/>
          </a:xfrm>
          <a:prstGeom prst="rect">
            <a:avLst/>
          </a:prstGeom>
          <a:solidFill>
            <a:srgbClr val="CDA63C"/>
          </a:solidFill>
        </p:spPr>
      </p:sp>
      <p:grpSp>
        <p:nvGrpSpPr>
          <p:cNvPr id="4" name="Group 4"/>
          <p:cNvGrpSpPr/>
          <p:nvPr/>
        </p:nvGrpSpPr>
        <p:grpSpPr>
          <a:xfrm rot="5400000">
            <a:off x="16518092" y="8671463"/>
            <a:ext cx="955485" cy="218188"/>
            <a:chOff x="0" y="0"/>
            <a:chExt cx="1273980" cy="290918"/>
          </a:xfrm>
        </p:grpSpPr>
        <p:grpSp>
          <p:nvGrpSpPr>
            <p:cNvPr id="5" name="Group 5"/>
            <p:cNvGrpSpPr>
              <a:grpSpLocks noChangeAspect="1"/>
            </p:cNvGrpSpPr>
            <p:nvPr/>
          </p:nvGrpSpPr>
          <p:grpSpPr>
            <a:xfrm>
              <a:off x="983062"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a:grpSpLocks noChangeAspect="1"/>
            </p:cNvGrpSpPr>
            <p:nvPr/>
          </p:nvGrpSpPr>
          <p:grpSpPr>
            <a:xfrm>
              <a:off x="489944"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p:nvPr/>
          </p:nvGrpSpPr>
          <p:grpSpPr>
            <a:xfrm>
              <a:off x="0" y="1587"/>
              <a:ext cx="287744" cy="287744"/>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6672463" y="5034406"/>
            <a:ext cx="955485" cy="218188"/>
            <a:chOff x="0" y="0"/>
            <a:chExt cx="1273980" cy="290918"/>
          </a:xfrm>
        </p:grpSpPr>
        <p:grpSp>
          <p:nvGrpSpPr>
            <p:cNvPr id="3" name="Group 3"/>
            <p:cNvGrpSpPr>
              <a:grpSpLocks noChangeAspect="1"/>
            </p:cNvGrpSpPr>
            <p:nvPr/>
          </p:nvGrpSpPr>
          <p:grpSpPr>
            <a:xfrm>
              <a:off x="983062" y="0"/>
              <a:ext cx="290918" cy="290918"/>
              <a:chOff x="0" y="0"/>
              <a:chExt cx="1708150" cy="1708150"/>
            </a:xfrm>
          </p:grpSpPr>
          <p:sp>
            <p:nvSpPr>
              <p:cNvPr id="4" name="Freeform 4"/>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5" name="Group 5"/>
            <p:cNvGrpSpPr>
              <a:grpSpLocks noChangeAspect="1"/>
            </p:cNvGrpSpPr>
            <p:nvPr/>
          </p:nvGrpSpPr>
          <p:grpSpPr>
            <a:xfrm>
              <a:off x="489944"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p:nvPr/>
          </p:nvGrpSpPr>
          <p:grpSpPr>
            <a:xfrm>
              <a:off x="0" y="1587"/>
              <a:ext cx="287744" cy="287744"/>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9" name="TextBox 9"/>
          <p:cNvSpPr txBox="1"/>
          <p:nvPr/>
        </p:nvSpPr>
        <p:spPr>
          <a:xfrm>
            <a:off x="559998" y="2611098"/>
            <a:ext cx="17194603" cy="2026196"/>
          </a:xfrm>
          <a:prstGeom prst="rect">
            <a:avLst/>
          </a:prstGeom>
        </p:spPr>
        <p:txBody>
          <a:bodyPr lIns="0" tIns="0" rIns="0" bIns="0" rtlCol="0" anchor="t">
            <a:spAutoFit/>
          </a:bodyPr>
          <a:lstStyle/>
          <a:p>
            <a:pPr algn="ctr">
              <a:lnSpc>
                <a:spcPts val="7897"/>
              </a:lnSpc>
            </a:pPr>
            <a:r>
              <a:rPr lang="en-US" sz="6600" b="1" i="1" dirty="0">
                <a:solidFill>
                  <a:srgbClr val="1A1B18"/>
                </a:solidFill>
                <a:latin typeface="Times New Roman" panose="02020603050405020304" pitchFamily="18" charset="0"/>
                <a:cs typeface="Times New Roman" panose="02020603050405020304" pitchFamily="18" charset="0"/>
              </a:rPr>
              <a:t>1.3. </a:t>
            </a:r>
            <a:r>
              <a:rPr lang="en-US" sz="6600" b="1" i="1" dirty="0" err="1">
                <a:solidFill>
                  <a:srgbClr val="1A1B18"/>
                </a:solidFill>
                <a:latin typeface="Times New Roman" panose="02020603050405020304" pitchFamily="18" charset="0"/>
                <a:cs typeface="Times New Roman" panose="02020603050405020304" pitchFamily="18" charset="0"/>
              </a:rPr>
              <a:t>Экономикалық</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теорияның</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қалыптасуы</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мен</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тарихи</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даму</a:t>
            </a:r>
            <a:r>
              <a:rPr lang="en-US" sz="6600" b="1" i="1" dirty="0">
                <a:solidFill>
                  <a:srgbClr val="1A1B18"/>
                </a:solidFill>
                <a:latin typeface="Times New Roman" panose="02020603050405020304" pitchFamily="18" charset="0"/>
                <a:cs typeface="Times New Roman" panose="02020603050405020304" pitchFamily="18" charset="0"/>
              </a:rPr>
              <a:t> </a:t>
            </a:r>
            <a:r>
              <a:rPr lang="en-US" sz="6600" b="1" i="1" dirty="0" err="1">
                <a:solidFill>
                  <a:srgbClr val="1A1B18"/>
                </a:solidFill>
                <a:latin typeface="Times New Roman" panose="02020603050405020304" pitchFamily="18" charset="0"/>
                <a:cs typeface="Times New Roman" panose="02020603050405020304" pitchFamily="18" charset="0"/>
              </a:rPr>
              <a:t>кезеңдері</a:t>
            </a:r>
            <a:endParaRPr lang="en-US" sz="6600" b="1" i="1" dirty="0">
              <a:solidFill>
                <a:srgbClr val="1A1B18"/>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grpSp>
        <p:nvGrpSpPr>
          <p:cNvPr id="3" name="Group 3"/>
          <p:cNvGrpSpPr/>
          <p:nvPr/>
        </p:nvGrpSpPr>
        <p:grpSpPr>
          <a:xfrm>
            <a:off x="16303815" y="1113728"/>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0"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493118"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a:stretch>
            <a:fillRect/>
          </a:stretch>
        </p:blipFill>
        <p:spPr>
          <a:xfrm>
            <a:off x="4630156" y="5603254"/>
            <a:ext cx="3951922" cy="4114800"/>
          </a:xfrm>
          <a:prstGeom prst="rect">
            <a:avLst/>
          </a:prstGeom>
        </p:spPr>
      </p:pic>
      <p:pic>
        <p:nvPicPr>
          <p:cNvPr id="11" name="Picture 11"/>
          <p:cNvPicPr>
            <a:picLocks noChangeAspect="1"/>
          </p:cNvPicPr>
          <p:nvPr/>
        </p:nvPicPr>
        <p:blipFill>
          <a:blip r:embed="rId3"/>
          <a:srcRect/>
          <a:stretch>
            <a:fillRect/>
          </a:stretch>
        </p:blipFill>
        <p:spPr>
          <a:xfrm>
            <a:off x="9144000" y="5603254"/>
            <a:ext cx="3221301" cy="4114800"/>
          </a:xfrm>
          <a:prstGeom prst="rect">
            <a:avLst/>
          </a:prstGeom>
        </p:spPr>
      </p:pic>
      <p:sp>
        <p:nvSpPr>
          <p:cNvPr id="12" name="TextBox 12"/>
          <p:cNvSpPr txBox="1"/>
          <p:nvPr/>
        </p:nvSpPr>
        <p:spPr>
          <a:xfrm>
            <a:off x="2495199" y="1562100"/>
            <a:ext cx="14815361" cy="2557688"/>
          </a:xfrm>
          <a:prstGeom prst="rect">
            <a:avLst/>
          </a:prstGeom>
        </p:spPr>
        <p:txBody>
          <a:bodyPr lIns="0" tIns="0" rIns="0" bIns="0" rtlCol="0" anchor="t">
            <a:spAutoFit/>
          </a:bodyPr>
          <a:lstStyle/>
          <a:p>
            <a:pPr>
              <a:lnSpc>
                <a:spcPts val="5092"/>
              </a:lnSpc>
            </a:pPr>
            <a:r>
              <a:rPr lang="en-US" sz="4629" dirty="0" err="1">
                <a:solidFill>
                  <a:srgbClr val="1A1B18"/>
                </a:solidFill>
                <a:latin typeface="Times New Roman" panose="02020603050405020304" pitchFamily="18" charset="0"/>
                <a:cs typeface="Times New Roman" panose="02020603050405020304" pitchFamily="18" charset="0"/>
              </a:rPr>
              <a:t>Экономикалық</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ғылымның</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ұзақ</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және</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аса</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бай</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тарихы</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бар</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Экономикалық</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ілімдерді</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жүйелеудің</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ең</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алғашқы</a:t>
            </a:r>
            <a:r>
              <a:rPr lang="en-US" sz="4629" dirty="0">
                <a:solidFill>
                  <a:srgbClr val="1A1B18"/>
                </a:solidFill>
                <a:latin typeface="Times New Roman" panose="02020603050405020304" pitchFamily="18" charset="0"/>
                <a:cs typeface="Times New Roman" panose="02020603050405020304" pitchFamily="18" charset="0"/>
              </a:rPr>
              <a:t> </a:t>
            </a:r>
            <a:r>
              <a:rPr lang="en-US" sz="4629" dirty="0" err="1">
                <a:solidFill>
                  <a:srgbClr val="1A1B18"/>
                </a:solidFill>
                <a:latin typeface="Times New Roman" panose="02020603050405020304" pitchFamily="18" charset="0"/>
                <a:cs typeface="Times New Roman" panose="02020603050405020304" pitchFamily="18" charset="0"/>
              </a:rPr>
              <a:t>белгілі</a:t>
            </a:r>
            <a:r>
              <a:rPr lang="en-US" sz="4629"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талпыныстары</a:t>
            </a:r>
            <a:r>
              <a:rPr lang="en-US" sz="3600"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Аристотель</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б.з.д</a:t>
            </a:r>
            <a:r>
              <a:rPr lang="en-US" sz="3600" b="1" dirty="0">
                <a:solidFill>
                  <a:srgbClr val="1A1B18"/>
                </a:solidFill>
                <a:latin typeface="Times New Roman" panose="02020603050405020304" pitchFamily="18" charset="0"/>
                <a:cs typeface="Times New Roman" panose="02020603050405020304" pitchFamily="18" charset="0"/>
              </a:rPr>
              <a:t>. 364-322) </a:t>
            </a:r>
            <a:r>
              <a:rPr lang="en-US" sz="3600" b="1" dirty="0" err="1">
                <a:solidFill>
                  <a:srgbClr val="1A1B18"/>
                </a:solidFill>
                <a:latin typeface="Times New Roman" panose="02020603050405020304" pitchFamily="18" charset="0"/>
                <a:cs typeface="Times New Roman" panose="02020603050405020304" pitchFamily="18" charset="0"/>
              </a:rPr>
              <a:t>мен</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Платон</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б.з.д</a:t>
            </a:r>
            <a:r>
              <a:rPr lang="en-US" sz="3600" b="1" dirty="0">
                <a:solidFill>
                  <a:srgbClr val="1A1B18"/>
                </a:solidFill>
                <a:latin typeface="Times New Roman" panose="02020603050405020304" pitchFamily="18" charset="0"/>
                <a:cs typeface="Times New Roman" panose="02020603050405020304" pitchFamily="18" charset="0"/>
              </a:rPr>
              <a:t>. 428-348) </a:t>
            </a:r>
            <a:r>
              <a:rPr lang="en-US" sz="3600" b="1" dirty="0" err="1">
                <a:solidFill>
                  <a:srgbClr val="1A1B18"/>
                </a:solidFill>
                <a:latin typeface="Times New Roman" panose="02020603050405020304" pitchFamily="18" charset="0"/>
                <a:cs typeface="Times New Roman" panose="02020603050405020304" pitchFamily="18" charset="0"/>
              </a:rPr>
              <a:t>сияқты</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ежелгі</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грек</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ойшылдарымен</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байланысты</a:t>
            </a:r>
            <a:r>
              <a:rPr lang="en-US" sz="3600" b="1" dirty="0">
                <a:solidFill>
                  <a:srgbClr val="1A1B18"/>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sp>
        <p:nvSpPr>
          <p:cNvPr id="2" name="TextBox 2"/>
          <p:cNvSpPr txBox="1"/>
          <p:nvPr/>
        </p:nvSpPr>
        <p:spPr>
          <a:xfrm>
            <a:off x="609600" y="1768159"/>
            <a:ext cx="13351053" cy="6924973"/>
          </a:xfrm>
          <a:prstGeom prst="rect">
            <a:avLst/>
          </a:prstGeom>
        </p:spPr>
        <p:txBody>
          <a:bodyPr wrap="square" lIns="0" tIns="0" rIns="0" bIns="0" rtlCol="0" anchor="t">
            <a:spAutoFit/>
          </a:bodyPr>
          <a:lstStyle/>
          <a:p>
            <a:pPr>
              <a:lnSpc>
                <a:spcPts val="4498"/>
              </a:lnSpc>
            </a:pPr>
            <a:r>
              <a:rPr lang="en-US" sz="3912" b="1" dirty="0">
                <a:solidFill>
                  <a:srgbClr val="1A1B18"/>
                </a:solidFill>
                <a:latin typeface="Times New Roman" panose="02020603050405020304" pitchFamily="18" charset="0"/>
                <a:cs typeface="Times New Roman" panose="02020603050405020304" pitchFamily="18" charset="0"/>
              </a:rPr>
              <a:t>МЕРКАНТИЛИЗМ</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Экономикалық</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теориядағы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алғашқы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мектеп</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Бұл</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байлықтың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сыртқы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сауда</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нәтижесінде</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жасалатынын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түсіндіретін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және</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айналыс</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аясын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зерттейтін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экономикалық</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теорияның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бір</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бағыты.Меркантилизмнің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басты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өкілдері</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болып</a:t>
            </a:r>
            <a:r>
              <a:rPr lang="en-US" sz="3912" dirty="0">
                <a:solidFill>
                  <a:srgbClr val="1A1B18"/>
                </a:solidFill>
                <a:latin typeface="Times New Roman" panose="02020603050405020304" pitchFamily="18" charset="0"/>
                <a:cs typeface="Times New Roman" panose="02020603050405020304" pitchFamily="18" charset="0"/>
              </a:rPr>
              <a:t> А. </a:t>
            </a:r>
            <a:r>
              <a:rPr lang="en-US" sz="3912" dirty="0" err="1">
                <a:solidFill>
                  <a:srgbClr val="1A1B18"/>
                </a:solidFill>
                <a:latin typeface="Times New Roman" panose="02020603050405020304" pitchFamily="18" charset="0"/>
                <a:cs typeface="Times New Roman" panose="02020603050405020304" pitchFamily="18" charset="0"/>
              </a:rPr>
              <a:t>Монкретьен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ағылшын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экономисі</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Томас</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Мэн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саналады</a:t>
            </a:r>
            <a:r>
              <a:rPr lang="en-US" sz="3912" dirty="0">
                <a:solidFill>
                  <a:srgbClr val="1A1B18"/>
                </a:solidFill>
                <a:latin typeface="Times New Roman" panose="02020603050405020304" pitchFamily="18" charset="0"/>
                <a:cs typeface="Times New Roman" panose="02020603050405020304" pitchFamily="18" charset="0"/>
              </a:rPr>
              <a:t>. </a:t>
            </a:r>
            <a:endParaRPr lang="en-US" sz="3912" dirty="0" smtClean="0">
              <a:solidFill>
                <a:srgbClr val="1A1B18"/>
              </a:solidFill>
              <a:latin typeface="Times New Roman" panose="02020603050405020304" pitchFamily="18" charset="0"/>
              <a:cs typeface="Times New Roman" panose="02020603050405020304" pitchFamily="18" charset="0"/>
            </a:endParaRPr>
          </a:p>
          <a:p>
            <a:pPr>
              <a:lnSpc>
                <a:spcPts val="4498"/>
              </a:lnSpc>
            </a:pPr>
            <a:endParaRPr lang="en-US" sz="3912" dirty="0">
              <a:solidFill>
                <a:srgbClr val="1A1B18"/>
              </a:solidFill>
              <a:latin typeface="Times New Roman" panose="02020603050405020304" pitchFamily="18" charset="0"/>
              <a:cs typeface="Times New Roman" panose="02020603050405020304" pitchFamily="18" charset="0"/>
            </a:endParaRPr>
          </a:p>
          <a:p>
            <a:pPr>
              <a:lnSpc>
                <a:spcPts val="4498"/>
              </a:lnSpc>
            </a:pPr>
            <a:r>
              <a:rPr lang="en-US" sz="3912" b="1" dirty="0">
                <a:solidFill>
                  <a:srgbClr val="1A1B18"/>
                </a:solidFill>
                <a:latin typeface="Times New Roman" panose="02020603050405020304" pitchFamily="18" charset="0"/>
                <a:cs typeface="Times New Roman" panose="02020603050405020304" pitchFamily="18" charset="0"/>
              </a:rPr>
              <a:t>ФИЗИОКРАТТАР</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Бұл</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мектептің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негізін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француз</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ғалымдары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Франсуа</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Кенэ</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мен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Анн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Тюрго</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салды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Бұл</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пайда</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табудың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жолы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ең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алдымен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ауыл</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шаруашылығы</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саласында</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қалыптасатын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және</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өндіріс</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аясын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зерттейтін</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экономикалық</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теорияның</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бір</a:t>
            </a:r>
            <a:r>
              <a:rPr lang="en-US" sz="3912" dirty="0">
                <a:solidFill>
                  <a:srgbClr val="1A1B18"/>
                </a:solidFill>
                <a:latin typeface="Times New Roman" panose="02020603050405020304" pitchFamily="18" charset="0"/>
                <a:cs typeface="Times New Roman" panose="02020603050405020304" pitchFamily="18" charset="0"/>
              </a:rPr>
              <a:t> </a:t>
            </a:r>
            <a:r>
              <a:rPr lang="en-US" sz="3912" dirty="0" err="1">
                <a:solidFill>
                  <a:srgbClr val="1A1B18"/>
                </a:solidFill>
                <a:latin typeface="Times New Roman" panose="02020603050405020304" pitchFamily="18" charset="0"/>
                <a:cs typeface="Times New Roman" panose="02020603050405020304" pitchFamily="18" charset="0"/>
              </a:rPr>
              <a:t>бағыты</a:t>
            </a:r>
            <a:r>
              <a:rPr lang="en-US" sz="3912" dirty="0">
                <a:solidFill>
                  <a:srgbClr val="1A1B18"/>
                </a:solidFill>
                <a:latin typeface="Times New Roman" panose="02020603050405020304" pitchFamily="18" charset="0"/>
                <a:cs typeface="Times New Roman" panose="02020603050405020304" pitchFamily="18" charset="0"/>
              </a:rPr>
              <a:t>.</a:t>
            </a:r>
          </a:p>
        </p:txBody>
      </p:sp>
      <p:grpSp>
        <p:nvGrpSpPr>
          <p:cNvPr id="3" name="Group 3"/>
          <p:cNvGrpSpPr/>
          <p:nvPr/>
        </p:nvGrpSpPr>
        <p:grpSpPr>
          <a:xfrm rot="5400000">
            <a:off x="16518092" y="8671463"/>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489944"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0"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a:stretch>
            <a:fillRect/>
          </a:stretch>
        </p:blipFill>
        <p:spPr>
          <a:xfrm>
            <a:off x="13830899" y="1028700"/>
            <a:ext cx="3164936" cy="3241243"/>
          </a:xfrm>
          <a:prstGeom prst="rect">
            <a:avLst/>
          </a:prstGeom>
        </p:spPr>
      </p:pic>
      <p:pic>
        <p:nvPicPr>
          <p:cNvPr id="11" name="Picture 11"/>
          <p:cNvPicPr>
            <a:picLocks noChangeAspect="1"/>
          </p:cNvPicPr>
          <p:nvPr/>
        </p:nvPicPr>
        <p:blipFill>
          <a:blip r:embed="rId3"/>
          <a:srcRect/>
          <a:stretch>
            <a:fillRect/>
          </a:stretch>
        </p:blipFill>
        <p:spPr>
          <a:xfrm>
            <a:off x="14252777" y="5586053"/>
            <a:ext cx="3272735" cy="318569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572000" y="4991100"/>
            <a:ext cx="4435687" cy="4435687"/>
          </a:xfrm>
          <a:prstGeom prst="rect">
            <a:avLst/>
          </a:prstGeom>
        </p:spPr>
      </p:pic>
      <p:pic>
        <p:nvPicPr>
          <p:cNvPr id="3" name="Picture 3"/>
          <p:cNvPicPr>
            <a:picLocks noChangeAspect="1"/>
          </p:cNvPicPr>
          <p:nvPr/>
        </p:nvPicPr>
        <p:blipFill>
          <a:blip r:embed="rId3"/>
          <a:srcRect/>
          <a:stretch>
            <a:fillRect/>
          </a:stretch>
        </p:blipFill>
        <p:spPr>
          <a:xfrm>
            <a:off x="9671910" y="5013960"/>
            <a:ext cx="4435687" cy="4435687"/>
          </a:xfrm>
          <a:prstGeom prst="rect">
            <a:avLst/>
          </a:prstGeom>
        </p:spPr>
      </p:pic>
      <p:sp>
        <p:nvSpPr>
          <p:cNvPr id="4" name="TextBox 4"/>
          <p:cNvSpPr txBox="1"/>
          <p:nvPr/>
        </p:nvSpPr>
        <p:spPr>
          <a:xfrm>
            <a:off x="541020" y="723900"/>
            <a:ext cx="17259300" cy="4039567"/>
          </a:xfrm>
          <a:prstGeom prst="rect">
            <a:avLst/>
          </a:prstGeom>
        </p:spPr>
        <p:txBody>
          <a:bodyPr lIns="0" tIns="0" rIns="0" bIns="0" rtlCol="0" anchor="t">
            <a:spAutoFit/>
          </a:bodyPr>
          <a:lstStyle/>
          <a:p>
            <a:pPr>
              <a:lnSpc>
                <a:spcPts val="4485"/>
              </a:lnSpc>
            </a:pPr>
            <a:r>
              <a:rPr lang="en-US" sz="3203" b="1" dirty="0">
                <a:solidFill>
                  <a:srgbClr val="000000"/>
                </a:solidFill>
                <a:latin typeface="Times New Roman" panose="02020603050405020304" pitchFamily="18" charset="0"/>
                <a:cs typeface="Times New Roman" panose="02020603050405020304" pitchFamily="18" charset="0"/>
              </a:rPr>
              <a:t>КЛАССИКАЛЫҚ САЯСИ ЭКОНОМИЯ</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Бұл</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еңбекті</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барлық</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тауарлар</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мен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қызметтердің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соңғы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құны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деп</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санайтын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және</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еңбек</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құнының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тұжырымдамасы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арқылы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қоғамның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барлық</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топтарының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табыс</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көздерін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анықтауды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қарастыратын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экономикалық</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теорияның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ең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басты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бағыттарының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бірі</a:t>
            </a:r>
            <a:r>
              <a:rPr lang="en-US" sz="3203" dirty="0" smtClean="0">
                <a:solidFill>
                  <a:srgbClr val="000000"/>
                </a:solidFill>
                <a:latin typeface="Times New Roman" panose="02020603050405020304" pitchFamily="18" charset="0"/>
                <a:cs typeface="Times New Roman" panose="02020603050405020304" pitchFamily="18" charset="0"/>
              </a:rPr>
              <a:t>.</a:t>
            </a:r>
          </a:p>
          <a:p>
            <a:pPr>
              <a:lnSpc>
                <a:spcPts val="4485"/>
              </a:lnSpc>
            </a:pPr>
            <a:endParaRPr lang="en-US" sz="3203" dirty="0">
              <a:solidFill>
                <a:srgbClr val="000000"/>
              </a:solidFill>
              <a:latin typeface="Times New Roman" panose="02020603050405020304" pitchFamily="18" charset="0"/>
              <a:cs typeface="Times New Roman" panose="02020603050405020304" pitchFamily="18" charset="0"/>
            </a:endParaRPr>
          </a:p>
          <a:p>
            <a:pPr>
              <a:lnSpc>
                <a:spcPts val="4485"/>
              </a:lnSpc>
            </a:pPr>
            <a:r>
              <a:rPr lang="en-US" sz="3203" b="1" dirty="0">
                <a:solidFill>
                  <a:srgbClr val="000000"/>
                </a:solidFill>
                <a:latin typeface="Times New Roman" panose="02020603050405020304" pitchFamily="18" charset="0"/>
                <a:cs typeface="Times New Roman" panose="02020603050405020304" pitchFamily="18" charset="0"/>
              </a:rPr>
              <a:t>МАРКСИЗМ</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Басты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өкілдері</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неміс</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экономистері</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Карл</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Маркс</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пен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Фридрих</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Энгельс</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еңбек</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құнының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теориясы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негізінде</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классиктердің</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тұжырымдамаларын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жалғастырып</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нарықтық</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шаруашылықты</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тереңірек</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зерттеді</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Маркс</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капитализм</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ұғымын</a:t>
            </a:r>
            <a:r>
              <a:rPr lang="en-US" sz="3203" dirty="0">
                <a:solidFill>
                  <a:srgbClr val="000000"/>
                </a:solidFill>
                <a:latin typeface="Times New Roman" panose="02020603050405020304" pitchFamily="18" charset="0"/>
                <a:cs typeface="Times New Roman" panose="02020603050405020304" pitchFamily="18" charset="0"/>
              </a:rPr>
              <a:t> </a:t>
            </a:r>
            <a:r>
              <a:rPr lang="en-US" sz="3203" dirty="0" err="1">
                <a:solidFill>
                  <a:srgbClr val="000000"/>
                </a:solidFill>
                <a:latin typeface="Times New Roman" panose="02020603050405020304" pitchFamily="18" charset="0"/>
                <a:cs typeface="Times New Roman" panose="02020603050405020304" pitchFamily="18" charset="0"/>
              </a:rPr>
              <a:t>қалыптастырды</a:t>
            </a:r>
            <a:r>
              <a:rPr lang="en-US" sz="3203" dirty="0">
                <a:solidFill>
                  <a:srgbClr val="000000"/>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82653" y="5676900"/>
            <a:ext cx="3408410" cy="3840820"/>
          </a:xfrm>
          <a:prstGeom prst="rect">
            <a:avLst/>
          </a:prstGeom>
        </p:spPr>
      </p:pic>
      <p:pic>
        <p:nvPicPr>
          <p:cNvPr id="3" name="Picture 3"/>
          <p:cNvPicPr>
            <a:picLocks noChangeAspect="1"/>
          </p:cNvPicPr>
          <p:nvPr/>
        </p:nvPicPr>
        <p:blipFill>
          <a:blip r:embed="rId3"/>
          <a:srcRect t="10530" b="15896"/>
          <a:stretch>
            <a:fillRect/>
          </a:stretch>
        </p:blipFill>
        <p:spPr>
          <a:xfrm>
            <a:off x="5208991" y="5676900"/>
            <a:ext cx="3919769" cy="3840820"/>
          </a:xfrm>
          <a:prstGeom prst="rect">
            <a:avLst/>
          </a:prstGeom>
        </p:spPr>
      </p:pic>
      <p:pic>
        <p:nvPicPr>
          <p:cNvPr id="4" name="Picture 4"/>
          <p:cNvPicPr>
            <a:picLocks noChangeAspect="1"/>
          </p:cNvPicPr>
          <p:nvPr/>
        </p:nvPicPr>
        <p:blipFill>
          <a:blip r:embed="rId4"/>
          <a:srcRect t="10577" b="10577"/>
          <a:stretch>
            <a:fillRect/>
          </a:stretch>
        </p:blipFill>
        <p:spPr>
          <a:xfrm>
            <a:off x="9174480" y="5676900"/>
            <a:ext cx="3844131" cy="3840821"/>
          </a:xfrm>
          <a:prstGeom prst="rect">
            <a:avLst/>
          </a:prstGeom>
        </p:spPr>
      </p:pic>
      <p:pic>
        <p:nvPicPr>
          <p:cNvPr id="5" name="Picture 5"/>
          <p:cNvPicPr>
            <a:picLocks noChangeAspect="1"/>
          </p:cNvPicPr>
          <p:nvPr/>
        </p:nvPicPr>
        <p:blipFill>
          <a:blip r:embed="rId5"/>
          <a:srcRect t="9912" b="9912"/>
          <a:stretch>
            <a:fillRect/>
          </a:stretch>
        </p:blipFill>
        <p:spPr>
          <a:xfrm>
            <a:off x="13467399" y="5692141"/>
            <a:ext cx="4124744" cy="3825580"/>
          </a:xfrm>
          <a:prstGeom prst="rect">
            <a:avLst/>
          </a:prstGeom>
        </p:spPr>
      </p:pic>
      <p:sp>
        <p:nvSpPr>
          <p:cNvPr id="6" name="TextBox 6"/>
          <p:cNvSpPr txBox="1"/>
          <p:nvPr/>
        </p:nvSpPr>
        <p:spPr>
          <a:xfrm>
            <a:off x="695857" y="1028700"/>
            <a:ext cx="16896286" cy="3770263"/>
          </a:xfrm>
          <a:prstGeom prst="rect">
            <a:avLst/>
          </a:prstGeom>
        </p:spPr>
        <p:txBody>
          <a:bodyPr lIns="0" tIns="0" rIns="0" bIns="0" rtlCol="0" anchor="t">
            <a:spAutoFit/>
          </a:bodyPr>
          <a:lstStyle/>
          <a:p>
            <a:pPr>
              <a:lnSpc>
                <a:spcPts val="4177"/>
              </a:lnSpc>
            </a:pPr>
            <a:r>
              <a:rPr lang="en-US" sz="4177" dirty="0">
                <a:solidFill>
                  <a:srgbClr val="1A1B18"/>
                </a:solidFill>
                <a:latin typeface="Cormorant Garamond Bold Bold"/>
              </a:rPr>
              <a:t> </a:t>
            </a:r>
            <a:r>
              <a:rPr lang="en-US" sz="4177" b="1" dirty="0">
                <a:solidFill>
                  <a:srgbClr val="1A1B18"/>
                </a:solidFill>
                <a:latin typeface="Times New Roman" panose="02020603050405020304" pitchFamily="18" charset="0"/>
                <a:cs typeface="Times New Roman" panose="02020603050405020304" pitchFamily="18" charset="0"/>
              </a:rPr>
              <a:t>МАРЖИНАЛИЗМ</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Маржинализм</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теориясы</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арқылы</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экономикалық</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теорияның</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микроэкономикалық</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негіздері</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әрі</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қарай</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дами</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түсті</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Бұл</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бағыттың</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негізін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қалаушылар</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Карл</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Менгер</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Евгений</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Бем-Баверк</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Фридрих</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Визер</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Леон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Вальрас</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Вильфредо</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Парето</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Август</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Фридрих</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фон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Хайек</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Людвиг</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фон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Мизес</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болды</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Маржиналистер</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экономикалық</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талдаудың</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негізіне</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экономикалық</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субъектілердің</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шаруашылық</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қатынастарын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зерттеуде</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субъективтік</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бағалаулардың</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теориясын</a:t>
            </a:r>
            <a:r>
              <a:rPr lang="en-US" sz="4177" dirty="0">
                <a:solidFill>
                  <a:srgbClr val="1A1B18"/>
                </a:solidFill>
                <a:latin typeface="Times New Roman" panose="02020603050405020304" pitchFamily="18" charset="0"/>
                <a:cs typeface="Times New Roman" panose="02020603050405020304" pitchFamily="18" charset="0"/>
              </a:rPr>
              <a:t> </a:t>
            </a:r>
            <a:r>
              <a:rPr lang="en-US" sz="4177" dirty="0" err="1">
                <a:solidFill>
                  <a:srgbClr val="1A1B18"/>
                </a:solidFill>
                <a:latin typeface="Times New Roman" panose="02020603050405020304" pitchFamily="18" charset="0"/>
                <a:cs typeface="Times New Roman" panose="02020603050405020304" pitchFamily="18" charset="0"/>
              </a:rPr>
              <a:t>енгізді</a:t>
            </a:r>
            <a:r>
              <a:rPr lang="en-US" sz="4177" dirty="0">
                <a:solidFill>
                  <a:srgbClr val="1A1B18"/>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715173" y="1923119"/>
            <a:ext cx="12065581" cy="6617196"/>
          </a:xfrm>
          <a:prstGeom prst="rect">
            <a:avLst/>
          </a:prstGeom>
        </p:spPr>
        <p:txBody>
          <a:bodyPr lIns="0" tIns="0" rIns="0" bIns="0" rtlCol="0" anchor="t">
            <a:spAutoFit/>
          </a:bodyPr>
          <a:lstStyle/>
          <a:p>
            <a:pPr>
              <a:lnSpc>
                <a:spcPts val="4259"/>
              </a:lnSpc>
            </a:pPr>
            <a:r>
              <a:rPr lang="en-US" sz="3871" b="1" dirty="0">
                <a:solidFill>
                  <a:srgbClr val="1A1B18"/>
                </a:solidFill>
                <a:latin typeface="Times New Roman" panose="02020603050405020304" pitchFamily="18" charset="0"/>
                <a:cs typeface="Times New Roman" panose="02020603050405020304" pitchFamily="18" charset="0"/>
              </a:rPr>
              <a:t>КЕЙНСИАНДЫҚ ТЕОРИЯ</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Бұл</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бағыттың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негізін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қалаушы</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ағылшынның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көрнекті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ғалым-экономисі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Джон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Мейнард</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Кейнс</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болды</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Ол</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жиынтық</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сұранысты</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көтеру</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және</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қолдау</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үшін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мемлекеттің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бюджет-салық</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және</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ақша-несие</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саясаттарын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жүргізуді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ұсынды</a:t>
            </a:r>
            <a:r>
              <a:rPr lang="en-US" sz="3871" dirty="0">
                <a:solidFill>
                  <a:srgbClr val="1A1B18"/>
                </a:solidFill>
                <a:latin typeface="Times New Roman" panose="02020603050405020304" pitchFamily="18" charset="0"/>
                <a:cs typeface="Times New Roman" panose="02020603050405020304" pitchFamily="18" charset="0"/>
              </a:rPr>
              <a:t>. </a:t>
            </a:r>
          </a:p>
          <a:p>
            <a:pPr>
              <a:lnSpc>
                <a:spcPts val="4259"/>
              </a:lnSpc>
            </a:pPr>
            <a:endParaRPr lang="en-US" sz="3871" dirty="0">
              <a:solidFill>
                <a:srgbClr val="1A1B18"/>
              </a:solidFill>
              <a:latin typeface="Times New Roman" panose="02020603050405020304" pitchFamily="18" charset="0"/>
              <a:cs typeface="Times New Roman" panose="02020603050405020304" pitchFamily="18" charset="0"/>
            </a:endParaRPr>
          </a:p>
          <a:p>
            <a:pPr>
              <a:lnSpc>
                <a:spcPts val="4259"/>
              </a:lnSpc>
            </a:pPr>
            <a:r>
              <a:rPr lang="en-US" sz="3871" b="1" dirty="0">
                <a:solidFill>
                  <a:srgbClr val="1A1B18"/>
                </a:solidFill>
                <a:latin typeface="Times New Roman" panose="02020603050405020304" pitchFamily="18" charset="0"/>
                <a:cs typeface="Times New Roman" panose="02020603050405020304" pitchFamily="18" charset="0"/>
              </a:rPr>
              <a:t>МОНЕТАРИЗМ</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Экономикалық</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ой-пікірдің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бұл</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ағымы</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жаңа</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көзқараспен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екінші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дүниежүзілік</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соғыстан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кейін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өмірге</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келді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Монетаризмнің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негізін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американ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экономисі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Нобель</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сыйлығының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лауреаты</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Милтон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Фридмен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қалаған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Бұл</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бағытта</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макроэкономикалық</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саясаттың</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ортасында</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ақша</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мәселесі</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орын</a:t>
            </a:r>
            <a:r>
              <a:rPr lang="en-US" sz="3871" dirty="0">
                <a:solidFill>
                  <a:srgbClr val="1A1B18"/>
                </a:solidFill>
                <a:latin typeface="Times New Roman" panose="02020603050405020304" pitchFamily="18" charset="0"/>
                <a:cs typeface="Times New Roman" panose="02020603050405020304" pitchFamily="18" charset="0"/>
              </a:rPr>
              <a:t> </a:t>
            </a:r>
            <a:r>
              <a:rPr lang="en-US" sz="3871" dirty="0" err="1">
                <a:solidFill>
                  <a:srgbClr val="1A1B18"/>
                </a:solidFill>
                <a:latin typeface="Times New Roman" panose="02020603050405020304" pitchFamily="18" charset="0"/>
                <a:cs typeface="Times New Roman" panose="02020603050405020304" pitchFamily="18" charset="0"/>
              </a:rPr>
              <a:t>алады</a:t>
            </a:r>
            <a:r>
              <a:rPr lang="en-US" sz="3871" dirty="0">
                <a:solidFill>
                  <a:srgbClr val="1A1B18"/>
                </a:solidFill>
                <a:latin typeface="Times New Roman" panose="02020603050405020304" pitchFamily="18" charset="0"/>
                <a:cs typeface="Times New Roman" panose="02020603050405020304" pitchFamily="18" charset="0"/>
              </a:rPr>
              <a:t>. </a:t>
            </a:r>
          </a:p>
        </p:txBody>
      </p:sp>
      <p:grpSp>
        <p:nvGrpSpPr>
          <p:cNvPr id="3" name="Group 3"/>
          <p:cNvGrpSpPr/>
          <p:nvPr/>
        </p:nvGrpSpPr>
        <p:grpSpPr>
          <a:xfrm>
            <a:off x="16303815" y="1113728"/>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0"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493118"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a:stretch>
            <a:fillRect/>
          </a:stretch>
        </p:blipFill>
        <p:spPr>
          <a:xfrm>
            <a:off x="12780754" y="1885019"/>
            <a:ext cx="3652302" cy="3785597"/>
          </a:xfrm>
          <a:prstGeom prst="rect">
            <a:avLst/>
          </a:prstGeom>
        </p:spPr>
      </p:pic>
      <p:pic>
        <p:nvPicPr>
          <p:cNvPr id="11" name="Picture 11"/>
          <p:cNvPicPr>
            <a:picLocks noChangeAspect="1"/>
          </p:cNvPicPr>
          <p:nvPr/>
        </p:nvPicPr>
        <p:blipFill>
          <a:blip r:embed="rId3"/>
          <a:srcRect/>
          <a:stretch>
            <a:fillRect/>
          </a:stretch>
        </p:blipFill>
        <p:spPr>
          <a:xfrm>
            <a:off x="12780754" y="5670617"/>
            <a:ext cx="4386568" cy="40356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790284" y="1983284"/>
            <a:ext cx="16707431" cy="6283771"/>
          </a:xfrm>
          <a:prstGeom prst="rect">
            <a:avLst/>
          </a:prstGeom>
        </p:spPr>
        <p:txBody>
          <a:bodyPr lIns="0" tIns="0" rIns="0" bIns="0" rtlCol="0" anchor="t">
            <a:spAutoFit/>
          </a:bodyPr>
          <a:lstStyle/>
          <a:p>
            <a:pPr>
              <a:lnSpc>
                <a:spcPts val="3520"/>
              </a:lnSpc>
            </a:pPr>
            <a:r>
              <a:rPr lang="en-US" sz="3520" dirty="0">
                <a:solidFill>
                  <a:srgbClr val="1A1B18"/>
                </a:solidFill>
                <a:latin typeface="Cormorant Garamond Bold Bold"/>
              </a:rPr>
              <a:t> </a:t>
            </a:r>
            <a:r>
              <a:rPr lang="en-US" sz="3520" b="1" dirty="0">
                <a:solidFill>
                  <a:srgbClr val="1A1B18"/>
                </a:solidFill>
                <a:latin typeface="Times New Roman" panose="02020603050405020304" pitchFamily="18" charset="0"/>
                <a:cs typeface="Times New Roman" panose="02020603050405020304" pitchFamily="18" charset="0"/>
              </a:rPr>
              <a:t>ОҢТАЙЛЫ КҮТІМДЕР ТЕОРИЯСЫ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Бұлар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макроэкономика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саласына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микроэкономикалық</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талдаудың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құралдарын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қолдануды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ұсынды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Жаңа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классиктер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оңтайлы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күтімдер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гипотезасын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алға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тартты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оның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авторы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болып</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американ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экономисі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Нобель</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сыйлығының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лауреаты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Роберт</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Лукас</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smtClean="0">
                <a:solidFill>
                  <a:srgbClr val="1A1B18"/>
                </a:solidFill>
                <a:latin typeface="Times New Roman" panose="02020603050405020304" pitchFamily="18" charset="0"/>
                <a:cs typeface="Times New Roman" panose="02020603050405020304" pitchFamily="18" charset="0"/>
              </a:rPr>
              <a:t>саналады</a:t>
            </a:r>
            <a:endParaRPr lang="en-US" sz="3520" dirty="0" smtClean="0">
              <a:solidFill>
                <a:srgbClr val="1A1B18"/>
              </a:solidFill>
              <a:latin typeface="Times New Roman" panose="02020603050405020304" pitchFamily="18" charset="0"/>
              <a:cs typeface="Times New Roman" panose="02020603050405020304" pitchFamily="18" charset="0"/>
            </a:endParaRPr>
          </a:p>
          <a:p>
            <a:pPr>
              <a:lnSpc>
                <a:spcPts val="3520"/>
              </a:lnSpc>
            </a:pPr>
            <a:endParaRPr lang="en-US" sz="3520" dirty="0">
              <a:solidFill>
                <a:srgbClr val="1A1B18"/>
              </a:solidFill>
              <a:latin typeface="Times New Roman" panose="02020603050405020304" pitchFamily="18" charset="0"/>
              <a:cs typeface="Times New Roman" panose="02020603050405020304" pitchFamily="18" charset="0"/>
            </a:endParaRPr>
          </a:p>
          <a:p>
            <a:pPr>
              <a:lnSpc>
                <a:spcPts val="3520"/>
              </a:lnSpc>
            </a:pPr>
            <a:r>
              <a:rPr lang="en-US" sz="3520" b="1" dirty="0">
                <a:solidFill>
                  <a:srgbClr val="1A1B18"/>
                </a:solidFill>
                <a:latin typeface="Times New Roman" panose="02020603050405020304" pitchFamily="18" charset="0"/>
                <a:cs typeface="Times New Roman" panose="02020603050405020304" pitchFamily="18" charset="0"/>
              </a:rPr>
              <a:t>ҰСЫНЫС ЭКОНОМИКАСЫ ТЕОРИЯСЫ</a:t>
            </a:r>
            <a:r>
              <a:rPr lang="en-US" sz="3520" dirty="0">
                <a:solidFill>
                  <a:srgbClr val="1A1B18"/>
                </a:solidFill>
                <a:latin typeface="Times New Roman" panose="02020603050405020304" pitchFamily="18" charset="0"/>
                <a:cs typeface="Times New Roman" panose="02020603050405020304" pitchFamily="18" charset="0"/>
              </a:rPr>
              <a:t>. ХХ </a:t>
            </a:r>
            <a:r>
              <a:rPr lang="en-US" sz="3520" dirty="0" err="1">
                <a:solidFill>
                  <a:srgbClr val="1A1B18"/>
                </a:solidFill>
                <a:latin typeface="Times New Roman" panose="02020603050405020304" pitchFamily="18" charset="0"/>
                <a:cs typeface="Times New Roman" panose="02020603050405020304" pitchFamily="18" charset="0"/>
              </a:rPr>
              <a:t>ғасырдың</a:t>
            </a:r>
            <a:r>
              <a:rPr lang="en-US" sz="3520" dirty="0">
                <a:solidFill>
                  <a:srgbClr val="1A1B18"/>
                </a:solidFill>
                <a:latin typeface="Times New Roman" panose="02020603050405020304" pitchFamily="18" charset="0"/>
                <a:cs typeface="Times New Roman" panose="02020603050405020304" pitchFamily="18" charset="0"/>
              </a:rPr>
              <a:t> 70-80-жылдары </a:t>
            </a:r>
            <a:r>
              <a:rPr lang="en-US" sz="3520" dirty="0" err="1">
                <a:solidFill>
                  <a:srgbClr val="1A1B18"/>
                </a:solidFill>
                <a:latin typeface="Times New Roman" panose="02020603050405020304" pitchFamily="18" charset="0"/>
                <a:cs typeface="Times New Roman" panose="02020603050405020304" pitchFamily="18" charset="0"/>
              </a:rPr>
              <a:t>танымал</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болған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бұл</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бағыттың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негізін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американ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экономисі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Артур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Лаффер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салған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Негізгі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қағидасы</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болып</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мемлекеттің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экономикаға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араласуын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барынша</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төмендете</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отырып</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жеке</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кәсіпкерлікке</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көмек</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беру</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табылады</a:t>
            </a:r>
            <a:r>
              <a:rPr lang="en-US" sz="3520" dirty="0">
                <a:solidFill>
                  <a:srgbClr val="1A1B18"/>
                </a:solidFill>
                <a:latin typeface="Times New Roman" panose="02020603050405020304" pitchFamily="18" charset="0"/>
                <a:cs typeface="Times New Roman" panose="02020603050405020304" pitchFamily="18" charset="0"/>
              </a:rPr>
              <a:t>. </a:t>
            </a:r>
            <a:endParaRPr lang="en-US" sz="3520" dirty="0" smtClean="0">
              <a:solidFill>
                <a:srgbClr val="1A1B18"/>
              </a:solidFill>
              <a:latin typeface="Times New Roman" panose="02020603050405020304" pitchFamily="18" charset="0"/>
              <a:cs typeface="Times New Roman" panose="02020603050405020304" pitchFamily="18" charset="0"/>
            </a:endParaRPr>
          </a:p>
          <a:p>
            <a:pPr>
              <a:lnSpc>
                <a:spcPts val="3520"/>
              </a:lnSpc>
            </a:pPr>
            <a:endParaRPr lang="en-US" sz="3520" dirty="0">
              <a:solidFill>
                <a:srgbClr val="1A1B18"/>
              </a:solidFill>
              <a:latin typeface="Times New Roman" panose="02020603050405020304" pitchFamily="18" charset="0"/>
              <a:cs typeface="Times New Roman" panose="02020603050405020304" pitchFamily="18" charset="0"/>
            </a:endParaRPr>
          </a:p>
          <a:p>
            <a:pPr>
              <a:lnSpc>
                <a:spcPts val="3520"/>
              </a:lnSpc>
            </a:pPr>
            <a:r>
              <a:rPr lang="en-US" sz="3520" b="1" dirty="0">
                <a:solidFill>
                  <a:srgbClr val="1A1B18"/>
                </a:solidFill>
                <a:latin typeface="Times New Roman" panose="02020603050405020304" pitchFamily="18" charset="0"/>
                <a:cs typeface="Times New Roman" panose="02020603050405020304" pitchFamily="18" charset="0"/>
              </a:rPr>
              <a:t>ИНСТИТУЦИОНАЛИЗМ</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Институционализм</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термині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заң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негізінде</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орнатылған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тәртіп</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немесе</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дәстүр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дегенді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білдіреді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Бұл</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теорияның</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негізгі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өкілдері</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американдық</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экономистер</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Торстейн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Веблен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Джон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Коммонс</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Уэсли</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Митчелл</a:t>
            </a:r>
            <a:r>
              <a:rPr lang="en-US" sz="3520" dirty="0">
                <a:solidFill>
                  <a:srgbClr val="1A1B18"/>
                </a:solidFill>
                <a:latin typeface="Times New Roman" panose="02020603050405020304" pitchFamily="18" charset="0"/>
                <a:cs typeface="Times New Roman" panose="02020603050405020304" pitchFamily="18" charset="0"/>
              </a:rPr>
              <a:t> , </a:t>
            </a:r>
            <a:r>
              <a:rPr lang="en-US" sz="3520" dirty="0" err="1">
                <a:solidFill>
                  <a:srgbClr val="1A1B18"/>
                </a:solidFill>
                <a:latin typeface="Times New Roman" panose="02020603050405020304" pitchFamily="18" charset="0"/>
                <a:cs typeface="Times New Roman" panose="02020603050405020304" pitchFamily="18" charset="0"/>
              </a:rPr>
              <a:t>Джон</a:t>
            </a:r>
            <a:r>
              <a:rPr lang="en-US" sz="3520" dirty="0">
                <a:solidFill>
                  <a:srgbClr val="1A1B18"/>
                </a:solidFill>
                <a:latin typeface="Times New Roman" panose="02020603050405020304" pitchFamily="18" charset="0"/>
                <a:cs typeface="Times New Roman" panose="02020603050405020304" pitchFamily="18" charset="0"/>
              </a:rPr>
              <a:t> </a:t>
            </a:r>
            <a:r>
              <a:rPr lang="en-US" sz="3520" dirty="0" err="1">
                <a:solidFill>
                  <a:srgbClr val="1A1B18"/>
                </a:solidFill>
                <a:latin typeface="Times New Roman" panose="02020603050405020304" pitchFamily="18" charset="0"/>
                <a:cs typeface="Times New Roman" panose="02020603050405020304" pitchFamily="18" charset="0"/>
              </a:rPr>
              <a:t>Гэлбрейт</a:t>
            </a:r>
            <a:r>
              <a:rPr lang="en-US" sz="3520" dirty="0">
                <a:solidFill>
                  <a:srgbClr val="1A1B18"/>
                </a:solidFill>
                <a:latin typeface="Times New Roman" panose="02020603050405020304" pitchFamily="18" charset="0"/>
                <a:cs typeface="Times New Roman" panose="02020603050405020304" pitchFamily="18" charset="0"/>
              </a:rPr>
              <a:t>  </a:t>
            </a:r>
          </a:p>
          <a:p>
            <a:pPr>
              <a:lnSpc>
                <a:spcPts val="3520"/>
              </a:lnSpc>
            </a:pPr>
            <a:endParaRPr lang="en-US" sz="3520" dirty="0">
              <a:solidFill>
                <a:srgbClr val="1A1B18"/>
              </a:solidFill>
              <a:latin typeface="Cormorant Garamond Bold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665104" y="4142096"/>
            <a:ext cx="16957793" cy="1949252"/>
          </a:xfrm>
          <a:prstGeom prst="rect">
            <a:avLst/>
          </a:prstGeom>
        </p:spPr>
        <p:txBody>
          <a:bodyPr lIns="0" tIns="0" rIns="0" bIns="0" rtlCol="0" anchor="t">
            <a:spAutoFit/>
          </a:bodyPr>
          <a:lstStyle/>
          <a:p>
            <a:pPr algn="ctr">
              <a:lnSpc>
                <a:spcPts val="7603"/>
              </a:lnSpc>
            </a:pPr>
            <a:r>
              <a:rPr lang="en-US" sz="6600" b="1" i="1" dirty="0">
                <a:solidFill>
                  <a:srgbClr val="000000"/>
                </a:solidFill>
                <a:latin typeface="Times New Roman" panose="02020603050405020304" pitchFamily="18" charset="0"/>
                <a:cs typeface="Times New Roman" panose="02020603050405020304" pitchFamily="18" charset="0"/>
              </a:rPr>
              <a:t>1.4. </a:t>
            </a:r>
            <a:r>
              <a:rPr lang="en-US" sz="6600" b="1" i="1" dirty="0" err="1">
                <a:solidFill>
                  <a:srgbClr val="000000"/>
                </a:solidFill>
                <a:latin typeface="Times New Roman" panose="02020603050405020304" pitchFamily="18" charset="0"/>
                <a:cs typeface="Times New Roman" panose="02020603050405020304" pitchFamily="18" charset="0"/>
              </a:rPr>
              <a:t>Экономикалық</a:t>
            </a:r>
            <a:r>
              <a:rPr lang="en-US" sz="6600" b="1" i="1" dirty="0">
                <a:solidFill>
                  <a:srgbClr val="000000"/>
                </a:solidFill>
                <a:latin typeface="Times New Roman" panose="02020603050405020304" pitchFamily="18" charset="0"/>
                <a:cs typeface="Times New Roman" panose="02020603050405020304" pitchFamily="18" charset="0"/>
              </a:rPr>
              <a:t> </a:t>
            </a:r>
            <a:r>
              <a:rPr lang="en-US" sz="6600" b="1" i="1" dirty="0" err="1">
                <a:solidFill>
                  <a:srgbClr val="000000"/>
                </a:solidFill>
                <a:latin typeface="Times New Roman" panose="02020603050405020304" pitchFamily="18" charset="0"/>
                <a:cs typeface="Times New Roman" panose="02020603050405020304" pitchFamily="18" charset="0"/>
              </a:rPr>
              <a:t>теорияның</a:t>
            </a:r>
            <a:r>
              <a:rPr lang="en-US" sz="6600" b="1" i="1" dirty="0">
                <a:solidFill>
                  <a:srgbClr val="000000"/>
                </a:solidFill>
                <a:latin typeface="Times New Roman" panose="02020603050405020304" pitchFamily="18" charset="0"/>
                <a:cs typeface="Times New Roman" panose="02020603050405020304" pitchFamily="18" charset="0"/>
              </a:rPr>
              <a:t> </a:t>
            </a:r>
            <a:r>
              <a:rPr lang="en-US" sz="6600" b="1" i="1" dirty="0" err="1">
                <a:solidFill>
                  <a:srgbClr val="000000"/>
                </a:solidFill>
                <a:latin typeface="Times New Roman" panose="02020603050405020304" pitchFamily="18" charset="0"/>
                <a:cs typeface="Times New Roman" panose="02020603050405020304" pitchFamily="18" charset="0"/>
              </a:rPr>
              <a:t>құрылымы</a:t>
            </a:r>
            <a:r>
              <a:rPr lang="en-US" sz="6600" b="1" i="1" dirty="0">
                <a:solidFill>
                  <a:srgbClr val="000000"/>
                </a:solidFill>
                <a:latin typeface="Times New Roman" panose="02020603050405020304" pitchFamily="18" charset="0"/>
                <a:cs typeface="Times New Roman" panose="02020603050405020304" pitchFamily="18" charset="0"/>
              </a:rPr>
              <a:t> </a:t>
            </a:r>
            <a:r>
              <a:rPr lang="en-US" sz="6600" b="1" i="1" dirty="0" err="1">
                <a:solidFill>
                  <a:srgbClr val="000000"/>
                </a:solidFill>
                <a:latin typeface="Times New Roman" panose="02020603050405020304" pitchFamily="18" charset="0"/>
                <a:cs typeface="Times New Roman" panose="02020603050405020304" pitchFamily="18" charset="0"/>
              </a:rPr>
              <a:t>және</a:t>
            </a:r>
            <a:r>
              <a:rPr lang="en-US" sz="6600" b="1" i="1" dirty="0">
                <a:solidFill>
                  <a:srgbClr val="000000"/>
                </a:solidFill>
                <a:latin typeface="Times New Roman" panose="02020603050405020304" pitchFamily="18" charset="0"/>
                <a:cs typeface="Times New Roman" panose="02020603050405020304" pitchFamily="18" charset="0"/>
              </a:rPr>
              <a:t> </a:t>
            </a:r>
            <a:r>
              <a:rPr lang="en-US" sz="6600" b="1" i="1" dirty="0" err="1">
                <a:solidFill>
                  <a:srgbClr val="000000"/>
                </a:solidFill>
                <a:latin typeface="Times New Roman" panose="02020603050405020304" pitchFamily="18" charset="0"/>
                <a:cs typeface="Times New Roman" panose="02020603050405020304" pitchFamily="18" charset="0"/>
              </a:rPr>
              <a:t>атқаратын</a:t>
            </a:r>
            <a:r>
              <a:rPr lang="en-US" sz="6600" b="1" i="1" dirty="0">
                <a:solidFill>
                  <a:srgbClr val="000000"/>
                </a:solidFill>
                <a:latin typeface="Times New Roman" panose="02020603050405020304" pitchFamily="18" charset="0"/>
                <a:cs typeface="Times New Roman" panose="02020603050405020304" pitchFamily="18" charset="0"/>
              </a:rPr>
              <a:t> </a:t>
            </a:r>
            <a:r>
              <a:rPr lang="en-US" sz="6600" b="1" i="1" dirty="0" err="1" smtClean="0">
                <a:solidFill>
                  <a:srgbClr val="000000"/>
                </a:solidFill>
                <a:latin typeface="Times New Roman" panose="02020603050405020304" pitchFamily="18" charset="0"/>
                <a:cs typeface="Times New Roman" panose="02020603050405020304" pitchFamily="18" charset="0"/>
              </a:rPr>
              <a:t>қызметтері</a:t>
            </a:r>
            <a:endParaRPr lang="en-US" sz="6600" b="1" i="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E7E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6672463" y="5034406"/>
            <a:ext cx="955485" cy="218188"/>
            <a:chOff x="0" y="0"/>
            <a:chExt cx="1273980" cy="290918"/>
          </a:xfrm>
        </p:grpSpPr>
        <p:grpSp>
          <p:nvGrpSpPr>
            <p:cNvPr id="3" name="Group 3"/>
            <p:cNvGrpSpPr>
              <a:grpSpLocks noChangeAspect="1"/>
            </p:cNvGrpSpPr>
            <p:nvPr/>
          </p:nvGrpSpPr>
          <p:grpSpPr>
            <a:xfrm>
              <a:off x="983062" y="0"/>
              <a:ext cx="290918" cy="290918"/>
              <a:chOff x="0" y="0"/>
              <a:chExt cx="1708150" cy="1708150"/>
            </a:xfrm>
          </p:grpSpPr>
          <p:sp>
            <p:nvSpPr>
              <p:cNvPr id="4" name="Freeform 4"/>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5" name="Group 5"/>
            <p:cNvGrpSpPr>
              <a:grpSpLocks noChangeAspect="1"/>
            </p:cNvGrpSpPr>
            <p:nvPr/>
          </p:nvGrpSpPr>
          <p:grpSpPr>
            <a:xfrm>
              <a:off x="489944"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p:nvPr/>
          </p:nvGrpSpPr>
          <p:grpSpPr>
            <a:xfrm>
              <a:off x="0" y="1587"/>
              <a:ext cx="287744" cy="287744"/>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9" name="TextBox 9"/>
          <p:cNvSpPr txBox="1"/>
          <p:nvPr/>
        </p:nvSpPr>
        <p:spPr>
          <a:xfrm>
            <a:off x="678040" y="1516485"/>
            <a:ext cx="16581260" cy="7053213"/>
          </a:xfrm>
          <a:prstGeom prst="rect">
            <a:avLst/>
          </a:prstGeom>
        </p:spPr>
        <p:txBody>
          <a:bodyPr lIns="0" tIns="0" rIns="0" bIns="0" rtlCol="0" anchor="t">
            <a:spAutoFit/>
          </a:bodyPr>
          <a:lstStyle/>
          <a:p>
            <a:pPr>
              <a:lnSpc>
                <a:spcPts val="5007"/>
              </a:lnSpc>
            </a:pPr>
            <a:r>
              <a:rPr lang="en-US" sz="5007" dirty="0" err="1">
                <a:solidFill>
                  <a:srgbClr val="1A1B18"/>
                </a:solidFill>
                <a:latin typeface="Times New Roman" panose="02020603050405020304" pitchFamily="18" charset="0"/>
                <a:cs typeface="Times New Roman" panose="02020603050405020304" pitchFamily="18" charset="0"/>
              </a:rPr>
              <a:t>Экономикалық</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теория</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шеңберінде</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экономикалық</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талдаудың</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негізгі</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екі</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деңгейі</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ажыратылады</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және</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осы</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арқылы</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экономикалық</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теория</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ғылымы</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екі</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бөлімге</a:t>
            </a:r>
            <a:r>
              <a:rPr lang="en-US" sz="5007" dirty="0">
                <a:solidFill>
                  <a:srgbClr val="1A1B18"/>
                </a:solidFill>
                <a:latin typeface="Times New Roman" panose="02020603050405020304" pitchFamily="18" charset="0"/>
                <a:cs typeface="Times New Roman" panose="02020603050405020304" pitchFamily="18" charset="0"/>
              </a:rPr>
              <a:t> </a:t>
            </a:r>
            <a:r>
              <a:rPr lang="en-US" sz="5007" dirty="0" err="1">
                <a:solidFill>
                  <a:srgbClr val="1A1B18"/>
                </a:solidFill>
                <a:latin typeface="Times New Roman" panose="02020603050405020304" pitchFamily="18" charset="0"/>
                <a:cs typeface="Times New Roman" panose="02020603050405020304" pitchFamily="18" charset="0"/>
              </a:rPr>
              <a:t>бөлінеді</a:t>
            </a:r>
            <a:r>
              <a:rPr lang="en-US" sz="5007" dirty="0" smtClean="0">
                <a:solidFill>
                  <a:srgbClr val="1A1B18"/>
                </a:solidFill>
                <a:latin typeface="Times New Roman" panose="02020603050405020304" pitchFamily="18" charset="0"/>
                <a:cs typeface="Times New Roman" panose="02020603050405020304" pitchFamily="18" charset="0"/>
              </a:rPr>
              <a:t>:</a:t>
            </a:r>
          </a:p>
          <a:p>
            <a:pPr>
              <a:lnSpc>
                <a:spcPts val="5007"/>
              </a:lnSpc>
            </a:pPr>
            <a:endParaRPr lang="en-US" sz="5007" dirty="0">
              <a:solidFill>
                <a:srgbClr val="1A1B18"/>
              </a:solidFill>
              <a:latin typeface="Times New Roman" panose="02020603050405020304" pitchFamily="18" charset="0"/>
              <a:cs typeface="Times New Roman" panose="02020603050405020304" pitchFamily="18" charset="0"/>
            </a:endParaRPr>
          </a:p>
          <a:p>
            <a:pPr marL="742950" indent="-742950">
              <a:lnSpc>
                <a:spcPts val="5007"/>
              </a:lnSpc>
              <a:buAutoNum type="arabicPeriod"/>
            </a:pPr>
            <a:r>
              <a:rPr lang="en-US" sz="3600" b="1" dirty="0" err="1" smtClean="0">
                <a:solidFill>
                  <a:srgbClr val="1A1B18"/>
                </a:solidFill>
                <a:latin typeface="Times New Roman" panose="02020603050405020304" pitchFamily="18" charset="0"/>
                <a:cs typeface="Times New Roman" panose="02020603050405020304" pitchFamily="18" charset="0"/>
              </a:rPr>
              <a:t>Микроэкономика</a:t>
            </a:r>
            <a:r>
              <a:rPr lang="en-US" sz="3600" b="1" dirty="0" smtClean="0">
                <a:solidFill>
                  <a:srgbClr val="1A1B18"/>
                </a:solidFill>
                <a:latin typeface="Times New Roman" panose="02020603050405020304" pitchFamily="18" charset="0"/>
                <a:cs typeface="Times New Roman" panose="02020603050405020304" pitchFamily="18" charset="0"/>
              </a:rPr>
              <a:t> </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бұл</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шектеулі</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ресурстар</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мәселесін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жекелеген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экономикалық</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агенттердіңнарықтағы</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тәртіптері</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мен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мінез-құлықтары</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тұрғысынан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зерттейтін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экономикалық</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теорияның</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бір</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саласы</a:t>
            </a:r>
            <a:r>
              <a:rPr lang="en-US" sz="3600" dirty="0">
                <a:solidFill>
                  <a:srgbClr val="1A1B18"/>
                </a:solidFill>
                <a:latin typeface="Times New Roman" panose="02020603050405020304" pitchFamily="18" charset="0"/>
                <a:cs typeface="Times New Roman" panose="02020603050405020304" pitchFamily="18" charset="0"/>
              </a:rPr>
              <a:t>. </a:t>
            </a:r>
            <a:endParaRPr lang="en-US" sz="3600" dirty="0" smtClean="0">
              <a:solidFill>
                <a:srgbClr val="1A1B18"/>
              </a:solidFill>
              <a:latin typeface="Times New Roman" panose="02020603050405020304" pitchFamily="18" charset="0"/>
              <a:cs typeface="Times New Roman" panose="02020603050405020304" pitchFamily="18" charset="0"/>
            </a:endParaRPr>
          </a:p>
          <a:p>
            <a:pPr marL="742950" indent="-742950">
              <a:lnSpc>
                <a:spcPts val="5007"/>
              </a:lnSpc>
              <a:buAutoNum type="arabicPeriod"/>
            </a:pPr>
            <a:endParaRPr lang="en-US" sz="3600" dirty="0">
              <a:solidFill>
                <a:srgbClr val="1A1B18"/>
              </a:solidFill>
              <a:latin typeface="Times New Roman" panose="02020603050405020304" pitchFamily="18" charset="0"/>
              <a:cs typeface="Times New Roman" panose="02020603050405020304" pitchFamily="18" charset="0"/>
            </a:endParaRPr>
          </a:p>
          <a:p>
            <a:pPr>
              <a:lnSpc>
                <a:spcPts val="5007"/>
              </a:lnSpc>
            </a:pPr>
            <a:r>
              <a:rPr lang="en-US" sz="3600" b="1" dirty="0" smtClean="0">
                <a:solidFill>
                  <a:srgbClr val="1A1B18"/>
                </a:solidFill>
                <a:latin typeface="Times New Roman" panose="02020603050405020304" pitchFamily="18" charset="0"/>
                <a:cs typeface="Times New Roman" panose="02020603050405020304" pitchFamily="18" charset="0"/>
              </a:rPr>
              <a:t>2</a:t>
            </a:r>
            <a:r>
              <a:rPr lang="en-US" sz="3600" b="1" dirty="0">
                <a:solidFill>
                  <a:srgbClr val="1A1B18"/>
                </a:solidFill>
                <a:latin typeface="Times New Roman" panose="02020603050405020304" pitchFamily="18" charset="0"/>
                <a:cs typeface="Times New Roman" panose="02020603050405020304" pitchFamily="18" charset="0"/>
              </a:rPr>
              <a:t>. </a:t>
            </a:r>
            <a:r>
              <a:rPr lang="en-US" sz="3600" b="1" dirty="0" err="1">
                <a:solidFill>
                  <a:srgbClr val="1A1B18"/>
                </a:solidFill>
                <a:latin typeface="Times New Roman" panose="02020603050405020304" pitchFamily="18" charset="0"/>
                <a:cs typeface="Times New Roman" panose="02020603050405020304" pitchFamily="18" charset="0"/>
              </a:rPr>
              <a:t>Макроэкономика</a:t>
            </a:r>
            <a:r>
              <a:rPr lang="en-US" sz="3600" b="1" dirty="0">
                <a:solidFill>
                  <a:srgbClr val="1A1B18"/>
                </a:solidFill>
                <a:latin typeface="Times New Roman" panose="02020603050405020304" pitchFamily="18" charset="0"/>
                <a:cs typeface="Times New Roman" panose="02020603050405020304" pitchFamily="18" charset="0"/>
              </a:rPr>
              <a:t> </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бұл</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экономикалық</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мәселелерді</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біртұтас</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жүйе</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ретінде</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зерттейтін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және</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агрегатталған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өлшемдерді</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қолданатын</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экономикалық</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теорияның</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бір</a:t>
            </a:r>
            <a:r>
              <a:rPr lang="en-US" sz="3600" dirty="0">
                <a:solidFill>
                  <a:srgbClr val="1A1B18"/>
                </a:solidFill>
                <a:latin typeface="Times New Roman" panose="02020603050405020304" pitchFamily="18" charset="0"/>
                <a:cs typeface="Times New Roman" panose="02020603050405020304" pitchFamily="18" charset="0"/>
              </a:rPr>
              <a:t> </a:t>
            </a:r>
            <a:r>
              <a:rPr lang="en-US" sz="3600" dirty="0" err="1">
                <a:solidFill>
                  <a:srgbClr val="1A1B18"/>
                </a:solidFill>
                <a:latin typeface="Times New Roman" panose="02020603050405020304" pitchFamily="18" charset="0"/>
                <a:cs typeface="Times New Roman" panose="02020603050405020304" pitchFamily="18" charset="0"/>
              </a:rPr>
              <a:t>саласы</a:t>
            </a:r>
            <a:r>
              <a:rPr lang="en-US" sz="3600" dirty="0">
                <a:solidFill>
                  <a:srgbClr val="1A1B18"/>
                </a:solidFill>
                <a:latin typeface="Times New Roman" panose="02020603050405020304" pitchFamily="18" charset="0"/>
                <a:cs typeface="Times New Roman" panose="02020603050405020304" pitchFamily="18" charset="0"/>
              </a:rPr>
              <a:t>. </a:t>
            </a:r>
          </a:p>
        </p:txBody>
      </p:sp>
      <p:pic>
        <p:nvPicPr>
          <p:cNvPr id="10" name="Picture 1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4121317" y="6260032"/>
            <a:ext cx="3623299" cy="33004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sp>
        <p:nvSpPr>
          <p:cNvPr id="3" name="TextBox 3"/>
          <p:cNvSpPr txBox="1"/>
          <p:nvPr/>
        </p:nvSpPr>
        <p:spPr>
          <a:xfrm>
            <a:off x="2165875" y="2528740"/>
            <a:ext cx="15752857" cy="5960734"/>
          </a:xfrm>
          <a:prstGeom prst="rect">
            <a:avLst/>
          </a:prstGeom>
        </p:spPr>
        <p:txBody>
          <a:bodyPr lIns="0" tIns="0" rIns="0" bIns="0" rtlCol="0" anchor="t">
            <a:spAutoFit/>
          </a:bodyPr>
          <a:lstStyle/>
          <a:p>
            <a:pPr>
              <a:lnSpc>
                <a:spcPts val="3949"/>
              </a:lnSpc>
            </a:pPr>
            <a:r>
              <a:rPr lang="en-US" sz="3590" b="1" i="1" dirty="0" err="1">
                <a:solidFill>
                  <a:srgbClr val="1A1B18"/>
                </a:solidFill>
                <a:latin typeface="Times New Roman" panose="02020603050405020304" pitchFamily="18" charset="0"/>
                <a:cs typeface="Times New Roman" panose="02020603050405020304" pitchFamily="18" charset="0"/>
              </a:rPr>
              <a:t>Экономикалық</a:t>
            </a:r>
            <a:r>
              <a:rPr lang="en-US" sz="3590" b="1" i="1" dirty="0">
                <a:solidFill>
                  <a:srgbClr val="1A1B18"/>
                </a:solidFill>
                <a:latin typeface="Times New Roman" panose="02020603050405020304" pitchFamily="18" charset="0"/>
                <a:cs typeface="Times New Roman" panose="02020603050405020304" pitchFamily="18" charset="0"/>
              </a:rPr>
              <a:t> </a:t>
            </a:r>
            <a:r>
              <a:rPr lang="en-US" sz="3590" b="1" i="1" dirty="0" err="1">
                <a:solidFill>
                  <a:srgbClr val="1A1B18"/>
                </a:solidFill>
                <a:latin typeface="Times New Roman" panose="02020603050405020304" pitchFamily="18" charset="0"/>
                <a:cs typeface="Times New Roman" panose="02020603050405020304" pitchFamily="18" charset="0"/>
              </a:rPr>
              <a:t>теорияның</a:t>
            </a:r>
            <a:r>
              <a:rPr lang="en-US" sz="3590" b="1" i="1" dirty="0">
                <a:solidFill>
                  <a:srgbClr val="1A1B18"/>
                </a:solidFill>
                <a:latin typeface="Times New Roman" panose="02020603050405020304" pitchFamily="18" charset="0"/>
                <a:cs typeface="Times New Roman" panose="02020603050405020304" pitchFamily="18" charset="0"/>
              </a:rPr>
              <a:t> </a:t>
            </a:r>
            <a:r>
              <a:rPr lang="en-US" sz="3590" b="1" i="1" dirty="0" err="1">
                <a:solidFill>
                  <a:srgbClr val="1A1B18"/>
                </a:solidFill>
                <a:latin typeface="Times New Roman" panose="02020603050405020304" pitchFamily="18" charset="0"/>
                <a:cs typeface="Times New Roman" panose="02020603050405020304" pitchFamily="18" charset="0"/>
              </a:rPr>
              <a:t>атқаратын</a:t>
            </a:r>
            <a:r>
              <a:rPr lang="en-US" sz="3590" b="1" i="1" dirty="0">
                <a:solidFill>
                  <a:srgbClr val="1A1B18"/>
                </a:solidFill>
                <a:latin typeface="Times New Roman" panose="02020603050405020304" pitchFamily="18" charset="0"/>
                <a:cs typeface="Times New Roman" panose="02020603050405020304" pitchFamily="18" charset="0"/>
              </a:rPr>
              <a:t> </a:t>
            </a:r>
            <a:r>
              <a:rPr lang="en-US" sz="3590" b="1" i="1" dirty="0" err="1">
                <a:solidFill>
                  <a:srgbClr val="1A1B18"/>
                </a:solidFill>
                <a:latin typeface="Times New Roman" panose="02020603050405020304" pitchFamily="18" charset="0"/>
                <a:cs typeface="Times New Roman" panose="02020603050405020304" pitchFamily="18" charset="0"/>
              </a:rPr>
              <a:t>қызметтері</a:t>
            </a:r>
            <a:r>
              <a:rPr lang="en-US" sz="3590" b="1" i="1" dirty="0" smtClean="0">
                <a:solidFill>
                  <a:srgbClr val="1A1B18"/>
                </a:solidFill>
                <a:latin typeface="Times New Roman" panose="02020603050405020304" pitchFamily="18" charset="0"/>
                <a:cs typeface="Times New Roman" panose="02020603050405020304" pitchFamily="18" charset="0"/>
              </a:rPr>
              <a:t>:</a:t>
            </a:r>
          </a:p>
          <a:p>
            <a:pPr>
              <a:lnSpc>
                <a:spcPts val="3949"/>
              </a:lnSpc>
            </a:pPr>
            <a:endParaRPr lang="en-US" sz="3590" dirty="0">
              <a:solidFill>
                <a:srgbClr val="1A1B18"/>
              </a:solidFill>
              <a:latin typeface="Times New Roman" panose="02020603050405020304" pitchFamily="18" charset="0"/>
              <a:cs typeface="Times New Roman" panose="02020603050405020304" pitchFamily="18" charset="0"/>
            </a:endParaRP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1. </a:t>
            </a:r>
            <a:r>
              <a:rPr lang="en-US" sz="2800" b="1" dirty="0" err="1">
                <a:solidFill>
                  <a:srgbClr val="1A1B18"/>
                </a:solidFill>
                <a:latin typeface="Times New Roman" panose="02020603050405020304" pitchFamily="18" charset="0"/>
                <a:cs typeface="Times New Roman" panose="02020603050405020304" pitchFamily="18" charset="0"/>
              </a:rPr>
              <a:t>Танымдық</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заңдарды</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құбылыстарды</a:t>
            </a:r>
            <a:r>
              <a:rPr lang="en-US" sz="2800" dirty="0">
                <a:solidFill>
                  <a:srgbClr val="1A1B18"/>
                </a:solidFill>
                <a:latin typeface="Times New Roman" panose="02020603050405020304" pitchFamily="18" charset="0"/>
                <a:cs typeface="Times New Roman" panose="02020603050405020304" pitchFamily="18" charset="0"/>
              </a:rPr>
              <a:t> зерттеу </a:t>
            </a:r>
            <a:r>
              <a:rPr lang="en-US" sz="2800" dirty="0" err="1">
                <a:solidFill>
                  <a:srgbClr val="1A1B18"/>
                </a:solidFill>
                <a:latin typeface="Times New Roman" panose="02020603050405020304" pitchFamily="18" charset="0"/>
                <a:cs typeface="Times New Roman" panose="02020603050405020304" pitchFamily="18" charset="0"/>
              </a:rPr>
              <a:t>және</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түсіндіру</a:t>
            </a:r>
            <a:r>
              <a:rPr lang="en-US" sz="2800" dirty="0">
                <a:solidFill>
                  <a:srgbClr val="1A1B18"/>
                </a:solidFill>
                <a:latin typeface="Times New Roman" panose="02020603050405020304" pitchFamily="18" charset="0"/>
                <a:cs typeface="Times New Roman" panose="02020603050405020304" pitchFamily="18" charset="0"/>
              </a:rPr>
              <a:t>.</a:t>
            </a: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2. </a:t>
            </a:r>
            <a:r>
              <a:rPr lang="en-US" sz="2800" b="1" dirty="0" err="1">
                <a:solidFill>
                  <a:srgbClr val="1A1B18"/>
                </a:solidFill>
                <a:latin typeface="Times New Roman" panose="02020603050405020304" pitchFamily="18" charset="0"/>
                <a:cs typeface="Times New Roman" panose="02020603050405020304" pitchFamily="18" charset="0"/>
              </a:rPr>
              <a:t>Практикалық</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іс</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жүзінде</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зерттелген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объектілерді</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қолданып</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саясаттың</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негізін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жасау</a:t>
            </a:r>
            <a:r>
              <a:rPr lang="en-US" sz="2800" dirty="0">
                <a:solidFill>
                  <a:srgbClr val="1A1B18"/>
                </a:solidFill>
                <a:latin typeface="Times New Roman" panose="02020603050405020304" pitchFamily="18" charset="0"/>
                <a:cs typeface="Times New Roman" panose="02020603050405020304" pitchFamily="18" charset="0"/>
              </a:rPr>
              <a:t>.</a:t>
            </a: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3. </a:t>
            </a:r>
            <a:r>
              <a:rPr lang="en-US" sz="2800" b="1" dirty="0" err="1">
                <a:solidFill>
                  <a:srgbClr val="1A1B18"/>
                </a:solidFill>
                <a:latin typeface="Times New Roman" panose="02020603050405020304" pitchFamily="18" charset="0"/>
                <a:cs typeface="Times New Roman" panose="02020603050405020304" pitchFamily="18" charset="0"/>
              </a:rPr>
              <a:t>Болжамдық</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дамудың</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жалпы</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ғылыми</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болжамын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жасау</a:t>
            </a:r>
            <a:r>
              <a:rPr lang="en-US" sz="2800" dirty="0">
                <a:solidFill>
                  <a:srgbClr val="1A1B18"/>
                </a:solidFill>
                <a:latin typeface="Times New Roman" panose="02020603050405020304" pitchFamily="18" charset="0"/>
                <a:cs typeface="Times New Roman" panose="02020603050405020304" pitchFamily="18" charset="0"/>
              </a:rPr>
              <a:t>.</a:t>
            </a: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4. </a:t>
            </a:r>
            <a:r>
              <a:rPr lang="en-US" sz="2800" b="1" dirty="0" err="1">
                <a:solidFill>
                  <a:srgbClr val="1A1B18"/>
                </a:solidFill>
                <a:latin typeface="Times New Roman" panose="02020603050405020304" pitchFamily="18" charset="0"/>
                <a:cs typeface="Times New Roman" panose="02020603050405020304" pitchFamily="18" charset="0"/>
              </a:rPr>
              <a:t>Дүниетанымдық</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ғылыми</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тұрғыда</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қоғам</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өміріне</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қажетті</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көзқарастар</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жүйесін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құру</a:t>
            </a:r>
            <a:r>
              <a:rPr lang="en-US" sz="2800" dirty="0">
                <a:solidFill>
                  <a:srgbClr val="1A1B18"/>
                </a:solidFill>
                <a:latin typeface="Times New Roman" panose="02020603050405020304" pitchFamily="18" charset="0"/>
                <a:cs typeface="Times New Roman" panose="02020603050405020304" pitchFamily="18" charset="0"/>
              </a:rPr>
              <a:t>.</a:t>
            </a: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5. </a:t>
            </a:r>
            <a:r>
              <a:rPr lang="en-US" sz="2800" b="1" dirty="0" err="1">
                <a:solidFill>
                  <a:srgbClr val="1A1B18"/>
                </a:solidFill>
                <a:latin typeface="Times New Roman" panose="02020603050405020304" pitchFamily="18" charset="0"/>
                <a:cs typeface="Times New Roman" panose="02020603050405020304" pitchFamily="18" charset="0"/>
              </a:rPr>
              <a:t>Әдіснамалық</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барлық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ғылымдар</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үшін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теориялық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және</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әдіснамалық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негіз</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жасау</a:t>
            </a:r>
            <a:r>
              <a:rPr lang="en-US" sz="2800" dirty="0">
                <a:solidFill>
                  <a:srgbClr val="1A1B18"/>
                </a:solidFill>
                <a:latin typeface="Times New Roman" panose="02020603050405020304" pitchFamily="18" charset="0"/>
                <a:cs typeface="Times New Roman" panose="02020603050405020304" pitchFamily="18" charset="0"/>
              </a:rPr>
              <a:t>.</a:t>
            </a:r>
          </a:p>
          <a:p>
            <a:pPr>
              <a:lnSpc>
                <a:spcPts val="3949"/>
              </a:lnSpc>
            </a:pPr>
            <a:r>
              <a:rPr lang="en-US" sz="2800" b="1" dirty="0">
                <a:solidFill>
                  <a:srgbClr val="1A1B18"/>
                </a:solidFill>
                <a:latin typeface="Times New Roman" panose="02020603050405020304" pitchFamily="18" charset="0"/>
                <a:cs typeface="Times New Roman" panose="02020603050405020304" pitchFamily="18" charset="0"/>
              </a:rPr>
              <a:t>6. </a:t>
            </a:r>
            <a:r>
              <a:rPr lang="en-US" sz="2800" b="1" dirty="0" err="1">
                <a:solidFill>
                  <a:srgbClr val="1A1B18"/>
                </a:solidFill>
                <a:latin typeface="Times New Roman" panose="02020603050405020304" pitchFamily="18" charset="0"/>
                <a:cs typeface="Times New Roman" panose="02020603050405020304" pitchFamily="18" charset="0"/>
              </a:rPr>
              <a:t>Сыншыл</a:t>
            </a:r>
            <a:r>
              <a:rPr lang="en-US" sz="2800" b="1" dirty="0">
                <a:solidFill>
                  <a:srgbClr val="1A1B18"/>
                </a:solidFill>
                <a:latin typeface="Times New Roman" panose="02020603050405020304" pitchFamily="18" charset="0"/>
                <a:cs typeface="Times New Roman" panose="02020603050405020304" pitchFamily="18" charset="0"/>
              </a:rPr>
              <a:t> </a:t>
            </a:r>
            <a:r>
              <a:rPr lang="en-US" sz="2800" b="1" dirty="0" err="1">
                <a:solidFill>
                  <a:srgbClr val="1A1B18"/>
                </a:solidFill>
                <a:latin typeface="Times New Roman" panose="02020603050405020304" pitchFamily="18" charset="0"/>
                <a:cs typeface="Times New Roman" panose="02020603050405020304" pitchFamily="18" charset="0"/>
              </a:rPr>
              <a:t>қызметі</a:t>
            </a:r>
            <a:r>
              <a:rPr lang="en-US" sz="2800" b="1" dirty="0">
                <a:solidFill>
                  <a:srgbClr val="1A1B18"/>
                </a:solidFill>
                <a:latin typeface="Times New Roman" panose="02020603050405020304" pitchFamily="18" charset="0"/>
                <a:cs typeface="Times New Roman" panose="02020603050405020304" pitchFamily="18" charset="0"/>
              </a:rPr>
              <a:t> </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әртүрлі</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экономикалық</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теориялардың</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артықшылықтары</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мен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кемшіліктерін</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ашып</a:t>
            </a:r>
            <a:r>
              <a:rPr lang="en-US" sz="2800" dirty="0">
                <a:solidFill>
                  <a:srgbClr val="1A1B18"/>
                </a:solidFill>
                <a:latin typeface="Times New Roman" panose="02020603050405020304" pitchFamily="18" charset="0"/>
                <a:cs typeface="Times New Roman" panose="02020603050405020304" pitchFamily="18" charset="0"/>
              </a:rPr>
              <a:t> </a:t>
            </a:r>
            <a:r>
              <a:rPr lang="en-US" sz="2800" dirty="0" err="1">
                <a:solidFill>
                  <a:srgbClr val="1A1B18"/>
                </a:solidFill>
                <a:latin typeface="Times New Roman" panose="02020603050405020304" pitchFamily="18" charset="0"/>
                <a:cs typeface="Times New Roman" panose="02020603050405020304" pitchFamily="18" charset="0"/>
              </a:rPr>
              <a:t>көрсету</a:t>
            </a:r>
            <a:r>
              <a:rPr lang="en-US" sz="2800" dirty="0">
                <a:solidFill>
                  <a:srgbClr val="1A1B18"/>
                </a:solidFill>
                <a:latin typeface="Times New Roman" panose="02020603050405020304" pitchFamily="18" charset="0"/>
                <a:cs typeface="Times New Roman" panose="02020603050405020304" pitchFamily="18" charset="0"/>
              </a:rPr>
              <a:t>.</a:t>
            </a:r>
          </a:p>
        </p:txBody>
      </p:sp>
      <p:grpSp>
        <p:nvGrpSpPr>
          <p:cNvPr id="4" name="Group 4"/>
          <p:cNvGrpSpPr/>
          <p:nvPr/>
        </p:nvGrpSpPr>
        <p:grpSpPr>
          <a:xfrm>
            <a:off x="16303815" y="1113728"/>
            <a:ext cx="955485" cy="218188"/>
            <a:chOff x="0" y="0"/>
            <a:chExt cx="1273980" cy="290918"/>
          </a:xfrm>
        </p:grpSpPr>
        <p:grpSp>
          <p:nvGrpSpPr>
            <p:cNvPr id="5" name="Group 5"/>
            <p:cNvGrpSpPr>
              <a:grpSpLocks noChangeAspect="1"/>
            </p:cNvGrpSpPr>
            <p:nvPr/>
          </p:nvGrpSpPr>
          <p:grpSpPr>
            <a:xfrm>
              <a:off x="983062"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a:grpSpLocks noChangeAspect="1"/>
            </p:cNvGrpSpPr>
            <p:nvPr/>
          </p:nvGrpSpPr>
          <p:grpSpPr>
            <a:xfrm>
              <a:off x="0"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p:nvPr/>
          </p:nvGrpSpPr>
          <p:grpSpPr>
            <a:xfrm>
              <a:off x="493118" y="1587"/>
              <a:ext cx="287744" cy="287744"/>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2773338" y="1373571"/>
            <a:ext cx="955485" cy="218188"/>
            <a:chOff x="0" y="0"/>
            <a:chExt cx="1273980" cy="290918"/>
          </a:xfrm>
        </p:grpSpPr>
        <p:grpSp>
          <p:nvGrpSpPr>
            <p:cNvPr id="3" name="Group 3"/>
            <p:cNvGrpSpPr>
              <a:grpSpLocks noChangeAspect="1"/>
            </p:cNvGrpSpPr>
            <p:nvPr/>
          </p:nvGrpSpPr>
          <p:grpSpPr>
            <a:xfrm>
              <a:off x="983062" y="0"/>
              <a:ext cx="290918" cy="290918"/>
              <a:chOff x="0" y="0"/>
              <a:chExt cx="1708150" cy="1708150"/>
            </a:xfrm>
          </p:grpSpPr>
          <p:sp>
            <p:nvSpPr>
              <p:cNvPr id="4" name="Freeform 4"/>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5" name="Group 5"/>
            <p:cNvGrpSpPr>
              <a:grpSpLocks noChangeAspect="1"/>
            </p:cNvGrpSpPr>
            <p:nvPr/>
          </p:nvGrpSpPr>
          <p:grpSpPr>
            <a:xfrm>
              <a:off x="489944"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p:nvPr/>
          </p:nvGrpSpPr>
          <p:grpSpPr>
            <a:xfrm>
              <a:off x="0" y="1587"/>
              <a:ext cx="287744" cy="287744"/>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9" name="Picture 9"/>
          <p:cNvPicPr>
            <a:picLocks noChangeAspect="1"/>
          </p:cNvPicPr>
          <p:nvPr/>
        </p:nvPicPr>
        <p:blipFill>
          <a:blip r:embed="rId2"/>
          <a:srcRect/>
          <a:stretch>
            <a:fillRect/>
          </a:stretch>
        </p:blipFill>
        <p:spPr>
          <a:xfrm>
            <a:off x="-438129" y="-238462"/>
            <a:ext cx="18726129" cy="10517842"/>
          </a:xfrm>
          <a:prstGeom prst="rect">
            <a:avLst/>
          </a:prstGeom>
        </p:spPr>
      </p:pic>
      <p:sp>
        <p:nvSpPr>
          <p:cNvPr id="10" name="TextBox 10"/>
          <p:cNvSpPr txBox="1"/>
          <p:nvPr/>
        </p:nvSpPr>
        <p:spPr>
          <a:xfrm>
            <a:off x="590571" y="2872770"/>
            <a:ext cx="16668729" cy="4589084"/>
          </a:xfrm>
          <a:prstGeom prst="rect">
            <a:avLst/>
          </a:prstGeom>
        </p:spPr>
        <p:txBody>
          <a:bodyPr lIns="0" tIns="0" rIns="0" bIns="0" rtlCol="0" anchor="t">
            <a:spAutoFit/>
          </a:bodyPr>
          <a:lstStyle/>
          <a:p>
            <a:pPr algn="ctr">
              <a:lnSpc>
                <a:spcPts val="4546"/>
              </a:lnSpc>
            </a:pPr>
            <a:r>
              <a:rPr lang="en-US" sz="4132">
                <a:solidFill>
                  <a:srgbClr val="000000"/>
                </a:solidFill>
                <a:latin typeface="Open Sans Extra Bold Bold"/>
              </a:rPr>
              <a:t>Сонымен, экономикалық теория ғылымының адамға, оның қажеттілігі мен мүддесіне, олардың шектеулі ресурстар жағдайында тиімді шешім қабылдау мәселелеріне ерекше көңіл бөлетіндігіне көз жеткіздік. Жалпы экономикалық теория шаруашылық жүргізудің барлық түрлерін, қағидаларын, ережелерін, заңдылықтарын және ресурстарды тиімді пайдаланудың тиімді бағыттарын қалыптастырады.</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800</Words>
  <Application>Microsoft Office PowerPoint</Application>
  <PresentationFormat>Произвольный</PresentationFormat>
  <Paragraphs>72</Paragraphs>
  <Slides>21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21</vt:i4>
      </vt:variant>
    </vt:vector>
  </HeadingPairs>
  <TitlesOfParts>
    <vt:vector size="29" baseType="lpstr">
      <vt:lpstr>Arial</vt:lpstr>
      <vt:lpstr>Times Neue Roman</vt:lpstr>
      <vt:lpstr>Times New Roman</vt:lpstr>
      <vt:lpstr>Open Sans Extra Bold Bold</vt:lpstr>
      <vt:lpstr>Calibri</vt:lpstr>
      <vt:lpstr>Times Neue Roman Bold</vt:lpstr>
      <vt:lpstr>Cormorant Garamond Bold 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Muted White Black and Beige Minimalist Elegant Company Meeting Presentation</dc:title>
  <dc:creator>admin</dc:creator>
  <cp:lastModifiedBy>home</cp:lastModifiedBy>
  <cp:revision>8</cp:revision>
  <dcterms:created xsi:type="dcterms:W3CDTF">2006-08-16T00:00:00Z</dcterms:created>
  <dcterms:modified xsi:type="dcterms:W3CDTF">2021-12-01T08:19:55Z</dcterms:modified>
  <dc:identifier>DAEwV2ClSCA</dc:identifier>
</cp:coreProperties>
</file>