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5" d="100"/>
          <a:sy n="45" d="100"/>
        </p:scale>
        <p:origin x="-1236"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Date Placeholder 29"/>
          <p:cNvSpPr>
            <a:spLocks noGrp="1"/>
          </p:cNvSpPr>
          <p:nvPr>
            <p:ph type="dt" sz="half" idx="10"/>
          </p:nvPr>
        </p:nvSpPr>
        <p:spPr/>
        <p:txBody>
          <a:bodyPr/>
          <a:lstStyle/>
          <a:p>
            <a:fld id="{C2AC8B20-A9F2-4F01-9F96-4EC20A2BD18A}" type="datetimeFigureOut">
              <a:rPr lang="ru-RU" smtClean="0"/>
              <a:t>07.03.2016</a:t>
            </a:fld>
            <a:endParaRPr lang="ru-RU"/>
          </a:p>
        </p:txBody>
      </p:sp>
      <p:sp>
        <p:nvSpPr>
          <p:cNvPr id="19" name="Footer Placeholder 18"/>
          <p:cNvSpPr>
            <a:spLocks noGrp="1"/>
          </p:cNvSpPr>
          <p:nvPr>
            <p:ph type="ftr" sz="quarter" idx="11"/>
          </p:nvPr>
        </p:nvSpPr>
        <p:spPr/>
        <p:txBody>
          <a:bodyPr/>
          <a:lstStyle/>
          <a:p>
            <a:endParaRPr lang="ru-RU"/>
          </a:p>
        </p:txBody>
      </p:sp>
      <p:sp>
        <p:nvSpPr>
          <p:cNvPr id="27" name="Slide Number Placeholder 26"/>
          <p:cNvSpPr>
            <a:spLocks noGrp="1"/>
          </p:cNvSpPr>
          <p:nvPr>
            <p:ph type="sldNum" sz="quarter" idx="12"/>
          </p:nvPr>
        </p:nvSpPr>
        <p:spPr/>
        <p:txBody>
          <a:bodyPr/>
          <a:lstStyle/>
          <a:p>
            <a:fld id="{63E83805-7048-4A06-A0A9-6B4A95471290}"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Content Placeholder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C2AC8B20-A9F2-4F01-9F96-4EC20A2BD18A}" type="datetimeFigureOut">
              <a:rPr lang="ru-RU" smtClean="0"/>
              <a:t>07.03.2016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3E83805-7048-4A06-A0A9-6B4A9547129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Date Placeholder 3"/>
          <p:cNvSpPr>
            <a:spLocks noGrp="1"/>
          </p:cNvSpPr>
          <p:nvPr>
            <p:ph type="dt" sz="half" idx="10"/>
          </p:nvPr>
        </p:nvSpPr>
        <p:spPr/>
        <p:txBody>
          <a:bodyPr/>
          <a:lstStyle/>
          <a:p>
            <a:fld id="{C2AC8B20-A9F2-4F01-9F96-4EC20A2BD18A}" type="datetimeFigureOut">
              <a:rPr lang="ru-RU" smtClean="0"/>
              <a:t>07.03.2016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3E83805-7048-4A06-A0A9-6B4A95471290}"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fld id="{C2AC8B20-A9F2-4F01-9F96-4EC20A2BD18A}" type="datetimeFigureOut">
              <a:rPr lang="ru-RU" smtClean="0"/>
              <a:t>07.03.2016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3E83805-7048-4A06-A0A9-6B4A9547129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Date Placeholder 6"/>
          <p:cNvSpPr>
            <a:spLocks noGrp="1"/>
          </p:cNvSpPr>
          <p:nvPr>
            <p:ph type="dt" sz="half" idx="10"/>
          </p:nvPr>
        </p:nvSpPr>
        <p:spPr/>
        <p:txBody>
          <a:bodyPr/>
          <a:lstStyle/>
          <a:p>
            <a:fld id="{C2AC8B20-A9F2-4F01-9F96-4EC20A2BD18A}" type="datetimeFigureOut">
              <a:rPr lang="ru-RU" smtClean="0"/>
              <a:t>07.03.2016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63E83805-7048-4A06-A0A9-6B4A9547129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Date Placeholder 2"/>
          <p:cNvSpPr>
            <a:spLocks noGrp="1"/>
          </p:cNvSpPr>
          <p:nvPr>
            <p:ph type="dt" sz="half" idx="10"/>
          </p:nvPr>
        </p:nvSpPr>
        <p:spPr/>
        <p:txBody>
          <a:bodyPr/>
          <a:lstStyle/>
          <a:p>
            <a:fld id="{C2AC8B20-A9F2-4F01-9F96-4EC20A2BD18A}" type="datetimeFigureOut">
              <a:rPr lang="ru-RU" smtClean="0"/>
              <a:t>07.03.2016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63E83805-7048-4A06-A0A9-6B4A9547129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AC8B20-A9F2-4F01-9F96-4EC20A2BD18A}" type="datetimeFigureOut">
              <a:rPr lang="ru-RU" smtClean="0"/>
              <a:t>07.03.2016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63E83805-7048-4A06-A0A9-6B4A9547129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fld id="{C2AC8B20-A9F2-4F01-9F96-4EC20A2BD18A}" type="datetimeFigureOut">
              <a:rPr lang="ru-RU" smtClean="0"/>
              <a:t>07.03.2016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3E83805-7048-4A06-A0A9-6B4A9547129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Date Placeholder 4"/>
          <p:cNvSpPr>
            <a:spLocks noGrp="1"/>
          </p:cNvSpPr>
          <p:nvPr>
            <p:ph type="dt" sz="half" idx="10"/>
          </p:nvPr>
        </p:nvSpPr>
        <p:spPr/>
        <p:txBody>
          <a:bodyPr/>
          <a:lstStyle/>
          <a:p>
            <a:fld id="{C2AC8B20-A9F2-4F01-9F96-4EC20A2BD18A}" type="datetimeFigureOut">
              <a:rPr lang="ru-RU" smtClean="0"/>
              <a:t>07.03.2016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a:xfrm>
            <a:off x="8077200" y="6356350"/>
            <a:ext cx="609600" cy="365125"/>
          </a:xfrm>
        </p:spPr>
        <p:txBody>
          <a:bodyPr/>
          <a:lstStyle/>
          <a:p>
            <a:fld id="{63E83805-7048-4A06-A0A9-6B4A95471290}" type="slidenum">
              <a:rPr lang="ru-RU" smtClean="0"/>
              <a:t>‹#›</a:t>
            </a:fld>
            <a:endParaRPr lang="ru-RU"/>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C2AC8B20-A9F2-4F01-9F96-4EC20A2BD18A}" type="datetimeFigureOut">
              <a:rPr lang="ru-RU" smtClean="0"/>
              <a:t>07.03.2016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3E83805-7048-4A06-A0A9-6B4A9547129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C2AC8B20-A9F2-4F01-9F96-4EC20A2BD18A}" type="datetimeFigureOut">
              <a:rPr lang="ru-RU" smtClean="0"/>
              <a:t>07.03.2016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3E83805-7048-4A06-A0A9-6B4A9547129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C2AC8B20-A9F2-4F01-9F96-4EC20A2BD18A}" type="datetimeFigureOut">
              <a:rPr lang="ru-RU" smtClean="0"/>
              <a:t>07.03.2016</a:t>
            </a:fld>
            <a:endParaRPr lang="ru-RU"/>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3E83805-7048-4A06-A0A9-6B4A95471290}" type="slidenum">
              <a:rPr lang="ru-RU" smtClean="0"/>
              <a:t>‹#›</a:t>
            </a:fld>
            <a:endParaRPr lang="ru-RU"/>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pPr algn="ctr"/>
            <a:r>
              <a:rPr lang="ru-RU" dirty="0" smtClean="0"/>
              <a:t>2 </a:t>
            </a:r>
            <a:r>
              <a:rPr lang="kk-KZ" dirty="0" smtClean="0"/>
              <a:t>дәріс</a:t>
            </a:r>
            <a:endParaRPr lang="ru-RU" dirty="0"/>
          </a:p>
        </p:txBody>
      </p:sp>
      <p:sp>
        <p:nvSpPr>
          <p:cNvPr id="3" name="Подзаголовок 2"/>
          <p:cNvSpPr>
            <a:spLocks noGrp="1"/>
          </p:cNvSpPr>
          <p:nvPr>
            <p:ph type="subTitle" idx="1"/>
          </p:nvPr>
        </p:nvSpPr>
        <p:spPr/>
        <p:txBody>
          <a:bodyPr/>
          <a:lstStyle/>
          <a:p>
            <a:r>
              <a:rPr lang="ru-RU" sz="4000" dirty="0" err="1">
                <a:solidFill>
                  <a:schemeClr val="bg1"/>
                </a:solidFill>
              </a:rPr>
              <a:t>Геологиялық</a:t>
            </a:r>
            <a:r>
              <a:rPr lang="ru-RU" sz="4000" dirty="0">
                <a:solidFill>
                  <a:schemeClr val="bg1"/>
                </a:solidFill>
              </a:rPr>
              <a:t> </a:t>
            </a:r>
            <a:r>
              <a:rPr lang="ru-RU" sz="4000" dirty="0" err="1">
                <a:solidFill>
                  <a:schemeClr val="bg1"/>
                </a:solidFill>
              </a:rPr>
              <a:t>картаның</a:t>
            </a:r>
            <a:r>
              <a:rPr lang="ru-RU" sz="4000" dirty="0">
                <a:solidFill>
                  <a:schemeClr val="bg1"/>
                </a:solidFill>
              </a:rPr>
              <a:t> </a:t>
            </a:r>
            <a:r>
              <a:rPr lang="ru-RU" sz="4000" dirty="0" err="1">
                <a:solidFill>
                  <a:schemeClr val="bg1"/>
                </a:solidFill>
              </a:rPr>
              <a:t>түрлері</a:t>
            </a:r>
            <a:r>
              <a:rPr lang="ru-RU" dirty="0"/>
              <a:t/>
            </a:r>
            <a:br>
              <a:rPr lang="ru-RU" dirty="0"/>
            </a:br>
            <a:endParaRPr lang="ru-RU" dirty="0"/>
          </a:p>
        </p:txBody>
      </p:sp>
    </p:spTree>
    <p:extLst>
      <p:ext uri="{BB962C8B-B14F-4D97-AF65-F5344CB8AC3E}">
        <p14:creationId xmlns:p14="http://schemas.microsoft.com/office/powerpoint/2010/main" val="40878677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548680"/>
            <a:ext cx="8229600" cy="5991944"/>
          </a:xfrm>
        </p:spPr>
        <p:txBody>
          <a:bodyPr>
            <a:noAutofit/>
          </a:bodyPr>
          <a:lstStyle/>
          <a:p>
            <a:r>
              <a:rPr lang="ru-RU" sz="2400" b="1" dirty="0" err="1" smtClean="0">
                <a:latin typeface="Times New Roman" pitchFamily="18" charset="0"/>
                <a:cs typeface="Times New Roman" pitchFamily="18" charset="0"/>
              </a:rPr>
              <a:t>Геологиялық</a:t>
            </a:r>
            <a:r>
              <a:rPr lang="ru-RU" sz="2400" b="1" dirty="0" smtClean="0">
                <a:latin typeface="Times New Roman" pitchFamily="18" charset="0"/>
                <a:cs typeface="Times New Roman" pitchFamily="18" charset="0"/>
              </a:rPr>
              <a:t> карта </a:t>
            </a:r>
            <a:r>
              <a:rPr lang="ru-RU" sz="2400" b="1" dirty="0" err="1" smtClean="0">
                <a:latin typeface="Times New Roman" pitchFamily="18" charset="0"/>
                <a:cs typeface="Times New Roman" pitchFamily="18" charset="0"/>
              </a:rPr>
              <a:t>дегеніміз</a:t>
            </a:r>
            <a:r>
              <a:rPr lang="ru-RU" sz="2400" b="1" dirty="0" smtClean="0">
                <a:latin typeface="Times New Roman" pitchFamily="18" charset="0"/>
                <a:cs typeface="Times New Roman" pitchFamily="18" charset="0"/>
              </a:rPr>
              <a:t> </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топографиялық</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негізі</a:t>
            </a:r>
            <a:r>
              <a:rPr lang="ru-RU" sz="2400" dirty="0" smtClean="0">
                <a:latin typeface="Times New Roman" pitchFamily="18" charset="0"/>
                <a:cs typeface="Times New Roman" pitchFamily="18" charset="0"/>
              </a:rPr>
              <a:t> бар </a:t>
            </a:r>
            <a:r>
              <a:rPr lang="ru-RU" sz="2400" dirty="0" err="1" smtClean="0">
                <a:latin typeface="Times New Roman" pitchFamily="18" charset="0"/>
                <a:cs typeface="Times New Roman" pitchFamily="18" charset="0"/>
              </a:rPr>
              <a:t>жер</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қыртысының</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белгілі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бір</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ауданының</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геологиялық</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құрылысын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берілген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масштабта</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шартты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белгілер</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арқылы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бейнелеу</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Мұнда</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геологиялық</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құрылысы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жер</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бетіне</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шығып</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жатқан</a:t>
            </a:r>
            <a:r>
              <a:rPr lang="ru-RU" sz="2400" dirty="0" smtClean="0">
                <a:latin typeface="Times New Roman" pitchFamily="18" charset="0"/>
                <a:cs typeface="Times New Roman" pitchFamily="18" charset="0"/>
              </a:rPr>
              <a:t> тау </a:t>
            </a:r>
            <a:r>
              <a:rPr lang="ru-RU" sz="2400" dirty="0" err="1" smtClean="0">
                <a:latin typeface="Times New Roman" pitchFamily="18" charset="0"/>
                <a:cs typeface="Times New Roman" pitchFamily="18" charset="0"/>
              </a:rPr>
              <a:t>жыныстары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бір-бірінен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жасы</a:t>
            </a:r>
            <a:r>
              <a:rPr lang="ru-RU" sz="2400" dirty="0" smtClean="0">
                <a:latin typeface="Times New Roman" pitchFamily="18" charset="0"/>
                <a:cs typeface="Times New Roman" pitchFamily="18" charset="0"/>
              </a:rPr>
              <a:t>, </a:t>
            </a:r>
            <a:r>
              <a:rPr lang="ru-RU" sz="2400" dirty="0" smtClean="0">
                <a:latin typeface="Times New Roman" pitchFamily="18" charset="0"/>
                <a:cs typeface="Times New Roman" pitchFamily="18" charset="0"/>
              </a:rPr>
              <a:t>қ</a:t>
            </a:r>
            <a:r>
              <a:rPr lang="kk-KZ" sz="2400" dirty="0" smtClean="0">
                <a:latin typeface="Times New Roman" pitchFamily="18" charset="0"/>
                <a:cs typeface="Times New Roman" pitchFamily="18" charset="0"/>
              </a:rPr>
              <a:t>ұ</a:t>
            </a:r>
            <a:r>
              <a:rPr lang="ru-RU" sz="2400" dirty="0" smtClean="0">
                <a:latin typeface="Times New Roman" pitchFamily="18" charset="0"/>
                <a:cs typeface="Times New Roman" pitchFamily="18" charset="0"/>
              </a:rPr>
              <a:t>рамы </a:t>
            </a:r>
            <a:r>
              <a:rPr lang="ru-RU" sz="2400" dirty="0" smtClean="0">
                <a:latin typeface="Times New Roman" pitchFamily="18" charset="0"/>
                <a:cs typeface="Times New Roman" pitchFamily="18" charset="0"/>
              </a:rPr>
              <a:t>ж</a:t>
            </a:r>
            <a:r>
              <a:rPr lang="kk-KZ" sz="2400" dirty="0" smtClean="0">
                <a:latin typeface="Times New Roman" pitchFamily="18" charset="0"/>
                <a:cs typeface="Times New Roman" pitchFamily="18" charset="0"/>
              </a:rPr>
              <a:t>ә</a:t>
            </a:r>
            <a:r>
              <a:rPr lang="ru-RU" sz="2400" dirty="0" smtClean="0">
                <a:latin typeface="Times New Roman" pitchFamily="18" charset="0"/>
                <a:cs typeface="Times New Roman" pitchFamily="18" charset="0"/>
              </a:rPr>
              <a:t>не </a:t>
            </a:r>
            <a:r>
              <a:rPr lang="ru-RU" sz="2400" dirty="0" err="1" smtClean="0">
                <a:latin typeface="Times New Roman" pitchFamily="18" charset="0"/>
                <a:cs typeface="Times New Roman" pitchFamily="18" charset="0"/>
              </a:rPr>
              <a:t>жатыс</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жағдайлары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бойынша</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ажыратылады</a:t>
            </a:r>
            <a:r>
              <a:rPr lang="ru-RU" sz="2400" dirty="0" smtClean="0">
                <a:latin typeface="Times New Roman" pitchFamily="18" charset="0"/>
                <a:cs typeface="Times New Roman" pitchFamily="18" charset="0"/>
              </a:rPr>
              <a:t>.</a:t>
            </a:r>
          </a:p>
          <a:p>
            <a:r>
              <a:rPr lang="ru-RU" sz="2400" dirty="0" err="1" smtClean="0">
                <a:latin typeface="Times New Roman" pitchFamily="18" charset="0"/>
                <a:cs typeface="Times New Roman" pitchFamily="18" charset="0"/>
              </a:rPr>
              <a:t>Бір</a:t>
            </a:r>
            <a:r>
              <a:rPr lang="ru-RU" sz="2400" dirty="0" smtClean="0">
                <a:latin typeface="Times New Roman" pitchFamily="18" charset="0"/>
                <a:cs typeface="Times New Roman" pitchFamily="18" charset="0"/>
              </a:rPr>
              <a:t> карта к</a:t>
            </a:r>
            <a:r>
              <a:rPr lang="kk-KZ" sz="2400" dirty="0" smtClean="0">
                <a:latin typeface="Times New Roman" pitchFamily="18" charset="0"/>
                <a:cs typeface="Times New Roman" pitchFamily="18" charset="0"/>
              </a:rPr>
              <a:t>ө</a:t>
            </a:r>
            <a:r>
              <a:rPr lang="ru-RU" sz="2400" dirty="0" err="1" smtClean="0">
                <a:latin typeface="Times New Roman" pitchFamily="18" charset="0"/>
                <a:cs typeface="Times New Roman" pitchFamily="18" charset="0"/>
              </a:rPr>
              <a:t>лемі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негізінде</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ауданның</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геологиялық</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құрылысының</a:t>
            </a:r>
            <a:r>
              <a:rPr lang="ru-RU" sz="2400" dirty="0" smtClean="0">
                <a:latin typeface="Times New Roman" pitchFamily="18" charset="0"/>
                <a:cs typeface="Times New Roman" pitchFamily="18" charset="0"/>
              </a:rPr>
              <a:t> </a:t>
            </a:r>
            <a:r>
              <a:rPr lang="ru-RU" sz="2400" dirty="0" smtClean="0">
                <a:latin typeface="Times New Roman" pitchFamily="18" charset="0"/>
                <a:cs typeface="Times New Roman" pitchFamily="18" charset="0"/>
              </a:rPr>
              <a:t>бар </a:t>
            </a:r>
            <a:r>
              <a:rPr lang="ru-RU" sz="2400" dirty="0" err="1" smtClean="0">
                <a:latin typeface="Times New Roman" pitchFamily="18" charset="0"/>
                <a:cs typeface="Times New Roman" pitchFamily="18" charset="0"/>
              </a:rPr>
              <a:t>ерекшеліктерін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көрсетуге</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болады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яғни</a:t>
            </a:r>
            <a:r>
              <a:rPr lang="ru-RU" sz="2400" dirty="0" smtClean="0">
                <a:latin typeface="Times New Roman" pitchFamily="18" charset="0"/>
                <a:cs typeface="Times New Roman" pitchFamily="18" charset="0"/>
              </a:rPr>
              <a:t> т</a:t>
            </a:r>
            <a:r>
              <a:rPr lang="kk-KZ" sz="2400" dirty="0" smtClean="0">
                <a:latin typeface="Times New Roman" pitchFamily="18" charset="0"/>
                <a:cs typeface="Times New Roman" pitchFamily="18" charset="0"/>
              </a:rPr>
              <a:t>ө</a:t>
            </a:r>
            <a:r>
              <a:rPr lang="ru-RU" sz="2400" dirty="0" err="1" smtClean="0">
                <a:latin typeface="Times New Roman" pitchFamily="18" charset="0"/>
                <a:cs typeface="Times New Roman" pitchFamily="18" charset="0"/>
              </a:rPr>
              <a:t>рттік</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жыныстар</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құрамы</a:t>
            </a:r>
            <a:r>
              <a:rPr lang="ru-RU" sz="2400" dirty="0" smtClean="0">
                <a:latin typeface="Times New Roman" pitchFamily="18" charset="0"/>
                <a:cs typeface="Times New Roman" pitchFamily="18" charset="0"/>
              </a:rPr>
              <a:t> </a:t>
            </a:r>
            <a:r>
              <a:rPr lang="ru-RU" sz="2400" dirty="0" smtClean="0">
                <a:latin typeface="Times New Roman" pitchFamily="18" charset="0"/>
                <a:cs typeface="Times New Roman" pitchFamily="18" charset="0"/>
              </a:rPr>
              <a:t>мен </a:t>
            </a:r>
            <a:r>
              <a:rPr lang="ru-RU" sz="2400" dirty="0" err="1" smtClean="0">
                <a:latin typeface="Times New Roman" pitchFamily="18" charset="0"/>
                <a:cs typeface="Times New Roman" pitchFamily="18" charset="0"/>
              </a:rPr>
              <a:t>қалыңдығын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тектоникалық</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өзгешелігін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пайдалы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қазындыларын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гидрогеологиясын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геоморфологиясын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таужыныстардың</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физикалық</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қасиеттерін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және</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т.б</a:t>
            </a:r>
            <a:r>
              <a:rPr lang="ru-RU" sz="2400" dirty="0" smtClean="0">
                <a:latin typeface="Times New Roman" pitchFamily="18" charset="0"/>
                <a:cs typeface="Times New Roman" pitchFamily="18" charset="0"/>
              </a:rPr>
              <a:t>. Практика </a:t>
            </a:r>
            <a:r>
              <a:rPr lang="ru-RU" sz="2400" dirty="0" err="1" smtClean="0">
                <a:latin typeface="Times New Roman" pitchFamily="18" charset="0"/>
                <a:cs typeface="Times New Roman" pitchFamily="18" charset="0"/>
              </a:rPr>
              <a:t>жүзінде</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мұң</a:t>
            </a:r>
            <a:r>
              <a:rPr lang="kk-KZ" sz="2400" dirty="0" smtClean="0">
                <a:latin typeface="Times New Roman" pitchFamily="18" charset="0"/>
                <a:cs typeface="Times New Roman" pitchFamily="18" charset="0"/>
              </a:rPr>
              <a:t>д</a:t>
            </a:r>
            <a:r>
              <a:rPr lang="ru-RU" sz="2400" dirty="0" smtClean="0">
                <a:latin typeface="Times New Roman" pitchFamily="18" charset="0"/>
                <a:cs typeface="Times New Roman" pitchFamily="18" charset="0"/>
              </a:rPr>
              <a:t>ай </a:t>
            </a:r>
            <a:r>
              <a:rPr lang="ru-RU" sz="2400" dirty="0" err="1" smtClean="0">
                <a:latin typeface="Times New Roman" pitchFamily="18" charset="0"/>
                <a:cs typeface="Times New Roman" pitchFamily="18" charset="0"/>
              </a:rPr>
              <a:t>жан-жақты</a:t>
            </a:r>
            <a:r>
              <a:rPr lang="ru-RU" sz="2400" dirty="0" smtClean="0">
                <a:latin typeface="Times New Roman" pitchFamily="18" charset="0"/>
                <a:cs typeface="Times New Roman" pitchFamily="18" charset="0"/>
              </a:rPr>
              <a:t> карта </a:t>
            </a:r>
            <a:r>
              <a:rPr lang="ru-RU" sz="2400" dirty="0" err="1" smtClean="0">
                <a:latin typeface="Times New Roman" pitchFamily="18" charset="0"/>
                <a:cs typeface="Times New Roman" pitchFamily="18" charset="0"/>
              </a:rPr>
              <a:t>жасалмайды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себебі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шартты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белгілермен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тым</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шексіз</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кеп</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бейнеленгендіктен</a:t>
            </a:r>
            <a:r>
              <a:rPr lang="ru-RU" sz="2400" dirty="0" smtClean="0">
                <a:latin typeface="Times New Roman" pitchFamily="18" charset="0"/>
                <a:cs typeface="Times New Roman" pitchFamily="18" charset="0"/>
              </a:rPr>
              <a:t> оны </a:t>
            </a:r>
            <a:r>
              <a:rPr lang="ru-RU" sz="2400" dirty="0" err="1" smtClean="0">
                <a:latin typeface="Times New Roman" pitchFamily="18" charset="0"/>
                <a:cs typeface="Times New Roman" pitchFamily="18" charset="0"/>
              </a:rPr>
              <a:t>оқу</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қиынға</a:t>
            </a:r>
            <a:r>
              <a:rPr lang="ru-RU" sz="2400" dirty="0" smtClean="0">
                <a:latin typeface="Times New Roman" pitchFamily="18" charset="0"/>
                <a:cs typeface="Times New Roman" pitchFamily="18" charset="0"/>
              </a:rPr>
              <a:t> со</a:t>
            </a:r>
            <a:r>
              <a:rPr lang="kk-KZ" sz="2400" dirty="0" smtClean="0">
                <a:latin typeface="Times New Roman" pitchFamily="18" charset="0"/>
                <a:cs typeface="Times New Roman" pitchFamily="18" charset="0"/>
              </a:rPr>
              <a:t>ғ</a:t>
            </a:r>
            <a:r>
              <a:rPr lang="ru-RU" sz="2400" dirty="0" err="1" smtClean="0">
                <a:latin typeface="Times New Roman" pitchFamily="18" charset="0"/>
                <a:cs typeface="Times New Roman" pitchFamily="18" charset="0"/>
              </a:rPr>
              <a:t>ады</a:t>
            </a:r>
            <a:r>
              <a:rPr lang="ru-RU" sz="2400" dirty="0" smtClean="0">
                <a:latin typeface="Times New Roman" pitchFamily="18" charset="0"/>
                <a:cs typeface="Times New Roman" pitchFamily="18" charset="0"/>
              </a:rPr>
              <a:t>.</a:t>
            </a:r>
          </a:p>
          <a:p>
            <a:endParaRPr lang="ru-RU" sz="1800" dirty="0">
              <a:latin typeface="Arial" pitchFamily="34" charset="0"/>
              <a:cs typeface="Arial" pitchFamily="34" charset="0"/>
            </a:endParaRPr>
          </a:p>
        </p:txBody>
      </p:sp>
    </p:spTree>
    <p:extLst>
      <p:ext uri="{BB962C8B-B14F-4D97-AF65-F5344CB8AC3E}">
        <p14:creationId xmlns:p14="http://schemas.microsoft.com/office/powerpoint/2010/main" val="10279558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196752"/>
            <a:ext cx="8229600" cy="5127848"/>
          </a:xfrm>
        </p:spPr>
        <p:txBody>
          <a:bodyPr>
            <a:noAutofit/>
          </a:bodyPr>
          <a:lstStyle/>
          <a:p>
            <a:r>
              <a:rPr lang="ru-RU" sz="2400" dirty="0" err="1" smtClean="0">
                <a:latin typeface="Times New Roman" pitchFamily="18" charset="0"/>
                <a:cs typeface="Times New Roman" pitchFamily="18" charset="0"/>
              </a:rPr>
              <a:t>Сондықтан</a:t>
            </a:r>
            <a:r>
              <a:rPr lang="ru-RU" sz="2400" dirty="0" smtClean="0">
                <a:latin typeface="Times New Roman" pitchFamily="18" charset="0"/>
                <a:cs typeface="Times New Roman" pitchFamily="18" charset="0"/>
              </a:rPr>
              <a:t> </a:t>
            </a:r>
            <a:r>
              <a:rPr lang="ru-RU" sz="2400" dirty="0">
                <a:latin typeface="Times New Roman" pitchFamily="18" charset="0"/>
                <a:cs typeface="Times New Roman" pitchFamily="18" charset="0"/>
              </a:rPr>
              <a:t>да </a:t>
            </a:r>
            <a:r>
              <a:rPr lang="ru-RU" sz="2400" dirty="0" err="1">
                <a:latin typeface="Times New Roman" pitchFamily="18" charset="0"/>
                <a:cs typeface="Times New Roman" pitchFamily="18" charset="0"/>
              </a:rPr>
              <a:t>кәдімгі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геологиялық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картадан</a:t>
            </a:r>
            <a:r>
              <a:rPr lang="ru-RU" sz="2400" dirty="0">
                <a:latin typeface="Times New Roman" pitchFamily="18" charset="0"/>
                <a:cs typeface="Times New Roman" pitchFamily="18" charset="0"/>
              </a:rPr>
              <a:t> </a:t>
            </a:r>
            <a:r>
              <a:rPr lang="kk-KZ" sz="2400" dirty="0">
                <a:latin typeface="Times New Roman" pitchFamily="18" charset="0"/>
                <a:cs typeface="Times New Roman" pitchFamily="18" charset="0"/>
              </a:rPr>
              <a:t>ө</a:t>
            </a:r>
            <a:r>
              <a:rPr lang="ru-RU" sz="2400" dirty="0" err="1">
                <a:latin typeface="Times New Roman" pitchFamily="18" charset="0"/>
                <a:cs typeface="Times New Roman" pitchFamily="18" charset="0"/>
              </a:rPr>
              <a:t>зге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оның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басқа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түрлері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жасалынады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Оларға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төрттік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шөгінділер</a:t>
            </a:r>
            <a:r>
              <a:rPr lang="ru-RU" sz="2400" dirty="0">
                <a:latin typeface="Times New Roman" pitchFamily="18" charset="0"/>
                <a:cs typeface="Times New Roman" pitchFamily="18" charset="0"/>
              </a:rPr>
              <a:t>, </a:t>
            </a:r>
            <a:r>
              <a:rPr lang="ru-RU" sz="2400" dirty="0" smtClean="0">
                <a:latin typeface="Times New Roman" pitchFamily="18" charset="0"/>
                <a:cs typeface="Times New Roman" pitchFamily="18" charset="0"/>
              </a:rPr>
              <a:t>литология-</a:t>
            </a:r>
            <a:r>
              <a:rPr lang="ru-RU" sz="2400" dirty="0" err="1" smtClean="0">
                <a:latin typeface="Times New Roman" pitchFamily="18" charset="0"/>
                <a:cs typeface="Times New Roman" pitchFamily="18" charset="0"/>
              </a:rPr>
              <a:t>геологиялық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тектоникалық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геоморфологиялық</a:t>
            </a:r>
            <a:r>
              <a:rPr lang="ru-RU" sz="2400" dirty="0">
                <a:latin typeface="Times New Roman" pitchFamily="18" charset="0"/>
                <a:cs typeface="Times New Roman" pitchFamily="18" charset="0"/>
              </a:rPr>
              <a:t>, г</a:t>
            </a:r>
            <a:r>
              <a:rPr lang="kk-KZ" sz="2400" dirty="0">
                <a:latin typeface="Times New Roman" pitchFamily="18" charset="0"/>
                <a:cs typeface="Times New Roman" pitchFamily="18" charset="0"/>
              </a:rPr>
              <a:t>и</a:t>
            </a:r>
            <a:r>
              <a:rPr lang="ru-RU" sz="2400" dirty="0" err="1">
                <a:latin typeface="Times New Roman" pitchFamily="18" charset="0"/>
                <a:cs typeface="Times New Roman" pitchFamily="18" charset="0"/>
              </a:rPr>
              <a:t>дрогеологиялық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инженерлік-геологиялық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пайдалы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қазындылар</a:t>
            </a:r>
            <a:r>
              <a:rPr lang="ru-RU" sz="2400" dirty="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металогендік-болжау</a:t>
            </a:r>
            <a:r>
              <a:rPr lang="ru-RU" sz="2400" dirty="0" smtClean="0">
                <a:latin typeface="Times New Roman" pitchFamily="18" charset="0"/>
                <a:cs typeface="Times New Roman" pitchFamily="18" charset="0"/>
              </a:rPr>
              <a:t> </a:t>
            </a:r>
            <a:r>
              <a:rPr lang="ru-RU" sz="2400" dirty="0" err="1">
                <a:latin typeface="Times New Roman" pitchFamily="18" charset="0"/>
                <a:cs typeface="Times New Roman" pitchFamily="18" charset="0"/>
              </a:rPr>
              <a:t>және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т.б</a:t>
            </a:r>
            <a:r>
              <a:rPr lang="ru-RU" sz="2400" dirty="0">
                <a:latin typeface="Times New Roman" pitchFamily="18" charset="0"/>
                <a:cs typeface="Times New Roman" pitchFamily="18" charset="0"/>
              </a:rPr>
              <a:t>. геолог</a:t>
            </a:r>
            <a:r>
              <a:rPr lang="kk-KZ" sz="2400" dirty="0">
                <a:latin typeface="Times New Roman" pitchFamily="18" charset="0"/>
                <a:cs typeface="Times New Roman" pitchFamily="18" charset="0"/>
              </a:rPr>
              <a:t>и</a:t>
            </a:r>
            <a:r>
              <a:rPr lang="ru-RU" sz="2400" dirty="0" err="1">
                <a:latin typeface="Times New Roman" pitchFamily="18" charset="0"/>
                <a:cs typeface="Times New Roman" pitchFamily="18" charset="0"/>
              </a:rPr>
              <a:t>ялық</a:t>
            </a:r>
            <a:r>
              <a:rPr lang="ru-RU" sz="2400" dirty="0">
                <a:latin typeface="Times New Roman" pitchFamily="18" charset="0"/>
                <a:cs typeface="Times New Roman" pitchFamily="18" charset="0"/>
              </a:rPr>
              <a:t> карта </a:t>
            </a:r>
            <a:r>
              <a:rPr lang="ru-RU" sz="2400" dirty="0" err="1">
                <a:latin typeface="Times New Roman" pitchFamily="18" charset="0"/>
                <a:cs typeface="Times New Roman" pitchFamily="18" charset="0"/>
              </a:rPr>
              <a:t>түрлері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жатады</a:t>
            </a:r>
            <a:r>
              <a:rPr lang="ru-RU" sz="2400" dirty="0">
                <a:latin typeface="Times New Roman" pitchFamily="18" charset="0"/>
                <a:cs typeface="Times New Roman" pitchFamily="18" charset="0"/>
              </a:rPr>
              <a:t>.</a:t>
            </a:r>
          </a:p>
          <a:p>
            <a:r>
              <a:rPr lang="ru-RU" sz="2400" dirty="0" err="1">
                <a:latin typeface="Times New Roman" pitchFamily="18" charset="0"/>
                <a:cs typeface="Times New Roman" pitchFamily="18" charset="0"/>
              </a:rPr>
              <a:t>Төрттік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шөгінділер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картасы</a:t>
            </a:r>
            <a:r>
              <a:rPr lang="kk-KZ" sz="2400" dirty="0">
                <a:latin typeface="Times New Roman" pitchFamily="18" charset="0"/>
                <a:cs typeface="Times New Roman" pitchFamily="18" charset="0"/>
              </a:rPr>
              <a:t>н</a:t>
            </a:r>
            <a:r>
              <a:rPr lang="ru-RU" sz="2400" dirty="0">
                <a:latin typeface="Times New Roman" pitchFamily="18" charset="0"/>
                <a:cs typeface="Times New Roman" pitchFamily="18" charset="0"/>
              </a:rPr>
              <a:t>да т</a:t>
            </a:r>
            <a:r>
              <a:rPr lang="kk-KZ" sz="2400" dirty="0">
                <a:latin typeface="Times New Roman" pitchFamily="18" charset="0"/>
                <a:cs typeface="Times New Roman" pitchFamily="18" charset="0"/>
              </a:rPr>
              <a:t>ө</a:t>
            </a:r>
            <a:r>
              <a:rPr lang="ru-RU" sz="2400" dirty="0" err="1">
                <a:latin typeface="Times New Roman" pitchFamily="18" charset="0"/>
                <a:cs typeface="Times New Roman" pitchFamily="18" charset="0"/>
              </a:rPr>
              <a:t>рттік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жыныстар</a:t>
            </a:r>
            <a:r>
              <a:rPr lang="ru-RU" sz="2400" dirty="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түпкілі</a:t>
            </a:r>
            <a:r>
              <a:rPr lang="kk-KZ" sz="2400" dirty="0" smtClean="0">
                <a:latin typeface="Times New Roman" pitchFamily="18" charset="0"/>
                <a:cs typeface="Times New Roman" pitchFamily="18" charset="0"/>
              </a:rPr>
              <a:t>кт</a:t>
            </a:r>
            <a:r>
              <a:rPr lang="ru-RU" sz="2400" dirty="0">
                <a:latin typeface="Times New Roman" pitchFamily="18" charset="0"/>
                <a:cs typeface="Times New Roman" pitchFamily="18" charset="0"/>
              </a:rPr>
              <a:t>і </a:t>
            </a:r>
            <a:r>
              <a:rPr lang="ru-RU" sz="2400" dirty="0" err="1">
                <a:latin typeface="Times New Roman" pitchFamily="18" charset="0"/>
                <a:cs typeface="Times New Roman" pitchFamily="18" charset="0"/>
              </a:rPr>
              <a:t>жыныстардан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бөлек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бейнеленеді</a:t>
            </a:r>
            <a:r>
              <a:rPr lang="ru-RU" sz="2400" dirty="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Мұ</a:t>
            </a:r>
            <a:r>
              <a:rPr lang="kk-KZ" sz="2400" dirty="0" smtClean="0">
                <a:latin typeface="Times New Roman" pitchFamily="18" charset="0"/>
                <a:cs typeface="Times New Roman" pitchFamily="18" charset="0"/>
              </a:rPr>
              <a:t>н</a:t>
            </a:r>
            <a:r>
              <a:rPr lang="ru-RU" sz="2400" dirty="0">
                <a:latin typeface="Times New Roman" pitchFamily="18" charset="0"/>
                <a:cs typeface="Times New Roman" pitchFamily="18" charset="0"/>
              </a:rPr>
              <a:t>да </a:t>
            </a:r>
            <a:r>
              <a:rPr lang="ru-RU" sz="2400" dirty="0" err="1">
                <a:latin typeface="Times New Roman" pitchFamily="18" charset="0"/>
                <a:cs typeface="Times New Roman" pitchFamily="18" charset="0"/>
              </a:rPr>
              <a:t>олар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жасы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тегі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және</a:t>
            </a:r>
            <a:r>
              <a:rPr lang="ru-RU" sz="2400" dirty="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құрамына</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байланысты</a:t>
            </a:r>
            <a:r>
              <a:rPr lang="ru-RU" sz="2400" dirty="0" smtClean="0">
                <a:latin typeface="Times New Roman" pitchFamily="18" charset="0"/>
                <a:cs typeface="Times New Roman" pitchFamily="18" charset="0"/>
              </a:rPr>
              <a:t> </a:t>
            </a:r>
            <a:r>
              <a:rPr lang="ru-RU" sz="2400" dirty="0">
                <a:latin typeface="Times New Roman" pitchFamily="18" charset="0"/>
                <a:cs typeface="Times New Roman" pitchFamily="18" charset="0"/>
              </a:rPr>
              <a:t>к</a:t>
            </a:r>
            <a:r>
              <a:rPr lang="kk-KZ" sz="2400" dirty="0">
                <a:latin typeface="Times New Roman" pitchFamily="18" charset="0"/>
                <a:cs typeface="Times New Roman" pitchFamily="18" charset="0"/>
              </a:rPr>
              <a:t>ө</a:t>
            </a:r>
            <a:r>
              <a:rPr lang="ru-RU" sz="2400" dirty="0" err="1">
                <a:latin typeface="Times New Roman" pitchFamily="18" charset="0"/>
                <a:cs typeface="Times New Roman" pitchFamily="18" charset="0"/>
              </a:rPr>
              <a:t>рсетіледі</a:t>
            </a:r>
            <a:r>
              <a:rPr lang="ru-RU" sz="2400" dirty="0">
                <a:latin typeface="Times New Roman" pitchFamily="18" charset="0"/>
                <a:cs typeface="Times New Roman" pitchFamily="18" charset="0"/>
              </a:rPr>
              <a:t>. Тек </a:t>
            </a:r>
            <a:r>
              <a:rPr lang="ru-RU" sz="2400" dirty="0" err="1">
                <a:latin typeface="Times New Roman" pitchFamily="18" charset="0"/>
                <a:cs typeface="Times New Roman" pitchFamily="18" charset="0"/>
              </a:rPr>
              <a:t>неоге</a:t>
            </a:r>
            <a:r>
              <a:rPr lang="kk-KZ" sz="2400" dirty="0">
                <a:latin typeface="Times New Roman" pitchFamily="18" charset="0"/>
                <a:cs typeface="Times New Roman" pitchFamily="18" charset="0"/>
              </a:rPr>
              <a:t>н</a:t>
            </a:r>
            <a:r>
              <a:rPr lang="ru-RU" sz="2400" dirty="0" err="1">
                <a:latin typeface="Times New Roman" pitchFamily="18" charset="0"/>
                <a:cs typeface="Times New Roman" pitchFamily="18" charset="0"/>
              </a:rPr>
              <a:t>дік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жыныстарға</a:t>
            </a:r>
            <a:r>
              <a:rPr lang="ru-RU" sz="2400" dirty="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бұл</a:t>
            </a:r>
            <a:r>
              <a:rPr lang="ru-RU" sz="2400" dirty="0" smtClean="0">
                <a:latin typeface="Times New Roman" pitchFamily="18" charset="0"/>
                <a:cs typeface="Times New Roman" pitchFamily="18" charset="0"/>
              </a:rPr>
              <a:t> </a:t>
            </a:r>
            <a:r>
              <a:rPr lang="ru-RU" sz="2400" dirty="0" err="1">
                <a:latin typeface="Times New Roman" pitchFamily="18" charset="0"/>
                <a:cs typeface="Times New Roman" pitchFamily="18" charset="0"/>
              </a:rPr>
              <a:t>тәртіп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таралмайды</a:t>
            </a:r>
            <a:r>
              <a:rPr lang="ru-RU" sz="2400" dirty="0">
                <a:latin typeface="Times New Roman" pitchFamily="18" charset="0"/>
                <a:cs typeface="Times New Roman" pitchFamily="18" charset="0"/>
              </a:rPr>
              <a:t>.</a:t>
            </a:r>
          </a:p>
          <a:p>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25027212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764704"/>
            <a:ext cx="8352928" cy="5904656"/>
          </a:xfrm>
        </p:spPr>
        <p:txBody>
          <a:bodyPr>
            <a:noAutofit/>
          </a:bodyPr>
          <a:lstStyle/>
          <a:p>
            <a:r>
              <a:rPr lang="ru-RU" sz="2000" b="1" i="1" dirty="0" smtClean="0">
                <a:latin typeface="Times New Roman" pitchFamily="18" charset="0"/>
                <a:cs typeface="Times New Roman" pitchFamily="18" charset="0"/>
              </a:rPr>
              <a:t>Литология-</a:t>
            </a:r>
            <a:r>
              <a:rPr lang="ru-RU" sz="2000" b="1" i="1" dirty="0" err="1" smtClean="0">
                <a:latin typeface="Times New Roman" pitchFamily="18" charset="0"/>
                <a:cs typeface="Times New Roman" pitchFamily="18" charset="0"/>
              </a:rPr>
              <a:t>геологиялык</a:t>
            </a:r>
            <a:r>
              <a:rPr lang="ru-RU" sz="2000" b="1" i="1" dirty="0">
                <a:latin typeface="Times New Roman" pitchFamily="18" charset="0"/>
                <a:cs typeface="Times New Roman" pitchFamily="18" charset="0"/>
              </a:rPr>
              <a:t>, </a:t>
            </a:r>
            <a:r>
              <a:rPr lang="ru-RU" sz="2000" dirty="0" err="1">
                <a:latin typeface="Times New Roman" pitchFamily="18" charset="0"/>
                <a:cs typeface="Times New Roman" pitchFamily="18" charset="0"/>
              </a:rPr>
              <a:t>картада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жасына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қарай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боялған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өзіндік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жасты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жыныстар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көлемінде</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штрихпен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олардың</a:t>
            </a:r>
            <a:r>
              <a:rPr lang="ru-RU" sz="2000" dirty="0">
                <a:latin typeface="Times New Roman" pitchFamily="18" charset="0"/>
                <a:cs typeface="Times New Roman" pitchFamily="18" charset="0"/>
              </a:rPr>
              <a:t> қ</a:t>
            </a:r>
            <a:r>
              <a:rPr lang="kk-KZ" sz="2000" dirty="0">
                <a:latin typeface="Times New Roman" pitchFamily="18" charset="0"/>
                <a:cs typeface="Times New Roman" pitchFamily="18" charset="0"/>
              </a:rPr>
              <a:t>ұ</a:t>
            </a:r>
            <a:r>
              <a:rPr lang="ru-RU" sz="2000" dirty="0">
                <a:latin typeface="Times New Roman" pitchFamily="18" charset="0"/>
                <a:cs typeface="Times New Roman" pitchFamily="18" charset="0"/>
              </a:rPr>
              <a:t>рамы да к</a:t>
            </a:r>
            <a:r>
              <a:rPr lang="kk-KZ" sz="2000" dirty="0">
                <a:latin typeface="Times New Roman" pitchFamily="18" charset="0"/>
                <a:cs typeface="Times New Roman" pitchFamily="18" charset="0"/>
              </a:rPr>
              <a:t>ө</a:t>
            </a:r>
            <a:r>
              <a:rPr lang="ru-RU" sz="2000" dirty="0" err="1">
                <a:latin typeface="Times New Roman" pitchFamily="18" charset="0"/>
                <a:cs typeface="Times New Roman" pitchFamily="18" charset="0"/>
              </a:rPr>
              <a:t>рсетіледі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Егер</a:t>
            </a:r>
            <a:r>
              <a:rPr lang="ru-RU" sz="2000" dirty="0">
                <a:latin typeface="Times New Roman" pitchFamily="18" charset="0"/>
                <a:cs typeface="Times New Roman" pitchFamily="18" charset="0"/>
              </a:rPr>
              <a:t> карта масштабы 1:1 000 дан </a:t>
            </a:r>
            <a:r>
              <a:rPr lang="ru-RU" sz="2000" dirty="0" err="1">
                <a:latin typeface="Times New Roman" pitchFamily="18" charset="0"/>
                <a:cs typeface="Times New Roman" pitchFamily="18" charset="0"/>
              </a:rPr>
              <a:t>ірі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болса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әрбір</a:t>
            </a:r>
            <a:r>
              <a:rPr lang="ru-RU" sz="2000" dirty="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жы</a:t>
            </a:r>
            <a:r>
              <a:rPr lang="kk-KZ" sz="2000" dirty="0" smtClean="0">
                <a:latin typeface="Times New Roman" pitchFamily="18" charset="0"/>
                <a:cs typeface="Times New Roman" pitchFamily="18" charset="0"/>
              </a:rPr>
              <a:t>н</a:t>
            </a:r>
            <a:r>
              <a:rPr lang="ru-RU" sz="2000" dirty="0" err="1">
                <a:latin typeface="Times New Roman" pitchFamily="18" charset="0"/>
                <a:cs typeface="Times New Roman" pitchFamily="18" charset="0"/>
              </a:rPr>
              <a:t>ыстардың</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таралу</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шекарасы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нақтылы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көрсетіледі</a:t>
            </a:r>
            <a:r>
              <a:rPr lang="ru-RU" sz="2000" dirty="0">
                <a:latin typeface="Times New Roman" pitchFamily="18" charset="0"/>
                <a:cs typeface="Times New Roman" pitchFamily="18" charset="0"/>
              </a:rPr>
              <a:t>, ал </a:t>
            </a:r>
            <a:r>
              <a:rPr lang="ru-RU" sz="2000" dirty="0" err="1">
                <a:latin typeface="Times New Roman" pitchFamily="18" charset="0"/>
                <a:cs typeface="Times New Roman" pitchFamily="18" charset="0"/>
              </a:rPr>
              <a:t>одан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ұ</a:t>
            </a:r>
            <a:r>
              <a:rPr lang="ru-RU" sz="2000" dirty="0" err="1" smtClean="0">
                <a:latin typeface="Times New Roman" pitchFamily="18" charset="0"/>
                <a:cs typeface="Times New Roman" pitchFamily="18" charset="0"/>
              </a:rPr>
              <a:t>сақтарында</a:t>
            </a:r>
            <a:r>
              <a:rPr lang="ru-RU" sz="2000" dirty="0" smtClean="0">
                <a:latin typeface="Times New Roman" pitchFamily="18" charset="0"/>
                <a:cs typeface="Times New Roman" pitchFamily="18" charset="0"/>
              </a:rPr>
              <a:t> </a:t>
            </a:r>
            <a:r>
              <a:rPr lang="ru-RU" sz="2000" dirty="0" err="1">
                <a:latin typeface="Times New Roman" pitchFamily="18" charset="0"/>
                <a:cs typeface="Times New Roman" pitchFamily="18" charset="0"/>
              </a:rPr>
              <a:t>басым</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таралған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жыныстар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ғана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бейнеленеді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Жыныстардың</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литолог</a:t>
            </a:r>
            <a:r>
              <a:rPr lang="kk-KZ" sz="2000" dirty="0">
                <a:latin typeface="Times New Roman" pitchFamily="18" charset="0"/>
                <a:cs typeface="Times New Roman" pitchFamily="18" charset="0"/>
              </a:rPr>
              <a:t>и</a:t>
            </a:r>
            <a:r>
              <a:rPr lang="ru-RU" sz="2000" dirty="0" err="1">
                <a:latin typeface="Times New Roman" pitchFamily="18" charset="0"/>
                <a:cs typeface="Times New Roman" pitchFamily="18" charset="0"/>
              </a:rPr>
              <a:t>ялық</a:t>
            </a:r>
            <a:r>
              <a:rPr lang="ru-RU" sz="2000" dirty="0">
                <a:latin typeface="Times New Roman" pitchFamily="18" charset="0"/>
                <a:cs typeface="Times New Roman" pitchFamily="18" charset="0"/>
              </a:rPr>
              <a:t> қ</a:t>
            </a:r>
            <a:r>
              <a:rPr lang="kk-KZ" sz="2000" dirty="0">
                <a:latin typeface="Times New Roman" pitchFamily="18" charset="0"/>
                <a:cs typeface="Times New Roman" pitchFamily="18" charset="0"/>
              </a:rPr>
              <a:t>ұ</a:t>
            </a:r>
            <a:r>
              <a:rPr lang="ru-RU" sz="2000" dirty="0" smtClean="0">
                <a:latin typeface="Times New Roman" pitchFamily="18" charset="0"/>
                <a:cs typeface="Times New Roman" pitchFamily="18" charset="0"/>
              </a:rPr>
              <a:t>рамы</a:t>
            </a:r>
          </a:p>
          <a:p>
            <a:pPr marL="0" indent="0">
              <a:buNone/>
            </a:pPr>
            <a:r>
              <a:rPr lang="ru-RU" sz="2000" dirty="0" smtClean="0">
                <a:latin typeface="Times New Roman" pitchFamily="18" charset="0"/>
                <a:cs typeface="Times New Roman" pitchFamily="18" charset="0"/>
              </a:rPr>
              <a:t>1:5 </a:t>
            </a:r>
            <a:r>
              <a:rPr lang="ru-RU" sz="2000" dirty="0">
                <a:latin typeface="Times New Roman" pitchFamily="18" charset="0"/>
                <a:cs typeface="Times New Roman" pitchFamily="18" charset="0"/>
              </a:rPr>
              <a:t>0000 </a:t>
            </a:r>
            <a:r>
              <a:rPr lang="ru-RU" sz="2000" dirty="0" err="1">
                <a:latin typeface="Times New Roman" pitchFamily="18" charset="0"/>
                <a:cs typeface="Times New Roman" pitchFamily="18" charset="0"/>
              </a:rPr>
              <a:t>және</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одан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ірі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масштабты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карталарда</a:t>
            </a:r>
            <a:r>
              <a:rPr lang="ru-RU" sz="2000" dirty="0">
                <a:latin typeface="Times New Roman" pitchFamily="18" charset="0"/>
                <a:cs typeface="Times New Roman" pitchFamily="18" charset="0"/>
              </a:rPr>
              <a:t> да </a:t>
            </a:r>
            <a:r>
              <a:rPr lang="ru-RU" sz="2000" dirty="0" err="1">
                <a:latin typeface="Times New Roman" pitchFamily="18" charset="0"/>
                <a:cs typeface="Times New Roman" pitchFamily="18" charset="0"/>
              </a:rPr>
              <a:t>көрсетіледі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Аталған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картаның</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бір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түрі</a:t>
            </a:r>
            <a:r>
              <a:rPr lang="ru-RU" sz="2000" dirty="0">
                <a:latin typeface="Times New Roman" pitchFamily="18" charset="0"/>
                <a:cs typeface="Times New Roman" pitchFamily="18" charset="0"/>
              </a:rPr>
              <a:t> - </a:t>
            </a:r>
            <a:r>
              <a:rPr lang="ru-RU" sz="2000" dirty="0" err="1">
                <a:latin typeface="Times New Roman" pitchFamily="18" charset="0"/>
                <a:cs typeface="Times New Roman" pitchFamily="18" charset="0"/>
              </a:rPr>
              <a:t>петрографиялық</a:t>
            </a:r>
            <a:r>
              <a:rPr lang="ru-RU" sz="2000" dirty="0">
                <a:latin typeface="Times New Roman" pitchFamily="18" charset="0"/>
                <a:cs typeface="Times New Roman" pitchFamily="18" charset="0"/>
              </a:rPr>
              <a:t> карта.</a:t>
            </a:r>
          </a:p>
          <a:p>
            <a:r>
              <a:rPr lang="ru-RU" sz="2000" b="1" i="1" dirty="0" err="1">
                <a:latin typeface="Times New Roman" pitchFamily="18" charset="0"/>
                <a:cs typeface="Times New Roman" pitchFamily="18" charset="0"/>
              </a:rPr>
              <a:t>Тектоникалық</a:t>
            </a:r>
            <a:r>
              <a:rPr lang="ru-RU" sz="2000" i="1" dirty="0">
                <a:latin typeface="Times New Roman" pitchFamily="18" charset="0"/>
                <a:cs typeface="Times New Roman" pitchFamily="18" charset="0"/>
              </a:rPr>
              <a:t> </a:t>
            </a:r>
            <a:r>
              <a:rPr lang="ru-RU" sz="2000" i="1" dirty="0" err="1">
                <a:latin typeface="Times New Roman" pitchFamily="18" charset="0"/>
                <a:cs typeface="Times New Roman" pitchFamily="18" charset="0"/>
              </a:rPr>
              <a:t>картада</a:t>
            </a:r>
            <a:r>
              <a:rPr lang="ru-RU" sz="2000" i="1" dirty="0">
                <a:latin typeface="Times New Roman" pitchFamily="18" charset="0"/>
                <a:cs typeface="Times New Roman" pitchFamily="18" charset="0"/>
              </a:rPr>
              <a:t> </a:t>
            </a:r>
            <a:r>
              <a:rPr lang="ru-RU" sz="2000" dirty="0">
                <a:latin typeface="Times New Roman" pitchFamily="18" charset="0"/>
                <a:cs typeface="Times New Roman" pitchFamily="18" charset="0"/>
              </a:rPr>
              <a:t>қ</a:t>
            </a:r>
            <a:r>
              <a:rPr lang="kk-KZ" sz="2000" dirty="0">
                <a:latin typeface="Times New Roman" pitchFamily="18" charset="0"/>
                <a:cs typeface="Times New Roman" pitchFamily="18" charset="0"/>
              </a:rPr>
              <a:t>ұ</a:t>
            </a:r>
            <a:r>
              <a:rPr lang="ru-RU" sz="2000" dirty="0" err="1">
                <a:latin typeface="Times New Roman" pitchFamily="18" charset="0"/>
                <a:cs typeface="Times New Roman" pitchFamily="18" charset="0"/>
              </a:rPr>
              <a:t>рылымдық</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пішіндердің</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әр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түрлі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категориялары</a:t>
            </a:r>
            <a:r>
              <a:rPr lang="ru-RU" sz="2000" dirty="0">
                <a:latin typeface="Times New Roman" pitchFamily="18" charset="0"/>
                <a:cs typeface="Times New Roman" pitchFamily="18" charset="0"/>
              </a:rPr>
              <a:t> мен </a:t>
            </a:r>
            <a:r>
              <a:rPr lang="ru-RU" sz="2000" dirty="0" err="1">
                <a:latin typeface="Times New Roman" pitchFamily="18" charset="0"/>
                <a:cs typeface="Times New Roman" pitchFamily="18" charset="0"/>
              </a:rPr>
              <a:t>жастары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шартты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белгілер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арқылы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көрсетіледі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жалпы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және</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аймақтық</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болып</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бөлінеді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Алғашқысында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жер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қыртысының</a:t>
            </a:r>
            <a:r>
              <a:rPr lang="ru-RU" sz="2000" dirty="0">
                <a:latin typeface="Times New Roman" pitchFamily="18" charset="0"/>
                <a:cs typeface="Times New Roman" pitchFamily="18" charset="0"/>
              </a:rPr>
              <a:t> - </a:t>
            </a:r>
            <a:r>
              <a:rPr lang="ru-RU" sz="2000" dirty="0" err="1">
                <a:latin typeface="Times New Roman" pitchFamily="18" charset="0"/>
                <a:cs typeface="Times New Roman" pitchFamily="18" charset="0"/>
              </a:rPr>
              <a:t>негізгі</a:t>
            </a:r>
            <a:r>
              <a:rPr lang="ru-RU" sz="2000" dirty="0">
                <a:latin typeface="Times New Roman" pitchFamily="18" charset="0"/>
                <a:cs typeface="Times New Roman" pitchFamily="18" charset="0"/>
              </a:rPr>
              <a:t> қ</a:t>
            </a:r>
            <a:r>
              <a:rPr lang="kk-KZ" sz="2000" dirty="0">
                <a:latin typeface="Times New Roman" pitchFamily="18" charset="0"/>
                <a:cs typeface="Times New Roman" pitchFamily="18" charset="0"/>
              </a:rPr>
              <a:t>ұ</a:t>
            </a:r>
            <a:r>
              <a:rPr lang="ru-RU" sz="2000" dirty="0" err="1">
                <a:latin typeface="Times New Roman" pitchFamily="18" charset="0"/>
                <a:cs typeface="Times New Roman" pitchFamily="18" charset="0"/>
              </a:rPr>
              <a:t>ры</a:t>
            </a:r>
            <a:r>
              <a:rPr lang="kk-KZ" sz="2000" dirty="0">
                <a:latin typeface="Times New Roman" pitchFamily="18" charset="0"/>
                <a:cs typeface="Times New Roman" pitchFamily="18" charset="0"/>
              </a:rPr>
              <a:t>лы</a:t>
            </a:r>
            <a:r>
              <a:rPr lang="ru-RU" sz="2000" dirty="0" err="1">
                <a:latin typeface="Times New Roman" pitchFamily="18" charset="0"/>
                <a:cs typeface="Times New Roman" pitchFamily="18" charset="0"/>
              </a:rPr>
              <a:t>мдық</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элементтері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пайда</a:t>
            </a:r>
            <a:r>
              <a:rPr lang="ru-RU" sz="2000" dirty="0">
                <a:latin typeface="Times New Roman" pitchFamily="18" charset="0"/>
                <a:cs typeface="Times New Roman" pitchFamily="18" charset="0"/>
              </a:rPr>
              <a:t> болу </a:t>
            </a:r>
            <a:r>
              <a:rPr lang="ru-RU" sz="2000" dirty="0" err="1">
                <a:latin typeface="Times New Roman" pitchFamily="18" charset="0"/>
                <a:cs typeface="Times New Roman" pitchFamily="18" charset="0"/>
              </a:rPr>
              <a:t>жағдайлары</a:t>
            </a:r>
            <a:r>
              <a:rPr lang="ru-RU" sz="2000" dirty="0">
                <a:latin typeface="Times New Roman" pitchFamily="18" charset="0"/>
                <a:cs typeface="Times New Roman" pitchFamily="18" charset="0"/>
              </a:rPr>
              <a:t> мен </a:t>
            </a:r>
            <a:r>
              <a:rPr lang="ru-RU" sz="2000" dirty="0" err="1">
                <a:latin typeface="Times New Roman" pitchFamily="18" charset="0"/>
                <a:cs typeface="Times New Roman" pitchFamily="18" charset="0"/>
              </a:rPr>
              <a:t>уақыттарына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байланысты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бөлінеді</a:t>
            </a:r>
            <a:r>
              <a:rPr lang="ru-RU" sz="2000" dirty="0">
                <a:latin typeface="Times New Roman" pitchFamily="18" charset="0"/>
                <a:cs typeface="Times New Roman" pitchFamily="18" charset="0"/>
              </a:rPr>
              <a:t>.</a:t>
            </a:r>
          </a:p>
          <a:p>
            <a:r>
              <a:rPr lang="ru-RU" sz="2000" b="1" i="1" dirty="0" err="1">
                <a:latin typeface="Times New Roman" pitchFamily="18" charset="0"/>
                <a:cs typeface="Times New Roman" pitchFamily="18" charset="0"/>
              </a:rPr>
              <a:t>Геоморфологиялық</a:t>
            </a:r>
            <a:r>
              <a:rPr lang="ru-RU" sz="2000" i="1" dirty="0">
                <a:latin typeface="Times New Roman" pitchFamily="18" charset="0"/>
                <a:cs typeface="Times New Roman" pitchFamily="18" charset="0"/>
              </a:rPr>
              <a:t> </a:t>
            </a:r>
            <a:r>
              <a:rPr lang="ru-RU" sz="2000" i="1" dirty="0" err="1">
                <a:latin typeface="Times New Roman" pitchFamily="18" charset="0"/>
                <a:cs typeface="Times New Roman" pitchFamily="18" charset="0"/>
              </a:rPr>
              <a:t>картада</a:t>
            </a:r>
            <a:r>
              <a:rPr lang="ru-RU" sz="2000" i="1" dirty="0">
                <a:latin typeface="Times New Roman" pitchFamily="18" charset="0"/>
                <a:cs typeface="Times New Roman" pitchFamily="18" charset="0"/>
              </a:rPr>
              <a:t> </a:t>
            </a:r>
            <a:r>
              <a:rPr lang="ru-RU" sz="2000" dirty="0" err="1">
                <a:latin typeface="Times New Roman" pitchFamily="18" charset="0"/>
                <a:cs typeface="Times New Roman" pitchFamily="18" charset="0"/>
              </a:rPr>
              <a:t>шартты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белгілер</a:t>
            </a:r>
            <a:r>
              <a:rPr lang="ru-RU" sz="2000" dirty="0">
                <a:latin typeface="Times New Roman" pitchFamily="18" charset="0"/>
                <a:cs typeface="Times New Roman" pitchFamily="18" charset="0"/>
              </a:rPr>
              <a:t> мен </a:t>
            </a:r>
            <a:r>
              <a:rPr lang="ru-RU" sz="2000" dirty="0" err="1">
                <a:latin typeface="Times New Roman" pitchFamily="18" charset="0"/>
                <a:cs typeface="Times New Roman" pitchFamily="18" charset="0"/>
              </a:rPr>
              <a:t>жер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бедерінің</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негізгі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түрлері</a:t>
            </a:r>
            <a:r>
              <a:rPr lang="ru-RU" sz="2000" dirty="0">
                <a:latin typeface="Times New Roman" pitchFamily="18" charset="0"/>
                <a:cs typeface="Times New Roman" pitchFamily="18" charset="0"/>
              </a:rPr>
              <a:t> мен </a:t>
            </a:r>
            <a:r>
              <a:rPr lang="ru-RU" sz="2000" dirty="0" err="1">
                <a:latin typeface="Times New Roman" pitchFamily="18" charset="0"/>
                <a:cs typeface="Times New Roman" pitchFamily="18" charset="0"/>
              </a:rPr>
              <a:t>жеке</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элеме</a:t>
            </a:r>
            <a:r>
              <a:rPr lang="kk-KZ" sz="2000" dirty="0">
                <a:latin typeface="Times New Roman" pitchFamily="18" charset="0"/>
                <a:cs typeface="Times New Roman" pitchFamily="18" charset="0"/>
              </a:rPr>
              <a:t>нт</a:t>
            </a:r>
            <a:r>
              <a:rPr lang="ru-RU" sz="2000" dirty="0" err="1">
                <a:latin typeface="Times New Roman" pitchFamily="18" charset="0"/>
                <a:cs typeface="Times New Roman" pitchFamily="18" charset="0"/>
              </a:rPr>
              <a:t>тері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жасы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және</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тектері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есепке</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алына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бейнеленеді</a:t>
            </a:r>
            <a:r>
              <a:rPr lang="ru-RU" sz="2000" dirty="0">
                <a:latin typeface="Times New Roman" pitchFamily="18" charset="0"/>
                <a:cs typeface="Times New Roman" pitchFamily="18" charset="0"/>
              </a:rPr>
              <a:t>. Б</a:t>
            </a:r>
            <a:r>
              <a:rPr lang="kk-KZ" sz="2000" dirty="0">
                <a:latin typeface="Times New Roman" pitchFamily="18" charset="0"/>
                <a:cs typeface="Times New Roman" pitchFamily="18" charset="0"/>
              </a:rPr>
              <a:t>ұ</a:t>
            </a:r>
            <a:r>
              <a:rPr lang="ru-RU" sz="2000" dirty="0">
                <a:latin typeface="Times New Roman" pitchFamily="18" charset="0"/>
                <a:cs typeface="Times New Roman" pitchFamily="18" charset="0"/>
              </a:rPr>
              <a:t>л </a:t>
            </a:r>
            <a:r>
              <a:rPr lang="ru-RU" sz="2000" dirty="0" err="1">
                <a:latin typeface="Times New Roman" pitchFamily="18" charset="0"/>
                <a:cs typeface="Times New Roman" pitchFamily="18" charset="0"/>
              </a:rPr>
              <a:t>картаның</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негізі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ретінде</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топографиялық</a:t>
            </a:r>
            <a:r>
              <a:rPr lang="ru-RU" sz="2000" dirty="0">
                <a:latin typeface="Times New Roman" pitchFamily="18" charset="0"/>
                <a:cs typeface="Times New Roman" pitchFamily="18" charset="0"/>
              </a:rPr>
              <a:t> карта мен </a:t>
            </a:r>
            <a:r>
              <a:rPr lang="ru-RU" sz="2000" dirty="0" err="1">
                <a:latin typeface="Times New Roman" pitchFamily="18" charset="0"/>
                <a:cs typeface="Times New Roman" pitchFamily="18" charset="0"/>
              </a:rPr>
              <a:t>төрттік</a:t>
            </a:r>
            <a:r>
              <a:rPr lang="ru-RU" sz="2000" dirty="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шөгінділер</a:t>
            </a:r>
            <a:r>
              <a:rPr lang="ru-RU" sz="2000" dirty="0" smtClean="0">
                <a:latin typeface="Times New Roman" pitchFamily="18" charset="0"/>
                <a:cs typeface="Times New Roman" pitchFamily="18" charset="0"/>
              </a:rPr>
              <a:t> </a:t>
            </a:r>
            <a:r>
              <a:rPr lang="ru-RU" sz="2000" dirty="0" err="1">
                <a:latin typeface="Times New Roman" pitchFamily="18" charset="0"/>
                <a:cs typeface="Times New Roman" pitchFamily="18" charset="0"/>
              </a:rPr>
              <a:t>картасы</a:t>
            </a:r>
            <a:r>
              <a:rPr lang="ru-RU" sz="2000" dirty="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пайдаланылады</a:t>
            </a:r>
            <a:r>
              <a:rPr lang="ru-RU" sz="2000" dirty="0">
                <a:latin typeface="Times New Roman" pitchFamily="18" charset="0"/>
                <a:cs typeface="Times New Roman" pitchFamily="18" charset="0"/>
              </a:rPr>
              <a:t>.</a:t>
            </a:r>
          </a:p>
          <a:p>
            <a:r>
              <a:rPr lang="ru-RU" sz="2000" b="1" i="1" dirty="0" err="1">
                <a:latin typeface="Times New Roman" pitchFamily="18" charset="0"/>
                <a:cs typeface="Times New Roman" pitchFamily="18" charset="0"/>
              </a:rPr>
              <a:t>Гидрогеологиялық</a:t>
            </a:r>
            <a:r>
              <a:rPr lang="ru-RU" sz="2000" b="1" i="1" dirty="0">
                <a:latin typeface="Times New Roman" pitchFamily="18" charset="0"/>
                <a:cs typeface="Times New Roman" pitchFamily="18" charset="0"/>
              </a:rPr>
              <a:t> </a:t>
            </a:r>
            <a:r>
              <a:rPr lang="ru-RU" sz="2000" i="1" dirty="0">
                <a:latin typeface="Times New Roman" pitchFamily="18" charset="0"/>
                <a:cs typeface="Times New Roman" pitchFamily="18" charset="0"/>
              </a:rPr>
              <a:t>карта - </a:t>
            </a:r>
            <a:r>
              <a:rPr lang="ru-RU" sz="2000" dirty="0" err="1">
                <a:latin typeface="Times New Roman" pitchFamily="18" charset="0"/>
                <a:cs typeface="Times New Roman" pitchFamily="18" charset="0"/>
              </a:rPr>
              <a:t>сулы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қабаттардың</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жасы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тегіне</a:t>
            </a:r>
            <a:r>
              <a:rPr lang="ru-RU" sz="2000" dirty="0">
                <a:latin typeface="Times New Roman" pitchFamily="18" charset="0"/>
                <a:cs typeface="Times New Roman" pitchFamily="18" charset="0"/>
              </a:rPr>
              <a:t>, қ</a:t>
            </a:r>
            <a:r>
              <a:rPr lang="kk-KZ" sz="2000" dirty="0">
                <a:latin typeface="Times New Roman" pitchFamily="18" charset="0"/>
                <a:cs typeface="Times New Roman" pitchFamily="18" charset="0"/>
              </a:rPr>
              <a:t>ұ</a:t>
            </a:r>
            <a:r>
              <a:rPr lang="ru-RU" sz="2000" dirty="0" err="1">
                <a:latin typeface="Times New Roman" pitchFamily="18" charset="0"/>
                <a:cs typeface="Times New Roman" pitchFamily="18" charset="0"/>
              </a:rPr>
              <a:t>рылысына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қарай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жеке</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топтарға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бөлініп</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түрлі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түсті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бояумен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бейнеленеді</a:t>
            </a:r>
            <a:r>
              <a:rPr lang="ru-RU" sz="2000" dirty="0">
                <a:latin typeface="Times New Roman" pitchFamily="18" charset="0"/>
                <a:cs typeface="Times New Roman" pitchFamily="18" charset="0"/>
              </a:rPr>
              <a:t>.</a:t>
            </a:r>
          </a:p>
          <a:p>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21381659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80728"/>
            <a:ext cx="8229600" cy="5343872"/>
          </a:xfrm>
        </p:spPr>
        <p:txBody>
          <a:bodyPr>
            <a:normAutofit fontScale="85000" lnSpcReduction="20000"/>
          </a:bodyPr>
          <a:lstStyle/>
          <a:p>
            <a:r>
              <a:rPr lang="ru-RU" b="1" i="1" dirty="0" err="1" smtClean="0">
                <a:latin typeface="Times New Roman" pitchFamily="18" charset="0"/>
                <a:cs typeface="Times New Roman" pitchFamily="18" charset="0"/>
              </a:rPr>
              <a:t>Инженерлік-геологиялық</a:t>
            </a:r>
            <a:r>
              <a:rPr lang="ru-RU" b="1" i="1" dirty="0" smtClean="0">
                <a:latin typeface="Times New Roman" pitchFamily="18" charset="0"/>
                <a:cs typeface="Times New Roman" pitchFamily="18" charset="0"/>
              </a:rPr>
              <a:t> </a:t>
            </a:r>
            <a:r>
              <a:rPr lang="ru-RU" i="1" dirty="0" err="1">
                <a:latin typeface="Times New Roman" pitchFamily="18" charset="0"/>
                <a:cs typeface="Times New Roman" pitchFamily="18" charset="0"/>
              </a:rPr>
              <a:t>картада</a:t>
            </a:r>
            <a:r>
              <a:rPr lang="ru-RU" i="1" dirty="0">
                <a:latin typeface="Times New Roman" pitchFamily="18" charset="0"/>
                <a:cs typeface="Times New Roman" pitchFamily="18" charset="0"/>
              </a:rPr>
              <a:t> </a:t>
            </a:r>
            <a:r>
              <a:rPr lang="ru-RU" dirty="0" err="1">
                <a:latin typeface="Times New Roman" pitchFamily="18" charset="0"/>
                <a:cs typeface="Times New Roman" pitchFamily="18" charset="0"/>
              </a:rPr>
              <a:t>жасы</a:t>
            </a:r>
            <a:r>
              <a:rPr lang="ru-RU" dirty="0">
                <a:latin typeface="Times New Roman" pitchFamily="18" charset="0"/>
                <a:cs typeface="Times New Roman" pitchFamily="18" charset="0"/>
              </a:rPr>
              <a:t> мен қ</a:t>
            </a:r>
            <a:r>
              <a:rPr lang="kk-KZ" dirty="0">
                <a:latin typeface="Times New Roman" pitchFamily="18" charset="0"/>
                <a:cs typeface="Times New Roman" pitchFamily="18" charset="0"/>
              </a:rPr>
              <a:t>ұ</a:t>
            </a:r>
            <a:r>
              <a:rPr lang="ru-RU" dirty="0">
                <a:latin typeface="Times New Roman" pitchFamily="18" charset="0"/>
                <a:cs typeface="Times New Roman" pitchFamily="18" charset="0"/>
              </a:rPr>
              <a:t>рамы </a:t>
            </a:r>
            <a:r>
              <a:rPr lang="ru-RU" dirty="0" err="1">
                <a:latin typeface="Times New Roman" pitchFamily="18" charset="0"/>
                <a:cs typeface="Times New Roman" pitchFamily="18" charset="0"/>
              </a:rPr>
              <a:t>бейнеленген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жыныстардың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физикалық</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қасиеттері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түрлі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түсті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бояулар</a:t>
            </a:r>
            <a:r>
              <a:rPr lang="ru-RU" dirty="0">
                <a:latin typeface="Times New Roman" pitchFamily="18" charset="0"/>
                <a:cs typeface="Times New Roman" pitchFamily="18" charset="0"/>
              </a:rPr>
              <a:t> мен </a:t>
            </a:r>
            <a:r>
              <a:rPr lang="ru-RU" dirty="0" err="1">
                <a:latin typeface="Times New Roman" pitchFamily="18" charset="0"/>
                <a:cs typeface="Times New Roman" pitchFamily="18" charset="0"/>
              </a:rPr>
              <a:t>штрихтар</a:t>
            </a:r>
            <a:r>
              <a:rPr lang="ru-RU" dirty="0">
                <a:latin typeface="Times New Roman" pitchFamily="18" charset="0"/>
                <a:cs typeface="Times New Roman" pitchFamily="18" charset="0"/>
              </a:rPr>
              <a:t> к</a:t>
            </a:r>
            <a:r>
              <a:rPr lang="kk-KZ" dirty="0">
                <a:latin typeface="Times New Roman" pitchFamily="18" charset="0"/>
                <a:cs typeface="Times New Roman" pitchFamily="18" charset="0"/>
              </a:rPr>
              <a:t>ө</a:t>
            </a:r>
            <a:r>
              <a:rPr lang="ru-RU" dirty="0" err="1">
                <a:latin typeface="Times New Roman" pitchFamily="18" charset="0"/>
                <a:cs typeface="Times New Roman" pitchFamily="18" charset="0"/>
              </a:rPr>
              <a:t>мегімен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көрсетіледі</a:t>
            </a:r>
            <a:r>
              <a:rPr lang="ru-RU" dirty="0">
                <a:latin typeface="Times New Roman" pitchFamily="18" charset="0"/>
                <a:cs typeface="Times New Roman" pitchFamily="18" charset="0"/>
              </a:rPr>
              <a:t>.</a:t>
            </a:r>
          </a:p>
          <a:p>
            <a:r>
              <a:rPr lang="ru-RU" b="1" i="1" dirty="0" err="1">
                <a:latin typeface="Times New Roman" pitchFamily="18" charset="0"/>
                <a:cs typeface="Times New Roman" pitchFamily="18" charset="0"/>
              </a:rPr>
              <a:t>Пайдалы</a:t>
            </a:r>
            <a:r>
              <a:rPr lang="ru-RU" b="1" i="1" dirty="0">
                <a:latin typeface="Times New Roman" pitchFamily="18" charset="0"/>
                <a:cs typeface="Times New Roman" pitchFamily="18" charset="0"/>
              </a:rPr>
              <a:t> </a:t>
            </a:r>
            <a:r>
              <a:rPr lang="ru-RU" b="1" i="1" dirty="0" err="1">
                <a:latin typeface="Times New Roman" pitchFamily="18" charset="0"/>
                <a:cs typeface="Times New Roman" pitchFamily="18" charset="0"/>
              </a:rPr>
              <a:t>қазындылар</a:t>
            </a:r>
            <a:r>
              <a:rPr lang="ru-RU" b="1" i="1" dirty="0">
                <a:latin typeface="Times New Roman" pitchFamily="18" charset="0"/>
                <a:cs typeface="Times New Roman" pitchFamily="18" charset="0"/>
              </a:rPr>
              <a:t> </a:t>
            </a:r>
            <a:r>
              <a:rPr lang="ru-RU" i="1" dirty="0" err="1">
                <a:latin typeface="Times New Roman" pitchFamily="18" charset="0"/>
                <a:cs typeface="Times New Roman" pitchFamily="18" charset="0"/>
              </a:rPr>
              <a:t>картасы</a:t>
            </a:r>
            <a:r>
              <a:rPr lang="ru-RU" i="1" dirty="0">
                <a:latin typeface="Times New Roman" pitchFamily="18" charset="0"/>
                <a:cs typeface="Times New Roman" pitchFamily="18" charset="0"/>
              </a:rPr>
              <a:t> </a:t>
            </a:r>
            <a:r>
              <a:rPr lang="ru-RU" dirty="0" err="1">
                <a:latin typeface="Times New Roman" pitchFamily="18" charset="0"/>
                <a:cs typeface="Times New Roman" pitchFamily="18" charset="0"/>
              </a:rPr>
              <a:t>геологиялық</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картаға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әр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түрлі</a:t>
            </a:r>
            <a:r>
              <a:rPr lang="ru-RU" dirty="0">
                <a:latin typeface="Times New Roman" pitchFamily="18" charset="0"/>
                <a:cs typeface="Times New Roman" pitchFamily="18" charset="0"/>
              </a:rPr>
              <a:t> форма ж</a:t>
            </a:r>
            <a:r>
              <a:rPr lang="kk-KZ" dirty="0">
                <a:latin typeface="Times New Roman" pitchFamily="18" charset="0"/>
                <a:cs typeface="Times New Roman" pitchFamily="18" charset="0"/>
              </a:rPr>
              <a:t>ә</a:t>
            </a:r>
            <a:r>
              <a:rPr lang="ru-RU" dirty="0">
                <a:latin typeface="Times New Roman" pitchFamily="18" charset="0"/>
                <a:cs typeface="Times New Roman" pitchFamily="18" charset="0"/>
              </a:rPr>
              <a:t>не </a:t>
            </a:r>
            <a:r>
              <a:rPr lang="ru-RU" dirty="0" err="1">
                <a:latin typeface="Times New Roman" pitchFamily="18" charset="0"/>
                <a:cs typeface="Times New Roman" pitchFamily="18" charset="0"/>
              </a:rPr>
              <a:t>түсті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шартты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белгілермен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немесе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табиғи</a:t>
            </a:r>
            <a:r>
              <a:rPr lang="ru-RU" dirty="0">
                <a:latin typeface="Times New Roman" pitchFamily="18" charset="0"/>
                <a:cs typeface="Times New Roman" pitchFamily="18" charset="0"/>
              </a:rPr>
              <a:t> контур </a:t>
            </a:r>
            <a:r>
              <a:rPr lang="ru-RU" dirty="0" err="1">
                <a:latin typeface="Times New Roman" pitchFamily="18" charset="0"/>
                <a:cs typeface="Times New Roman" pitchFamily="18" charset="0"/>
              </a:rPr>
              <a:t>түрінде</a:t>
            </a:r>
            <a:r>
              <a:rPr lang="ru-RU" dirty="0">
                <a:latin typeface="Times New Roman" pitchFamily="18" charset="0"/>
                <a:cs typeface="Times New Roman" pitchFamily="18" charset="0"/>
              </a:rPr>
              <a:t> осы </a:t>
            </a:r>
            <a:r>
              <a:rPr lang="ru-RU" dirty="0" err="1">
                <a:latin typeface="Times New Roman" pitchFamily="18" charset="0"/>
                <a:cs typeface="Times New Roman" pitchFamily="18" charset="0"/>
              </a:rPr>
              <a:t>ауданда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таралған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пайдалы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қазынды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кен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орындары</a:t>
            </a:r>
            <a:r>
              <a:rPr lang="ru-RU" dirty="0">
                <a:latin typeface="Times New Roman" pitchFamily="18" charset="0"/>
                <a:cs typeface="Times New Roman" pitchFamily="18" charset="0"/>
              </a:rPr>
              <a:t>, минерализация </a:t>
            </a:r>
            <a:r>
              <a:rPr lang="ru-RU" dirty="0" err="1">
                <a:latin typeface="Times New Roman" pitchFamily="18" charset="0"/>
                <a:cs typeface="Times New Roman" pitchFamily="18" charset="0"/>
              </a:rPr>
              <a:t>көздері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учаскілері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көрсетіледі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Бейнеленетін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картада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пайдалы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қазындылар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топтарға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жанғыш</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метаддық</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металдық</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емес</a:t>
            </a:r>
            <a:r>
              <a:rPr lang="ru-RU" dirty="0">
                <a:latin typeface="Times New Roman" pitchFamily="18" charset="0"/>
                <a:cs typeface="Times New Roman" pitchFamily="18" charset="0"/>
              </a:rPr>
              <a:t>), ал </a:t>
            </a:r>
            <a:r>
              <a:rPr lang="ru-RU" dirty="0" err="1">
                <a:latin typeface="Times New Roman" pitchFamily="18" charset="0"/>
                <a:cs typeface="Times New Roman" pitchFamily="18" charset="0"/>
              </a:rPr>
              <a:t>олар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жеке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түрлерге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бөлінеді</a:t>
            </a:r>
            <a:r>
              <a:rPr lang="ru-RU" dirty="0">
                <a:latin typeface="Times New Roman" pitchFamily="18" charset="0"/>
                <a:cs typeface="Times New Roman" pitchFamily="18" charset="0"/>
              </a:rPr>
              <a:t>.</a:t>
            </a:r>
          </a:p>
          <a:p>
            <a:r>
              <a:rPr lang="ru-RU" b="1" i="1" dirty="0" err="1">
                <a:latin typeface="Times New Roman" pitchFamily="18" charset="0"/>
                <a:cs typeface="Times New Roman" pitchFamily="18" charset="0"/>
              </a:rPr>
              <a:t>Болжамдық</a:t>
            </a:r>
            <a:r>
              <a:rPr lang="ru-RU" i="1" dirty="0">
                <a:latin typeface="Times New Roman" pitchFamily="18" charset="0"/>
                <a:cs typeface="Times New Roman" pitchFamily="18" charset="0"/>
              </a:rPr>
              <a:t> </a:t>
            </a:r>
            <a:r>
              <a:rPr lang="ru-RU" i="1" dirty="0" err="1">
                <a:latin typeface="Times New Roman" pitchFamily="18" charset="0"/>
                <a:cs typeface="Times New Roman" pitchFamily="18" charset="0"/>
              </a:rPr>
              <a:t>карталар</a:t>
            </a:r>
            <a:r>
              <a:rPr lang="ru-RU" i="1" dirty="0">
                <a:latin typeface="Times New Roman" pitchFamily="18" charset="0"/>
                <a:cs typeface="Times New Roman" pitchFamily="18" charset="0"/>
              </a:rPr>
              <a:t> </a:t>
            </a:r>
            <a:r>
              <a:rPr lang="ru-RU" dirty="0">
                <a:latin typeface="Times New Roman" pitchFamily="18" charset="0"/>
                <a:cs typeface="Times New Roman" pitchFamily="18" charset="0"/>
              </a:rPr>
              <a:t>- геолог</a:t>
            </a:r>
            <a:r>
              <a:rPr lang="kk-KZ" dirty="0">
                <a:latin typeface="Times New Roman" pitchFamily="18" charset="0"/>
                <a:cs typeface="Times New Roman" pitchFamily="18" charset="0"/>
              </a:rPr>
              <a:t>и</a:t>
            </a:r>
            <a:r>
              <a:rPr lang="ru-RU" dirty="0" err="1">
                <a:latin typeface="Times New Roman" pitchFamily="18" charset="0"/>
                <a:cs typeface="Times New Roman" pitchFamily="18" charset="0"/>
              </a:rPr>
              <a:t>ялық</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немесе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тектоникалық</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карталар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негізінде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жеке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минералдық</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шикізаттар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немесе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олардың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комплекстері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үшін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жасалынады</a:t>
            </a:r>
            <a:r>
              <a:rPr lang="ru-RU" dirty="0">
                <a:latin typeface="Times New Roman" pitchFamily="18" charset="0"/>
                <a:cs typeface="Times New Roman" pitchFamily="18" charset="0"/>
              </a:rPr>
              <a:t>, </a:t>
            </a:r>
            <a:r>
              <a:rPr lang="kk-KZ" dirty="0">
                <a:latin typeface="Times New Roman" pitchFamily="18" charset="0"/>
                <a:cs typeface="Times New Roman" pitchFamily="18" charset="0"/>
              </a:rPr>
              <a:t>мұ</a:t>
            </a:r>
            <a:r>
              <a:rPr lang="ru-RU" dirty="0" err="1">
                <a:latin typeface="Times New Roman" pitchFamily="18" charset="0"/>
                <a:cs typeface="Times New Roman" pitchFamily="18" charset="0"/>
              </a:rPr>
              <a:t>нда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олардың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таралуы</a:t>
            </a:r>
            <a:r>
              <a:rPr lang="ru-RU" dirty="0">
                <a:latin typeface="Times New Roman" pitchFamily="18" charset="0"/>
                <a:cs typeface="Times New Roman" pitchFamily="18" charset="0"/>
              </a:rPr>
              <a:t> мен </a:t>
            </a:r>
            <a:r>
              <a:rPr lang="ru-RU" dirty="0" err="1">
                <a:latin typeface="Times New Roman" pitchFamily="18" charset="0"/>
                <a:cs typeface="Times New Roman" pitchFamily="18" charset="0"/>
              </a:rPr>
              <a:t>болашағы</a:t>
            </a:r>
            <a:r>
              <a:rPr lang="ru-RU" dirty="0">
                <a:latin typeface="Times New Roman" pitchFamily="18" charset="0"/>
                <a:cs typeface="Times New Roman" pitchFamily="18" charset="0"/>
              </a:rPr>
              <a:t> к</a:t>
            </a:r>
            <a:r>
              <a:rPr lang="kk-KZ" dirty="0">
                <a:latin typeface="Times New Roman" pitchFamily="18" charset="0"/>
                <a:cs typeface="Times New Roman" pitchFamily="18" charset="0"/>
              </a:rPr>
              <a:t>ө</a:t>
            </a:r>
            <a:r>
              <a:rPr lang="ru-RU" dirty="0" err="1">
                <a:latin typeface="Times New Roman" pitchFamily="18" charset="0"/>
                <a:cs typeface="Times New Roman" pitchFamily="18" charset="0"/>
              </a:rPr>
              <a:t>рсетіледі</a:t>
            </a:r>
            <a:r>
              <a:rPr lang="ru-RU" dirty="0">
                <a:latin typeface="Times New Roman" pitchFamily="18" charset="0"/>
                <a:cs typeface="Times New Roman" pitchFamily="18" charset="0"/>
              </a:rPr>
              <a:t>.</a:t>
            </a:r>
          </a:p>
          <a:p>
            <a:r>
              <a:rPr lang="ru-RU" dirty="0" err="1">
                <a:latin typeface="Times New Roman" pitchFamily="18" charset="0"/>
                <a:cs typeface="Times New Roman" pitchFamily="18" charset="0"/>
              </a:rPr>
              <a:t>Геологиялық</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карталар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міндеті</a:t>
            </a:r>
            <a:r>
              <a:rPr lang="ru-RU" dirty="0">
                <a:latin typeface="Times New Roman" pitchFamily="18" charset="0"/>
                <a:cs typeface="Times New Roman" pitchFamily="18" charset="0"/>
              </a:rPr>
              <a:t> (1:50 000 (1:25 000) </a:t>
            </a:r>
            <a:r>
              <a:rPr lang="ru-RU" dirty="0" err="1">
                <a:latin typeface="Times New Roman" pitchFamily="18" charset="0"/>
                <a:cs typeface="Times New Roman" pitchFamily="18" charset="0"/>
              </a:rPr>
              <a:t>пайдалы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қазындылар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және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арнайы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карталар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геофизикалық</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геохимиялық</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гидрогеологиялық</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төрттік</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шөгінділер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үгілу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қабаттары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болып</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бөлінеді</a:t>
            </a:r>
            <a:r>
              <a:rPr lang="ru-RU" dirty="0">
                <a:latin typeface="Times New Roman" pitchFamily="18" charset="0"/>
                <a:cs typeface="Times New Roman" pitchFamily="18" charset="0"/>
              </a:rPr>
              <a:t>.</a:t>
            </a:r>
          </a:p>
          <a:p>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19298934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938368"/>
          </a:xfrm>
        </p:spPr>
        <p:txBody>
          <a:bodyPr>
            <a:noAutofit/>
          </a:bodyPr>
          <a:lstStyle/>
          <a:p>
            <a:pPr algn="ctr"/>
            <a:r>
              <a:rPr lang="ru-RU" sz="2000" b="1" dirty="0" err="1">
                <a:solidFill>
                  <a:schemeClr val="tx1"/>
                </a:solidFill>
                <a:latin typeface="Times New Roman" pitchFamily="18" charset="0"/>
                <a:cs typeface="Times New Roman" pitchFamily="18" charset="0"/>
              </a:rPr>
              <a:t>Геологиялық</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карталар</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масштабына</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байланысты</a:t>
            </a:r>
            <a:r>
              <a:rPr lang="ru-RU" sz="2000" b="1" dirty="0">
                <a:solidFill>
                  <a:schemeClr val="tx1"/>
                </a:solidFill>
                <a:latin typeface="Times New Roman" pitchFamily="18" charset="0"/>
                <a:cs typeface="Times New Roman" pitchFamily="18" charset="0"/>
              </a:rPr>
              <a:t> </a:t>
            </a:r>
            <a:r>
              <a:rPr lang="kk-KZ" sz="2000" b="1" dirty="0">
                <a:solidFill>
                  <a:schemeClr val="tx1"/>
                </a:solidFill>
                <a:latin typeface="Times New Roman" pitchFamily="18" charset="0"/>
                <a:cs typeface="Times New Roman" pitchFamily="18" charset="0"/>
              </a:rPr>
              <a:t>ұ</a:t>
            </a:r>
            <a:r>
              <a:rPr lang="ru-RU" sz="2000" b="1" dirty="0" err="1">
                <a:solidFill>
                  <a:schemeClr val="tx1"/>
                </a:solidFill>
                <a:latin typeface="Times New Roman" pitchFamily="18" charset="0"/>
                <a:cs typeface="Times New Roman" pitchFamily="18" charset="0"/>
              </a:rPr>
              <a:t>сақ</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масштабты</a:t>
            </a:r>
            <a:r>
              <a:rPr lang="ru-RU" sz="2000" b="1" dirty="0">
                <a:solidFill>
                  <a:schemeClr val="tx1"/>
                </a:solidFill>
                <a:latin typeface="Times New Roman" pitchFamily="18" charset="0"/>
                <a:cs typeface="Times New Roman" pitchFamily="18" charset="0"/>
              </a:rPr>
              <a:t>, орта </a:t>
            </a:r>
            <a:r>
              <a:rPr lang="ru-RU" sz="2000" b="1" dirty="0" err="1">
                <a:solidFill>
                  <a:schemeClr val="tx1"/>
                </a:solidFill>
                <a:latin typeface="Times New Roman" pitchFamily="18" charset="0"/>
                <a:cs typeface="Times New Roman" pitchFamily="18" charset="0"/>
              </a:rPr>
              <a:t>масштабты</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ірі</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масштабты</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және</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дәлдікгі</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болып</a:t>
            </a:r>
            <a:r>
              <a:rPr lang="ru-RU" sz="2000" b="1" dirty="0">
                <a:solidFill>
                  <a:schemeClr val="tx1"/>
                </a:solidFill>
                <a:latin typeface="Times New Roman" pitchFamily="18" charset="0"/>
                <a:cs typeface="Times New Roman" pitchFamily="18" charset="0"/>
              </a:rPr>
              <a:t> </a:t>
            </a:r>
            <a:r>
              <a:rPr lang="ru-RU" sz="2000" b="1" dirty="0" smtClean="0">
                <a:solidFill>
                  <a:schemeClr val="tx1"/>
                </a:solidFill>
                <a:latin typeface="Times New Roman" pitchFamily="18" charset="0"/>
                <a:cs typeface="Times New Roman" pitchFamily="18" charset="0"/>
              </a:rPr>
              <a:t/>
            </a:r>
            <a:br>
              <a:rPr lang="ru-RU" sz="2000" b="1" dirty="0" smtClean="0">
                <a:solidFill>
                  <a:schemeClr val="tx1"/>
                </a:solidFill>
                <a:latin typeface="Times New Roman" pitchFamily="18" charset="0"/>
                <a:cs typeface="Times New Roman" pitchFamily="18" charset="0"/>
              </a:rPr>
            </a:br>
            <a:r>
              <a:rPr lang="ru-RU" sz="2000" b="1" dirty="0" err="1" smtClean="0">
                <a:solidFill>
                  <a:schemeClr val="tx1"/>
                </a:solidFill>
                <a:latin typeface="Times New Roman" pitchFamily="18" charset="0"/>
                <a:cs typeface="Times New Roman" pitchFamily="18" charset="0"/>
              </a:rPr>
              <a:t>төрт</a:t>
            </a:r>
            <a:r>
              <a:rPr lang="ru-RU" sz="2000" b="1" dirty="0" smtClean="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түрге</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бөлінеді</a:t>
            </a:r>
            <a:endParaRPr lang="ru-RU" sz="2000" b="1" dirty="0">
              <a:solidFill>
                <a:schemeClr val="tx1"/>
              </a:solidFill>
              <a:latin typeface="Times New Roman" pitchFamily="18" charset="0"/>
              <a:cs typeface="Times New Roman" pitchFamily="18" charset="0"/>
            </a:endParaRPr>
          </a:p>
        </p:txBody>
      </p:sp>
      <p:sp>
        <p:nvSpPr>
          <p:cNvPr id="3" name="Объект 2"/>
          <p:cNvSpPr>
            <a:spLocks noGrp="1"/>
          </p:cNvSpPr>
          <p:nvPr>
            <p:ph idx="1"/>
          </p:nvPr>
        </p:nvSpPr>
        <p:spPr>
          <a:xfrm>
            <a:off x="457200" y="1412776"/>
            <a:ext cx="8229600" cy="5040560"/>
          </a:xfrm>
        </p:spPr>
        <p:txBody>
          <a:bodyPr>
            <a:normAutofit fontScale="92500" lnSpcReduction="10000"/>
          </a:bodyPr>
          <a:lstStyle/>
          <a:p>
            <a:r>
              <a:rPr lang="kk-KZ" b="1" dirty="0" smtClean="0">
                <a:latin typeface="Times New Roman" pitchFamily="18" charset="0"/>
                <a:cs typeface="Times New Roman" pitchFamily="18" charset="0"/>
              </a:rPr>
              <a:t>Ұ</a:t>
            </a:r>
            <a:r>
              <a:rPr lang="ru-RU" b="1" dirty="0" err="1">
                <a:latin typeface="Times New Roman" pitchFamily="18" charset="0"/>
                <a:cs typeface="Times New Roman" pitchFamily="18" charset="0"/>
              </a:rPr>
              <a:t>сақ</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масштабты</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карталар</a:t>
            </a:r>
            <a:r>
              <a:rPr lang="ru-RU" b="1" dirty="0">
                <a:latin typeface="Times New Roman" pitchFamily="18" charset="0"/>
                <a:cs typeface="Times New Roman" pitchFamily="18" charset="0"/>
              </a:rPr>
              <a:t> </a:t>
            </a:r>
            <a:r>
              <a:rPr lang="ru-RU" dirty="0">
                <a:latin typeface="Times New Roman" pitchFamily="18" charset="0"/>
                <a:cs typeface="Times New Roman" pitchFamily="18" charset="0"/>
              </a:rPr>
              <a:t>(1:500 000 </a:t>
            </a:r>
            <a:r>
              <a:rPr lang="ru-RU" dirty="0" err="1">
                <a:latin typeface="Times New Roman" pitchFamily="18" charset="0"/>
                <a:cs typeface="Times New Roman" pitchFamily="18" charset="0"/>
              </a:rPr>
              <a:t>және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одан</a:t>
            </a:r>
            <a:r>
              <a:rPr lang="ru-RU" dirty="0">
                <a:latin typeface="Times New Roman" pitchFamily="18" charset="0"/>
                <a:cs typeface="Times New Roman" pitchFamily="18" charset="0"/>
              </a:rPr>
              <a:t> да </a:t>
            </a:r>
            <a:r>
              <a:rPr lang="kk-KZ" dirty="0">
                <a:latin typeface="Times New Roman" pitchFamily="18" charset="0"/>
                <a:cs typeface="Times New Roman" pitchFamily="18" charset="0"/>
              </a:rPr>
              <a:t>ұ</a:t>
            </a:r>
            <a:r>
              <a:rPr lang="ru-RU" dirty="0" err="1">
                <a:latin typeface="Times New Roman" pitchFamily="18" charset="0"/>
                <a:cs typeface="Times New Roman" pitchFamily="18" charset="0"/>
              </a:rPr>
              <a:t>сақ</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ірі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аймақтардың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жеке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мемлекеттердің</a:t>
            </a:r>
            <a:r>
              <a:rPr lang="ru-RU" dirty="0">
                <a:latin typeface="Times New Roman" pitchFamily="18" charset="0"/>
                <a:cs typeface="Times New Roman" pitchFamily="18" charset="0"/>
              </a:rPr>
              <a:t>, т</a:t>
            </a:r>
            <a:r>
              <a:rPr lang="kk-KZ" dirty="0">
                <a:latin typeface="Times New Roman" pitchFamily="18" charset="0"/>
                <a:cs typeface="Times New Roman" pitchFamily="18" charset="0"/>
              </a:rPr>
              <a:t>ұ</a:t>
            </a:r>
            <a:r>
              <a:rPr lang="ru-RU" dirty="0" err="1">
                <a:latin typeface="Times New Roman" pitchFamily="18" charset="0"/>
                <a:cs typeface="Times New Roman" pitchFamily="18" charset="0"/>
              </a:rPr>
              <a:t>тас</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материктің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немесе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дүние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жүзінің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геологиялық</a:t>
            </a:r>
            <a:r>
              <a:rPr lang="ru-RU" dirty="0">
                <a:latin typeface="Times New Roman" pitchFamily="18" charset="0"/>
                <a:cs typeface="Times New Roman" pitchFamily="18" charset="0"/>
              </a:rPr>
              <a:t> қ</a:t>
            </a:r>
            <a:r>
              <a:rPr lang="kk-KZ" dirty="0">
                <a:latin typeface="Times New Roman" pitchFamily="18" charset="0"/>
                <a:cs typeface="Times New Roman" pitchFamily="18" charset="0"/>
              </a:rPr>
              <a:t>ұ</a:t>
            </a:r>
            <a:r>
              <a:rPr lang="ru-RU" dirty="0" err="1">
                <a:latin typeface="Times New Roman" pitchFamily="18" charset="0"/>
                <a:cs typeface="Times New Roman" pitchFamily="18" charset="0"/>
              </a:rPr>
              <a:t>рылысы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жайлы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жалпы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мағлүматтар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береді</a:t>
            </a:r>
            <a:r>
              <a:rPr lang="ru-RU" dirty="0">
                <a:latin typeface="Times New Roman" pitchFamily="18" charset="0"/>
                <a:cs typeface="Times New Roman" pitchFamily="18" charset="0"/>
              </a:rPr>
              <a:t>. М</a:t>
            </a:r>
            <a:r>
              <a:rPr lang="kk-KZ" dirty="0">
                <a:latin typeface="Times New Roman" pitchFamily="18" charset="0"/>
                <a:cs typeface="Times New Roman" pitchFamily="18" charset="0"/>
              </a:rPr>
              <a:t>ұ</a:t>
            </a:r>
            <a:r>
              <a:rPr lang="ru-RU" dirty="0" err="1">
                <a:latin typeface="Times New Roman" pitchFamily="18" charset="0"/>
                <a:cs typeface="Times New Roman" pitchFamily="18" charset="0"/>
              </a:rPr>
              <a:t>нда</a:t>
            </a:r>
            <a:r>
              <a:rPr lang="ru-RU" dirty="0">
                <a:latin typeface="Times New Roman" pitchFamily="18" charset="0"/>
                <a:cs typeface="Times New Roman" pitchFamily="18" charset="0"/>
              </a:rPr>
              <a:t> масштаб </a:t>
            </a:r>
            <a:r>
              <a:rPr lang="ru-RU" dirty="0" err="1">
                <a:latin typeface="Times New Roman" pitchFamily="18" charset="0"/>
                <a:cs typeface="Times New Roman" pitchFamily="18" charset="0"/>
              </a:rPr>
              <a:t>көлемінде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исгіиі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топографиялық</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элементтер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ірі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өзе</a:t>
            </a:r>
            <a:r>
              <a:rPr lang="kk-KZ" dirty="0">
                <a:latin typeface="Times New Roman" pitchFamily="18" charset="0"/>
                <a:cs typeface="Times New Roman" pitchFamily="18" charset="0"/>
              </a:rPr>
              <a:t>н</a:t>
            </a:r>
            <a:r>
              <a:rPr lang="ru-RU" dirty="0">
                <a:latin typeface="Times New Roman" pitchFamily="18" charset="0"/>
                <a:cs typeface="Times New Roman" pitchFamily="18" charset="0"/>
              </a:rPr>
              <a:t>дер, </a:t>
            </a:r>
            <a:r>
              <a:rPr lang="ru-RU" dirty="0" err="1">
                <a:latin typeface="Times New Roman" pitchFamily="18" charset="0"/>
                <a:cs typeface="Times New Roman" pitchFamily="18" charset="0"/>
              </a:rPr>
              <a:t>елді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меке</a:t>
            </a:r>
            <a:r>
              <a:rPr lang="kk-KZ" dirty="0">
                <a:latin typeface="Times New Roman" pitchFamily="18" charset="0"/>
                <a:cs typeface="Times New Roman" pitchFamily="18" charset="0"/>
              </a:rPr>
              <a:t>н</a:t>
            </a:r>
            <a:r>
              <a:rPr lang="ru-RU" dirty="0">
                <a:latin typeface="Times New Roman" pitchFamily="18" charset="0"/>
                <a:cs typeface="Times New Roman" pitchFamily="18" charset="0"/>
              </a:rPr>
              <a:t>дер мен </a:t>
            </a:r>
            <a:r>
              <a:rPr lang="ru-RU" dirty="0" err="1">
                <a:latin typeface="Times New Roman" pitchFamily="18" charset="0"/>
                <a:cs typeface="Times New Roman" pitchFamily="18" charset="0"/>
              </a:rPr>
              <a:t>теңіздер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нобайы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ғана</a:t>
            </a:r>
            <a:r>
              <a:rPr lang="ru-RU" dirty="0">
                <a:latin typeface="Times New Roman" pitchFamily="18" charset="0"/>
                <a:cs typeface="Times New Roman" pitchFamily="18" charset="0"/>
              </a:rPr>
              <a:t> к</a:t>
            </a:r>
            <a:r>
              <a:rPr lang="kk-KZ" dirty="0">
                <a:latin typeface="Times New Roman" pitchFamily="18" charset="0"/>
                <a:cs typeface="Times New Roman" pitchFamily="18" charset="0"/>
              </a:rPr>
              <a:t>ө</a:t>
            </a:r>
            <a:r>
              <a:rPr lang="ru-RU" dirty="0" err="1">
                <a:latin typeface="Times New Roman" pitchFamily="18" charset="0"/>
                <a:cs typeface="Times New Roman" pitchFamily="18" charset="0"/>
              </a:rPr>
              <a:t>рсетіледі</a:t>
            </a:r>
            <a:r>
              <a:rPr lang="ru-RU" dirty="0">
                <a:latin typeface="Times New Roman" pitchFamily="18" charset="0"/>
                <a:cs typeface="Times New Roman" pitchFamily="18" charset="0"/>
              </a:rPr>
              <a:t>.</a:t>
            </a:r>
          </a:p>
          <a:p>
            <a:r>
              <a:rPr lang="ru-RU" b="1" dirty="0">
                <a:latin typeface="Times New Roman" pitchFamily="18" charset="0"/>
                <a:cs typeface="Times New Roman" pitchFamily="18" charset="0"/>
              </a:rPr>
              <a:t>Орта  </a:t>
            </a:r>
            <a:r>
              <a:rPr lang="ru-RU" b="1" dirty="0" err="1">
                <a:latin typeface="Times New Roman" pitchFamily="18" charset="0"/>
                <a:cs typeface="Times New Roman" pitchFamily="18" charset="0"/>
              </a:rPr>
              <a:t>масштабты</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карталар</a:t>
            </a:r>
            <a:r>
              <a:rPr lang="ru-RU" b="1" dirty="0">
                <a:latin typeface="Times New Roman" pitchFamily="18" charset="0"/>
                <a:cs typeface="Times New Roman" pitchFamily="18" charset="0"/>
              </a:rPr>
              <a:t>   </a:t>
            </a:r>
            <a:r>
              <a:rPr lang="ru-RU" dirty="0">
                <a:latin typeface="Times New Roman" pitchFamily="18" charset="0"/>
                <a:cs typeface="Times New Roman" pitchFamily="18" charset="0"/>
              </a:rPr>
              <a:t>(1:200  000 - 1:100  000)   </a:t>
            </a:r>
            <a:r>
              <a:rPr lang="ru-RU" dirty="0" err="1">
                <a:latin typeface="Times New Roman" pitchFamily="18" charset="0"/>
                <a:cs typeface="Times New Roman" pitchFamily="18" charset="0"/>
              </a:rPr>
              <a:t>топографиял</a:t>
            </a:r>
            <a:r>
              <a:rPr lang="kk-KZ" dirty="0">
                <a:latin typeface="Times New Roman" pitchFamily="18" charset="0"/>
                <a:cs typeface="Times New Roman" pitchFamily="18" charset="0"/>
              </a:rPr>
              <a:t>ық п</a:t>
            </a:r>
            <a:r>
              <a:rPr lang="ru-RU" dirty="0" err="1">
                <a:latin typeface="Times New Roman" pitchFamily="18" charset="0"/>
                <a:cs typeface="Times New Roman" pitchFamily="18" charset="0"/>
              </a:rPr>
              <a:t>ланшеттің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жеке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беттеріне</a:t>
            </a:r>
            <a:r>
              <a:rPr lang="ru-RU" dirty="0">
                <a:latin typeface="Times New Roman" pitchFamily="18" charset="0"/>
                <a:cs typeface="Times New Roman" pitchFamily="18" charset="0"/>
              </a:rPr>
              <a:t> с</a:t>
            </a:r>
            <a:r>
              <a:rPr lang="kk-KZ" dirty="0">
                <a:latin typeface="Times New Roman" pitchFamily="18" charset="0"/>
                <a:cs typeface="Times New Roman" pitchFamily="18" charset="0"/>
              </a:rPr>
              <a:t>ә</a:t>
            </a:r>
            <a:r>
              <a:rPr lang="ru-RU" dirty="0" err="1">
                <a:latin typeface="Times New Roman" pitchFamily="18" charset="0"/>
                <a:cs typeface="Times New Roman" pitchFamily="18" charset="0"/>
              </a:rPr>
              <a:t>йкестендіріле</a:t>
            </a:r>
            <a:r>
              <a:rPr lang="ru-RU" dirty="0">
                <a:latin typeface="Times New Roman" pitchFamily="18" charset="0"/>
                <a:cs typeface="Times New Roman" pitchFamily="18" charset="0"/>
              </a:rPr>
              <a:t> қ</a:t>
            </a:r>
            <a:r>
              <a:rPr lang="kk-KZ" dirty="0">
                <a:latin typeface="Times New Roman" pitchFamily="18" charset="0"/>
                <a:cs typeface="Times New Roman" pitchFamily="18" charset="0"/>
              </a:rPr>
              <a:t>ұ</a:t>
            </a:r>
            <a:r>
              <a:rPr lang="ru-RU" dirty="0" err="1">
                <a:latin typeface="Times New Roman" pitchFamily="18" charset="0"/>
                <a:cs typeface="Times New Roman" pitchFamily="18" charset="0"/>
              </a:rPr>
              <a:t>растыр</a:t>
            </a:r>
            <a:r>
              <a:rPr lang="kk-KZ" dirty="0">
                <a:latin typeface="Times New Roman" pitchFamily="18" charset="0"/>
                <a:cs typeface="Times New Roman" pitchFamily="18" charset="0"/>
              </a:rPr>
              <a:t>ыл</a:t>
            </a:r>
            <a:r>
              <a:rPr lang="ru-RU" dirty="0" err="1">
                <a:latin typeface="Times New Roman" pitchFamily="18" charset="0"/>
                <a:cs typeface="Times New Roman" pitchFamily="18" charset="0"/>
              </a:rPr>
              <a:t>ады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Ол</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сол</a:t>
            </a:r>
            <a:r>
              <a:rPr lang="ru-RU" dirty="0">
                <a:latin typeface="Times New Roman" pitchFamily="18" charset="0"/>
                <a:cs typeface="Times New Roman" pitchFamily="18" charset="0"/>
              </a:rPr>
              <a:t> а</a:t>
            </a:r>
            <a:r>
              <a:rPr lang="kk-KZ" dirty="0">
                <a:latin typeface="Times New Roman" pitchFamily="18" charset="0"/>
                <a:cs typeface="Times New Roman" pitchFamily="18" charset="0"/>
              </a:rPr>
              <a:t>ймақтың </a:t>
            </a:r>
            <a:r>
              <a:rPr lang="ru-RU" dirty="0" err="1">
                <a:latin typeface="Times New Roman" pitchFamily="18" charset="0"/>
                <a:cs typeface="Times New Roman" pitchFamily="18" charset="0"/>
              </a:rPr>
              <a:t>геологиялық</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құрылысының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негізгі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ерекшеліктері</a:t>
            </a:r>
            <a:r>
              <a:rPr lang="ru-RU" dirty="0">
                <a:latin typeface="Times New Roman" pitchFamily="18" charset="0"/>
                <a:cs typeface="Times New Roman" pitchFamily="18" charset="0"/>
              </a:rPr>
              <a:t>     мен </a:t>
            </a:r>
            <a:r>
              <a:rPr lang="ru-RU" dirty="0" err="1">
                <a:latin typeface="Times New Roman" pitchFamily="18" charset="0"/>
                <a:cs typeface="Times New Roman" pitchFamily="18" charset="0"/>
              </a:rPr>
              <a:t>қазынд</a:t>
            </a:r>
            <a:r>
              <a:rPr lang="kk-KZ" dirty="0">
                <a:latin typeface="Times New Roman" pitchFamily="18" charset="0"/>
                <a:cs typeface="Times New Roman" pitchFamily="18" charset="0"/>
              </a:rPr>
              <a:t>ыл</a:t>
            </a:r>
            <a:r>
              <a:rPr lang="ru-RU" dirty="0" err="1">
                <a:latin typeface="Times New Roman" pitchFamily="18" charset="0"/>
                <a:cs typeface="Times New Roman" pitchFamily="18" charset="0"/>
              </a:rPr>
              <a:t>арының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болашағы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жайлы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мағлүматтар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береді</a:t>
            </a:r>
            <a:r>
              <a:rPr lang="ru-RU" dirty="0">
                <a:latin typeface="Times New Roman" pitchFamily="18" charset="0"/>
                <a:cs typeface="Times New Roman" pitchFamily="18" charset="0"/>
              </a:rPr>
              <a:t>. Б</a:t>
            </a:r>
            <a:r>
              <a:rPr lang="kk-KZ" dirty="0">
                <a:latin typeface="Times New Roman" pitchFamily="18" charset="0"/>
                <a:cs typeface="Times New Roman" pitchFamily="18" charset="0"/>
              </a:rPr>
              <a:t>ұ</a:t>
            </a:r>
            <a:r>
              <a:rPr lang="ru-RU" dirty="0">
                <a:latin typeface="Times New Roman" pitchFamily="18" charset="0"/>
                <a:cs typeface="Times New Roman" pitchFamily="18" charset="0"/>
              </a:rPr>
              <a:t>л </a:t>
            </a:r>
            <a:r>
              <a:rPr lang="ru-RU" dirty="0" err="1">
                <a:latin typeface="Times New Roman" pitchFamily="18" charset="0"/>
                <a:cs typeface="Times New Roman" pitchFamily="18" charset="0"/>
              </a:rPr>
              <a:t>картаны</a:t>
            </a:r>
            <a:r>
              <a:rPr lang="kk-KZ" dirty="0">
                <a:latin typeface="Times New Roman" pitchFamily="18" charset="0"/>
                <a:cs typeface="Times New Roman" pitchFamily="18" charset="0"/>
              </a:rPr>
              <a:t>ң </a:t>
            </a:r>
            <a:r>
              <a:rPr lang="ru-RU" dirty="0" err="1">
                <a:latin typeface="Times New Roman" pitchFamily="18" charset="0"/>
                <a:cs typeface="Times New Roman" pitchFamily="18" charset="0"/>
              </a:rPr>
              <a:t>топографиялық</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негізінде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горизонталдар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сиретіледі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негізгі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емес</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қатынас</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жолдары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елді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мекең</a:t>
            </a:r>
            <a:r>
              <a:rPr lang="kk-KZ" dirty="0">
                <a:latin typeface="Times New Roman" pitchFamily="18" charset="0"/>
                <a:cs typeface="Times New Roman" pitchFamily="18" charset="0"/>
              </a:rPr>
              <a:t>д</a:t>
            </a:r>
            <a:r>
              <a:rPr lang="ru-RU" dirty="0">
                <a:latin typeface="Times New Roman" pitchFamily="18" charset="0"/>
                <a:cs typeface="Times New Roman" pitchFamily="18" charset="0"/>
              </a:rPr>
              <a:t>ер, </a:t>
            </a:r>
            <a:r>
              <a:rPr lang="ru-RU" dirty="0" err="1">
                <a:latin typeface="Times New Roman" pitchFamily="18" charset="0"/>
                <a:cs typeface="Times New Roman" pitchFamily="18" charset="0"/>
              </a:rPr>
              <a:t>және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т.б</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алынып</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тасталынады</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17507338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196752"/>
            <a:ext cx="8229600" cy="5256584"/>
          </a:xfrm>
        </p:spPr>
        <p:txBody>
          <a:bodyPr>
            <a:normAutofit fontScale="92500" lnSpcReduction="10000"/>
          </a:bodyPr>
          <a:lstStyle/>
          <a:p>
            <a:r>
              <a:rPr lang="ru-RU" b="1" dirty="0" err="1" smtClean="0">
                <a:latin typeface="Times New Roman" pitchFamily="18" charset="0"/>
                <a:cs typeface="Times New Roman" pitchFamily="18" charset="0"/>
              </a:rPr>
              <a:t>Ірі</a:t>
            </a:r>
            <a:r>
              <a:rPr lang="ru-RU" b="1" dirty="0" smtClean="0">
                <a:latin typeface="Times New Roman" pitchFamily="18" charset="0"/>
                <a:cs typeface="Times New Roman" pitchFamily="18" charset="0"/>
              </a:rPr>
              <a:t> </a:t>
            </a:r>
            <a:r>
              <a:rPr lang="ru-RU" b="1" dirty="0" err="1">
                <a:latin typeface="Times New Roman" pitchFamily="18" charset="0"/>
                <a:cs typeface="Times New Roman" pitchFamily="18" charset="0"/>
              </a:rPr>
              <a:t>масштабты</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карталар</a:t>
            </a:r>
            <a:r>
              <a:rPr lang="ru-RU" b="1" dirty="0">
                <a:latin typeface="Times New Roman" pitchFamily="18" charset="0"/>
                <a:cs typeface="Times New Roman" pitchFamily="18" charset="0"/>
              </a:rPr>
              <a:t> </a:t>
            </a:r>
            <a:r>
              <a:rPr lang="ru-RU" dirty="0">
                <a:latin typeface="Times New Roman" pitchFamily="18" charset="0"/>
                <a:cs typeface="Times New Roman" pitchFamily="18" charset="0"/>
              </a:rPr>
              <a:t>(1:50 000-1:25 000) </a:t>
            </a:r>
            <a:r>
              <a:rPr lang="ru-RU" dirty="0" err="1">
                <a:latin typeface="Times New Roman" pitchFamily="18" charset="0"/>
                <a:cs typeface="Times New Roman" pitchFamily="18" charset="0"/>
              </a:rPr>
              <a:t>жоғарыда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аталған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сияқты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жеке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беттер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түрінде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нақтылы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топографиялық</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негізде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оры</a:t>
            </a:r>
            <a:r>
              <a:rPr lang="kk-KZ" dirty="0">
                <a:latin typeface="Times New Roman" pitchFamily="18" charset="0"/>
                <a:cs typeface="Times New Roman" pitchFamily="18" charset="0"/>
              </a:rPr>
              <a:t>н</a:t>
            </a:r>
            <a:r>
              <a:rPr lang="ru-RU" dirty="0" err="1">
                <a:latin typeface="Times New Roman" pitchFamily="18" charset="0"/>
                <a:cs typeface="Times New Roman" pitchFamily="18" charset="0"/>
              </a:rPr>
              <a:t>далады</a:t>
            </a:r>
            <a:r>
              <a:rPr lang="ru-RU" dirty="0">
                <a:latin typeface="Times New Roman" pitchFamily="18" charset="0"/>
                <a:cs typeface="Times New Roman" pitchFamily="18" charset="0"/>
              </a:rPr>
              <a:t>. Б</a:t>
            </a:r>
            <a:r>
              <a:rPr lang="kk-KZ" dirty="0">
                <a:latin typeface="Times New Roman" pitchFamily="18" charset="0"/>
                <a:cs typeface="Times New Roman" pitchFamily="18" charset="0"/>
              </a:rPr>
              <a:t>ұ</a:t>
            </a:r>
            <a:r>
              <a:rPr lang="ru-RU" dirty="0">
                <a:latin typeface="Times New Roman" pitchFamily="18" charset="0"/>
                <a:cs typeface="Times New Roman" pitchFamily="18" charset="0"/>
              </a:rPr>
              <a:t>л карта </a:t>
            </a:r>
            <a:r>
              <a:rPr lang="ru-RU" dirty="0" err="1">
                <a:latin typeface="Times New Roman" pitchFamily="18" charset="0"/>
                <a:cs typeface="Times New Roman" pitchFamily="18" charset="0"/>
              </a:rPr>
              <a:t>ауданның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толық</a:t>
            </a:r>
            <a:r>
              <a:rPr lang="ru-RU" dirty="0">
                <a:latin typeface="Times New Roman" pitchFamily="18" charset="0"/>
                <a:cs typeface="Times New Roman" pitchFamily="18" charset="0"/>
              </a:rPr>
              <a:t> геолог</a:t>
            </a:r>
            <a:r>
              <a:rPr lang="kk-KZ" dirty="0">
                <a:latin typeface="Times New Roman" pitchFamily="18" charset="0"/>
                <a:cs typeface="Times New Roman" pitchFamily="18" charset="0"/>
              </a:rPr>
              <a:t>иял</a:t>
            </a:r>
            <a:r>
              <a:rPr lang="ru-RU" dirty="0" err="1">
                <a:latin typeface="Times New Roman" pitchFamily="18" charset="0"/>
                <a:cs typeface="Times New Roman" pitchFamily="18" charset="0"/>
              </a:rPr>
              <a:t>ық</a:t>
            </a:r>
            <a:r>
              <a:rPr lang="ru-RU" dirty="0">
                <a:latin typeface="Times New Roman" pitchFamily="18" charset="0"/>
                <a:cs typeface="Times New Roman" pitchFamily="18" charset="0"/>
              </a:rPr>
              <a:t> қ</a:t>
            </a:r>
            <a:r>
              <a:rPr lang="kk-KZ" dirty="0">
                <a:latin typeface="Times New Roman" pitchFamily="18" charset="0"/>
                <a:cs typeface="Times New Roman" pitchFamily="18" charset="0"/>
              </a:rPr>
              <a:t>ұ</a:t>
            </a:r>
            <a:r>
              <a:rPr lang="ru-RU" dirty="0" err="1">
                <a:latin typeface="Times New Roman" pitchFamily="18" charset="0"/>
                <a:cs typeface="Times New Roman" pitchFamily="18" charset="0"/>
              </a:rPr>
              <a:t>рылысын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пайдалы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қазындыларының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барлық</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түрін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болашағын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айқындап</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көрсетеді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Ол</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жер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бетінің</a:t>
            </a:r>
            <a:r>
              <a:rPr lang="ru-RU" dirty="0">
                <a:latin typeface="Times New Roman" pitchFamily="18" charset="0"/>
                <a:cs typeface="Times New Roman" pitchFamily="18" charset="0"/>
              </a:rPr>
              <a:t> геолог</a:t>
            </a:r>
            <a:r>
              <a:rPr lang="kk-KZ" dirty="0">
                <a:latin typeface="Times New Roman" pitchFamily="18" charset="0"/>
                <a:cs typeface="Times New Roman" pitchFamily="18" charset="0"/>
              </a:rPr>
              <a:t>иял</a:t>
            </a:r>
            <a:r>
              <a:rPr lang="ru-RU" dirty="0" err="1">
                <a:latin typeface="Times New Roman" pitchFamily="18" charset="0"/>
                <a:cs typeface="Times New Roman" pitchFamily="18" charset="0"/>
              </a:rPr>
              <a:t>ық</a:t>
            </a:r>
            <a:r>
              <a:rPr lang="ru-RU" dirty="0">
                <a:latin typeface="Times New Roman" pitchFamily="18" charset="0"/>
                <a:cs typeface="Times New Roman" pitchFamily="18" charset="0"/>
              </a:rPr>
              <a:t> қ</a:t>
            </a:r>
            <a:r>
              <a:rPr lang="kk-KZ" dirty="0">
                <a:latin typeface="Times New Roman" pitchFamily="18" charset="0"/>
                <a:cs typeface="Times New Roman" pitchFamily="18" charset="0"/>
              </a:rPr>
              <a:t>ұ</a:t>
            </a:r>
            <a:r>
              <a:rPr lang="ru-RU" dirty="0" err="1">
                <a:latin typeface="Times New Roman" pitchFamily="18" charset="0"/>
                <a:cs typeface="Times New Roman" pitchFamily="18" charset="0"/>
              </a:rPr>
              <a:t>рылысы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ғана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емес</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оның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терең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қабат</a:t>
            </a:r>
            <a:r>
              <a:rPr lang="kk-KZ" dirty="0">
                <a:latin typeface="Times New Roman" pitchFamily="18" charset="0"/>
                <a:cs typeface="Times New Roman" pitchFamily="18" charset="0"/>
              </a:rPr>
              <a:t>т</a:t>
            </a:r>
            <a:r>
              <a:rPr lang="ru-RU" dirty="0" err="1">
                <a:latin typeface="Times New Roman" pitchFamily="18" charset="0"/>
                <a:cs typeface="Times New Roman" pitchFamily="18" charset="0"/>
              </a:rPr>
              <a:t>арының</a:t>
            </a:r>
            <a:r>
              <a:rPr lang="ru-RU" dirty="0">
                <a:latin typeface="Times New Roman" pitchFamily="18" charset="0"/>
                <a:cs typeface="Times New Roman" pitchFamily="18" charset="0"/>
              </a:rPr>
              <a:t> қ</a:t>
            </a:r>
            <a:r>
              <a:rPr lang="kk-KZ" dirty="0">
                <a:latin typeface="Times New Roman" pitchFamily="18" charset="0"/>
                <a:cs typeface="Times New Roman" pitchFamily="18" charset="0"/>
              </a:rPr>
              <a:t>ұ</a:t>
            </a:r>
            <a:r>
              <a:rPr lang="ru-RU" dirty="0">
                <a:latin typeface="Times New Roman" pitchFamily="18" charset="0"/>
                <a:cs typeface="Times New Roman" pitchFamily="18" charset="0"/>
              </a:rPr>
              <a:t>р</a:t>
            </a:r>
            <a:r>
              <a:rPr lang="kk-KZ" dirty="0">
                <a:latin typeface="Times New Roman" pitchFamily="18" charset="0"/>
                <a:cs typeface="Times New Roman" pitchFamily="18" charset="0"/>
              </a:rPr>
              <a:t>ыл</a:t>
            </a:r>
            <a:r>
              <a:rPr lang="ru-RU" dirty="0" err="1">
                <a:latin typeface="Times New Roman" pitchFamily="18" charset="0"/>
                <a:cs typeface="Times New Roman" pitchFamily="18" charset="0"/>
              </a:rPr>
              <a:t>ысы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туралы</a:t>
            </a:r>
            <a:r>
              <a:rPr lang="ru-RU" dirty="0">
                <a:latin typeface="Times New Roman" pitchFamily="18" charset="0"/>
                <a:cs typeface="Times New Roman" pitchFamily="18" charset="0"/>
              </a:rPr>
              <a:t> да </a:t>
            </a:r>
            <a:r>
              <a:rPr lang="ru-RU" dirty="0" err="1">
                <a:latin typeface="Times New Roman" pitchFamily="18" charset="0"/>
                <a:cs typeface="Times New Roman" pitchFamily="18" charset="0"/>
              </a:rPr>
              <a:t>мәлімет</a:t>
            </a:r>
            <a:r>
              <a:rPr lang="kk-KZ" dirty="0">
                <a:latin typeface="Times New Roman" pitchFamily="18" charset="0"/>
                <a:cs typeface="Times New Roman" pitchFamily="18" charset="0"/>
              </a:rPr>
              <a:t>т</a:t>
            </a:r>
            <a:r>
              <a:rPr lang="ru-RU" dirty="0">
                <a:latin typeface="Times New Roman" pitchFamily="18" charset="0"/>
                <a:cs typeface="Times New Roman" pitchFamily="18" charset="0"/>
              </a:rPr>
              <a:t>ер </a:t>
            </a:r>
            <a:r>
              <a:rPr lang="ru-RU" dirty="0" err="1">
                <a:latin typeface="Times New Roman" pitchFamily="18" charset="0"/>
                <a:cs typeface="Times New Roman" pitchFamily="18" charset="0"/>
              </a:rPr>
              <a:t>бере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алады</a:t>
            </a:r>
            <a:r>
              <a:rPr lang="ru-RU" dirty="0">
                <a:latin typeface="Times New Roman" pitchFamily="18" charset="0"/>
                <a:cs typeface="Times New Roman" pitchFamily="18" charset="0"/>
              </a:rPr>
              <a:t>. Б</a:t>
            </a:r>
            <a:r>
              <a:rPr lang="kk-KZ" dirty="0">
                <a:latin typeface="Times New Roman" pitchFamily="18" charset="0"/>
                <a:cs typeface="Times New Roman" pitchFamily="18" charset="0"/>
              </a:rPr>
              <a:t>ұ</a:t>
            </a:r>
            <a:r>
              <a:rPr lang="ru-RU" dirty="0">
                <a:latin typeface="Times New Roman" pitchFamily="18" charset="0"/>
                <a:cs typeface="Times New Roman" pitchFamily="18" charset="0"/>
              </a:rPr>
              <a:t>л </a:t>
            </a:r>
            <a:r>
              <a:rPr lang="ru-RU" dirty="0" err="1">
                <a:latin typeface="Times New Roman" pitchFamily="18" charset="0"/>
                <a:cs typeface="Times New Roman" pitchFamily="18" charset="0"/>
              </a:rPr>
              <a:t>картаны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ауылшаруашылық</a:t>
            </a:r>
            <a:r>
              <a:rPr lang="ru-RU" dirty="0">
                <a:latin typeface="Times New Roman" pitchFamily="18" charset="0"/>
                <a:cs typeface="Times New Roman" pitchFamily="18" charset="0"/>
              </a:rPr>
              <a:t>, қ</a:t>
            </a:r>
            <a:r>
              <a:rPr lang="kk-KZ" dirty="0">
                <a:latin typeface="Times New Roman" pitchFamily="18" charset="0"/>
                <a:cs typeface="Times New Roman" pitchFamily="18" charset="0"/>
              </a:rPr>
              <a:t>ұ</a:t>
            </a:r>
            <a:r>
              <a:rPr lang="ru-RU" dirty="0" err="1">
                <a:latin typeface="Times New Roman" pitchFamily="18" charset="0"/>
                <a:cs typeface="Times New Roman" pitchFamily="18" charset="0"/>
              </a:rPr>
              <a:t>рылыс</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өндіріс</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қажеттеріне</a:t>
            </a:r>
            <a:r>
              <a:rPr lang="ru-RU" dirty="0">
                <a:latin typeface="Times New Roman" pitchFamily="18" charset="0"/>
                <a:cs typeface="Times New Roman" pitchFamily="18" charset="0"/>
              </a:rPr>
              <a:t> де </a:t>
            </a:r>
            <a:r>
              <a:rPr lang="ru-RU" dirty="0" err="1">
                <a:latin typeface="Times New Roman" pitchFamily="18" charset="0"/>
                <a:cs typeface="Times New Roman" pitchFamily="18" charset="0"/>
              </a:rPr>
              <a:t>пайдалануға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әбден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болады</a:t>
            </a:r>
            <a:r>
              <a:rPr lang="ru-RU" dirty="0">
                <a:latin typeface="Times New Roman" pitchFamily="18" charset="0"/>
                <a:cs typeface="Times New Roman" pitchFamily="18" charset="0"/>
              </a:rPr>
              <a:t>.</a:t>
            </a:r>
          </a:p>
          <a:p>
            <a:r>
              <a:rPr lang="ru-RU" b="1" dirty="0">
                <a:latin typeface="Times New Roman" pitchFamily="18" charset="0"/>
                <a:cs typeface="Times New Roman" pitchFamily="18" charset="0"/>
              </a:rPr>
              <a:t>Д</a:t>
            </a:r>
            <a:r>
              <a:rPr lang="kk-KZ" b="1" dirty="0">
                <a:latin typeface="Times New Roman" pitchFamily="18" charset="0"/>
                <a:cs typeface="Times New Roman" pitchFamily="18" charset="0"/>
              </a:rPr>
              <a:t>ә</a:t>
            </a:r>
            <a:r>
              <a:rPr lang="ru-RU" b="1" dirty="0" err="1">
                <a:latin typeface="Times New Roman" pitchFamily="18" charset="0"/>
                <a:cs typeface="Times New Roman" pitchFamily="18" charset="0"/>
              </a:rPr>
              <a:t>лдікті</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масштабты</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геологиялық</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карталар</a:t>
            </a:r>
            <a:r>
              <a:rPr lang="ru-RU" b="1" dirty="0">
                <a:latin typeface="Times New Roman" pitchFamily="18" charset="0"/>
                <a:cs typeface="Times New Roman" pitchFamily="18" charset="0"/>
              </a:rPr>
              <a:t> </a:t>
            </a:r>
            <a:r>
              <a:rPr lang="ru-RU" dirty="0">
                <a:latin typeface="Times New Roman" pitchFamily="18" charset="0"/>
                <a:cs typeface="Times New Roman" pitchFamily="18" charset="0"/>
              </a:rPr>
              <a:t>(1:10 000 ж</a:t>
            </a:r>
            <a:r>
              <a:rPr lang="kk-KZ" dirty="0">
                <a:latin typeface="Times New Roman" pitchFamily="18" charset="0"/>
                <a:cs typeface="Times New Roman" pitchFamily="18" charset="0"/>
              </a:rPr>
              <a:t>ә</a:t>
            </a:r>
            <a:r>
              <a:rPr lang="ru-RU" dirty="0">
                <a:latin typeface="Times New Roman" pitchFamily="18" charset="0"/>
                <a:cs typeface="Times New Roman" pitchFamily="18" charset="0"/>
              </a:rPr>
              <a:t>не </a:t>
            </a:r>
            <a:r>
              <a:rPr lang="ru-RU" dirty="0" err="1">
                <a:latin typeface="Times New Roman" pitchFamily="18" charset="0"/>
                <a:cs typeface="Times New Roman" pitchFamily="18" charset="0"/>
              </a:rPr>
              <a:t>ірілері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арнайы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топографиялық</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негізді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пайдаланып</a:t>
            </a:r>
            <a:r>
              <a:rPr lang="ru-RU" dirty="0">
                <a:latin typeface="Times New Roman" pitchFamily="18" charset="0"/>
                <a:cs typeface="Times New Roman" pitchFamily="18" charset="0"/>
              </a:rPr>
              <a:t>   қ</a:t>
            </a:r>
            <a:r>
              <a:rPr lang="kk-KZ" dirty="0">
                <a:latin typeface="Times New Roman" pitchFamily="18" charset="0"/>
                <a:cs typeface="Times New Roman" pitchFamily="18" charset="0"/>
              </a:rPr>
              <a:t>ұ</a:t>
            </a:r>
            <a:r>
              <a:rPr lang="ru-RU" dirty="0" err="1">
                <a:latin typeface="Times New Roman" pitchFamily="18" charset="0"/>
                <a:cs typeface="Times New Roman" pitchFamily="18" charset="0"/>
              </a:rPr>
              <a:t>растырылады</a:t>
            </a:r>
            <a:r>
              <a:rPr lang="ru-RU" dirty="0">
                <a:latin typeface="Times New Roman" pitchFamily="18" charset="0"/>
                <a:cs typeface="Times New Roman" pitchFamily="18" charset="0"/>
              </a:rPr>
              <a:t>.   М</a:t>
            </a:r>
            <a:r>
              <a:rPr lang="kk-KZ" dirty="0">
                <a:latin typeface="Times New Roman" pitchFamily="18" charset="0"/>
                <a:cs typeface="Times New Roman" pitchFamily="18" charset="0"/>
              </a:rPr>
              <a:t>ұ</a:t>
            </a:r>
            <a:r>
              <a:rPr lang="ru-RU" dirty="0" err="1">
                <a:latin typeface="Times New Roman" pitchFamily="18" charset="0"/>
                <a:cs typeface="Times New Roman" pitchFamily="18" charset="0"/>
              </a:rPr>
              <a:t>нда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кен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орны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орналасқан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ауданның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геологиялық</a:t>
            </a:r>
            <a:r>
              <a:rPr lang="ru-RU" dirty="0">
                <a:latin typeface="Times New Roman" pitchFamily="18" charset="0"/>
                <a:cs typeface="Times New Roman" pitchFamily="18" charset="0"/>
              </a:rPr>
              <a:t> қ</a:t>
            </a:r>
            <a:r>
              <a:rPr lang="kk-KZ" dirty="0">
                <a:latin typeface="Times New Roman" pitchFamily="18" charset="0"/>
                <a:cs typeface="Times New Roman" pitchFamily="18" charset="0"/>
              </a:rPr>
              <a:t>ұ</a:t>
            </a:r>
            <a:r>
              <a:rPr lang="ru-RU" dirty="0" err="1">
                <a:latin typeface="Times New Roman" pitchFamily="18" charset="0"/>
                <a:cs typeface="Times New Roman" pitchFamily="18" charset="0"/>
              </a:rPr>
              <a:t>рылысы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толық</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көрсетіліп</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пайдалы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қазындының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таралу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заңд</a:t>
            </a:r>
            <a:r>
              <a:rPr lang="kk-KZ" dirty="0">
                <a:latin typeface="Times New Roman" pitchFamily="18" charset="0"/>
                <a:cs typeface="Times New Roman" pitchFamily="18" charset="0"/>
              </a:rPr>
              <a:t>ыл</a:t>
            </a:r>
            <a:r>
              <a:rPr lang="ru-RU" dirty="0" err="1">
                <a:latin typeface="Times New Roman" pitchFamily="18" charset="0"/>
                <a:cs typeface="Times New Roman" pitchFamily="18" charset="0"/>
              </a:rPr>
              <a:t>ығы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қоры</a:t>
            </a:r>
            <a:r>
              <a:rPr lang="ru-RU" dirty="0">
                <a:latin typeface="Times New Roman" pitchFamily="18" charset="0"/>
                <a:cs typeface="Times New Roman" pitchFamily="18" charset="0"/>
              </a:rPr>
              <a:t>  мен   </a:t>
            </a:r>
            <a:r>
              <a:rPr lang="ru-RU" dirty="0" err="1">
                <a:latin typeface="Times New Roman" pitchFamily="18" charset="0"/>
                <a:cs typeface="Times New Roman" pitchFamily="18" charset="0"/>
              </a:rPr>
              <a:t>игеру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жағдайын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анықтауға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мүмкіндік</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туады</a:t>
            </a:r>
            <a:r>
              <a:rPr lang="ru-RU" dirty="0">
                <a:latin typeface="Times New Roman" pitchFamily="18" charset="0"/>
                <a:cs typeface="Times New Roman" pitchFamily="18" charset="0"/>
              </a:rPr>
              <a:t>.</a:t>
            </a:r>
          </a:p>
          <a:p>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31775609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404664"/>
            <a:ext cx="8229600" cy="866360"/>
          </a:xfrm>
        </p:spPr>
        <p:txBody>
          <a:bodyPr>
            <a:normAutofit/>
          </a:bodyPr>
          <a:lstStyle/>
          <a:p>
            <a:pPr lvl="1" algn="ctr" rtl="0">
              <a:spcBef>
                <a:spcPct val="0"/>
              </a:spcBef>
            </a:pPr>
            <a:r>
              <a:rPr lang="ru-RU" sz="2400" b="1" dirty="0" err="1" smtClean="0">
                <a:latin typeface="Times New Roman" pitchFamily="18" charset="0"/>
                <a:cs typeface="Times New Roman" pitchFamily="18" charset="0"/>
              </a:rPr>
              <a:t>Геологиялық</a:t>
            </a:r>
            <a:r>
              <a:rPr lang="ru-RU" sz="2400" b="1" dirty="0" smtClean="0">
                <a:latin typeface="Times New Roman" pitchFamily="18" charset="0"/>
                <a:cs typeface="Times New Roman" pitchFamily="18" charset="0"/>
              </a:rPr>
              <a:t> </a:t>
            </a:r>
            <a:r>
              <a:rPr lang="ru-RU" sz="2400" b="1" dirty="0" err="1" smtClean="0">
                <a:latin typeface="Times New Roman" pitchFamily="18" charset="0"/>
                <a:cs typeface="Times New Roman" pitchFamily="18" charset="0"/>
              </a:rPr>
              <a:t>картаның</a:t>
            </a:r>
            <a:r>
              <a:rPr lang="ru-RU" sz="2400" b="1" dirty="0" smtClean="0">
                <a:latin typeface="Times New Roman" pitchFamily="18" charset="0"/>
                <a:cs typeface="Times New Roman" pitchFamily="18" charset="0"/>
              </a:rPr>
              <a:t> </a:t>
            </a:r>
            <a:r>
              <a:rPr lang="ru-RU" sz="2400" b="1" dirty="0" err="1" smtClean="0">
                <a:latin typeface="Times New Roman" pitchFamily="18" charset="0"/>
                <a:cs typeface="Times New Roman" pitchFamily="18" charset="0"/>
              </a:rPr>
              <a:t>шартты</a:t>
            </a:r>
            <a:r>
              <a:rPr lang="ru-RU" sz="2400" b="1" dirty="0" smtClean="0">
                <a:latin typeface="Times New Roman" pitchFamily="18" charset="0"/>
                <a:cs typeface="Times New Roman" pitchFamily="18" charset="0"/>
              </a:rPr>
              <a:t> </a:t>
            </a:r>
            <a:r>
              <a:rPr lang="ru-RU" sz="2400" b="1" dirty="0" err="1" smtClean="0">
                <a:latin typeface="Times New Roman" pitchFamily="18" charset="0"/>
                <a:cs typeface="Times New Roman" pitchFamily="18" charset="0"/>
              </a:rPr>
              <a:t>белгілері</a:t>
            </a:r>
            <a:r>
              <a:rPr lang="ru-RU" sz="2400" dirty="0" smtClean="0">
                <a:latin typeface="Times New Roman" pitchFamily="18" charset="0"/>
                <a:cs typeface="Times New Roman" pitchFamily="18" charset="0"/>
              </a:rPr>
              <a:t/>
            </a:r>
            <a:br>
              <a:rPr lang="ru-RU" sz="2400" dirty="0" smtClean="0">
                <a:latin typeface="Times New Roman" pitchFamily="18" charset="0"/>
                <a:cs typeface="Times New Roman" pitchFamily="18" charset="0"/>
              </a:rPr>
            </a:br>
            <a:endParaRPr lang="ru-RU" sz="2400" dirty="0">
              <a:latin typeface="Times New Roman" pitchFamily="18" charset="0"/>
              <a:cs typeface="Times New Roman" pitchFamily="18" charset="0"/>
            </a:endParaRPr>
          </a:p>
        </p:txBody>
      </p:sp>
      <p:sp>
        <p:nvSpPr>
          <p:cNvPr id="3" name="Объект 2"/>
          <p:cNvSpPr>
            <a:spLocks noGrp="1"/>
          </p:cNvSpPr>
          <p:nvPr>
            <p:ph idx="1"/>
          </p:nvPr>
        </p:nvSpPr>
        <p:spPr>
          <a:xfrm>
            <a:off x="467544" y="1124744"/>
            <a:ext cx="8229600" cy="5589240"/>
          </a:xfrm>
        </p:spPr>
        <p:txBody>
          <a:bodyPr>
            <a:noAutofit/>
          </a:bodyPr>
          <a:lstStyle/>
          <a:p>
            <a:r>
              <a:rPr lang="kk-KZ" sz="2000" dirty="0" smtClean="0">
                <a:latin typeface="Times New Roman" pitchFamily="18" charset="0"/>
                <a:cs typeface="Times New Roman" pitchFamily="18" charset="0"/>
              </a:rPr>
              <a:t>Таужыныстарының </a:t>
            </a:r>
            <a:r>
              <a:rPr lang="kk-KZ" sz="2000" dirty="0">
                <a:latin typeface="Times New Roman" pitchFamily="18" charset="0"/>
                <a:cs typeface="Times New Roman" pitchFamily="18" charset="0"/>
              </a:rPr>
              <a:t>жасы, құрамы және тегі геологиялық карталарда шартты белгілер көмегімен көрсетіледі</a:t>
            </a:r>
            <a:r>
              <a:rPr lang="kk-KZ" sz="2000">
                <a:latin typeface="Times New Roman" pitchFamily="18" charset="0"/>
                <a:cs typeface="Times New Roman" pitchFamily="18" charset="0"/>
              </a:rPr>
              <a:t>. </a:t>
            </a:r>
            <a:r>
              <a:rPr lang="kk-KZ" sz="2000" smtClean="0">
                <a:latin typeface="Times New Roman" pitchFamily="18" charset="0"/>
                <a:cs typeface="Times New Roman" pitchFamily="18" charset="0"/>
              </a:rPr>
              <a:t>Шартты </a:t>
            </a:r>
            <a:r>
              <a:rPr lang="kk-KZ" sz="2000" dirty="0">
                <a:latin typeface="Times New Roman" pitchFamily="18" charset="0"/>
                <a:cs typeface="Times New Roman" pitchFamily="18" charset="0"/>
              </a:rPr>
              <a:t>белгілер үш түрлі болады.</a:t>
            </a:r>
            <a:endParaRPr lang="ru-RU" sz="2000" dirty="0">
              <a:latin typeface="Times New Roman" pitchFamily="18" charset="0"/>
              <a:cs typeface="Times New Roman" pitchFamily="18" charset="0"/>
            </a:endParaRPr>
          </a:p>
          <a:p>
            <a:r>
              <a:rPr lang="kk-KZ" sz="2000" b="1" dirty="0">
                <a:latin typeface="Times New Roman" pitchFamily="18" charset="0"/>
                <a:cs typeface="Times New Roman" pitchFamily="18" charset="0"/>
              </a:rPr>
              <a:t>Түрлі-түсті бояулар </a:t>
            </a:r>
            <a:r>
              <a:rPr lang="kk-KZ" sz="2000" dirty="0">
                <a:latin typeface="Times New Roman" pitchFamily="18" charset="0"/>
                <a:cs typeface="Times New Roman" pitchFamily="18" charset="0"/>
              </a:rPr>
              <a:t>– шөгінді, вулканогенді және метаморфты жыныстардың жасын, ал интрузивтілердің қүрамын бейнелеу үшін қолданылады.</a:t>
            </a:r>
            <a:endParaRPr lang="ru-RU" sz="2000" dirty="0">
              <a:latin typeface="Times New Roman" pitchFamily="18" charset="0"/>
              <a:cs typeface="Times New Roman" pitchFamily="18" charset="0"/>
            </a:endParaRPr>
          </a:p>
          <a:p>
            <a:r>
              <a:rPr lang="kk-KZ" sz="2000" b="1" dirty="0">
                <a:latin typeface="Times New Roman" pitchFamily="18" charset="0"/>
                <a:cs typeface="Times New Roman" pitchFamily="18" charset="0"/>
              </a:rPr>
              <a:t>Штрихты белгілер </a:t>
            </a:r>
            <a:r>
              <a:rPr lang="kk-KZ" sz="2000" dirty="0">
                <a:latin typeface="Times New Roman" pitchFamily="18" charset="0"/>
                <a:cs typeface="Times New Roman" pitchFamily="18" charset="0"/>
              </a:rPr>
              <a:t>- таужыныстар қүрамын, ал біртүсті геологиялық карталар үшін қосымша жасы мен қүрамыи да көрсетеді.</a:t>
            </a:r>
            <a:endParaRPr lang="ru-RU" sz="2000" dirty="0">
              <a:latin typeface="Times New Roman" pitchFamily="18" charset="0"/>
              <a:cs typeface="Times New Roman" pitchFamily="18" charset="0"/>
            </a:endParaRPr>
          </a:p>
          <a:p>
            <a:r>
              <a:rPr lang="kk-KZ" sz="2000" b="1" dirty="0">
                <a:latin typeface="Times New Roman" pitchFamily="18" charset="0"/>
                <a:cs typeface="Times New Roman" pitchFamily="18" charset="0"/>
              </a:rPr>
              <a:t>Әріпті және цифрлы белгілер (индекстер) </a:t>
            </a:r>
            <a:r>
              <a:rPr lang="kk-KZ" sz="2000" dirty="0">
                <a:latin typeface="Times New Roman" pitchFamily="18" charset="0"/>
                <a:cs typeface="Times New Roman" pitchFamily="18" charset="0"/>
              </a:rPr>
              <a:t>таужыныстар жасы мен тегін, ал интрузивті, кейбір вулканогенділер үшіп құрамын көрсетеді.</a:t>
            </a:r>
            <a:endParaRPr lang="ru-RU" sz="2000" dirty="0">
              <a:latin typeface="Times New Roman" pitchFamily="18" charset="0"/>
              <a:cs typeface="Times New Roman" pitchFamily="18" charset="0"/>
            </a:endParaRPr>
          </a:p>
          <a:p>
            <a:r>
              <a:rPr lang="kk-KZ" sz="2000" dirty="0">
                <a:latin typeface="Times New Roman" pitchFamily="18" charset="0"/>
                <a:cs typeface="Times New Roman" pitchFamily="18" charset="0"/>
              </a:rPr>
              <a:t>Шөгінді, вулканогенді және метаморфты жыныстарды картада белгілейтін индекстер кіші және үлкен, латын алфавитінен грек алфавитінің әріптерінен және цифрлардан тұрады. Аддымен үлкен немесе үлкен мен кіші латын әріптерімен жүйе жазылады. Жүйенің бөлімі оның томенгі оң жағында араб цифрімен көрсетіледі. Ярустың қысқартылған атының индексі бір немесе екі латынның кіші әріпінен қүрастырылады, ал оның</a:t>
            </a:r>
            <a:r>
              <a:rPr lang="kk-KZ" sz="2000" b="1" dirty="0">
                <a:latin typeface="Times New Roman" pitchFamily="18" charset="0"/>
                <a:cs typeface="Times New Roman" pitchFamily="18" charset="0"/>
              </a:rPr>
              <a:t> </a:t>
            </a:r>
            <a:r>
              <a:rPr lang="kk-KZ" sz="2000" dirty="0">
                <a:latin typeface="Times New Roman" pitchFamily="18" charset="0"/>
                <a:cs typeface="Times New Roman" pitchFamily="18" charset="0"/>
              </a:rPr>
              <a:t>бөлімдері араб цифрімен белгіленеді. </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208252577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149</TotalTime>
  <Words>928</Words>
  <Application>Microsoft Office PowerPoint</Application>
  <PresentationFormat>Экран (4:3)</PresentationFormat>
  <Paragraphs>26</Paragraphs>
  <Slides>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8</vt:i4>
      </vt:variant>
    </vt:vector>
  </HeadingPairs>
  <TitlesOfParts>
    <vt:vector size="9" baseType="lpstr">
      <vt:lpstr>Поток</vt:lpstr>
      <vt:lpstr>2 дәріс</vt:lpstr>
      <vt:lpstr>Презентация PowerPoint</vt:lpstr>
      <vt:lpstr>Презентация PowerPoint</vt:lpstr>
      <vt:lpstr>Презентация PowerPoint</vt:lpstr>
      <vt:lpstr>Презентация PowerPoint</vt:lpstr>
      <vt:lpstr>Геологиялық карталар масштабына байланысты ұсақ масштабты, орта масштабты, ірі масштабты және дәлдікгі болып  төрт түрге бөлінеді</vt:lpstr>
      <vt:lpstr>Презентация PowerPoint</vt:lpstr>
      <vt:lpstr>Геологиялық картаның шартты белгілері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User</cp:lastModifiedBy>
  <cp:revision>6</cp:revision>
  <dcterms:created xsi:type="dcterms:W3CDTF">2016-02-06T15:35:38Z</dcterms:created>
  <dcterms:modified xsi:type="dcterms:W3CDTF">2016-03-07T12:40:46Z</dcterms:modified>
</cp:coreProperties>
</file>