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1" r:id="rId14"/>
    <p:sldId id="270" r:id="rId15"/>
    <p:sldId id="272"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572" y="-1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D84D21-CCD8-4ABA-8D53-F35EC7AB9797}" type="doc">
      <dgm:prSet loTypeId="urn:microsoft.com/office/officeart/2005/8/layout/hList3" loCatId="list" qsTypeId="urn:microsoft.com/office/officeart/2005/8/quickstyle/simple1" qsCatId="simple" csTypeId="urn:microsoft.com/office/officeart/2005/8/colors/accent0_3" csCatId="mainScheme" phldr="1"/>
      <dgm:spPr/>
      <dgm:t>
        <a:bodyPr/>
        <a:lstStyle/>
        <a:p>
          <a:endParaRPr lang="ru-RU"/>
        </a:p>
      </dgm:t>
    </dgm:pt>
    <dgm:pt modelId="{A2D69F73-82B2-493A-BB4E-C503EC9ACB46}">
      <dgm:prSet phldrT="[Текст]"/>
      <dgm:spPr/>
      <dgm:t>
        <a:bodyPr/>
        <a:lstStyle/>
        <a:p>
          <a:r>
            <a:rPr lang="kk-KZ" dirty="0" smtClean="0">
              <a:latin typeface="Times New Roman" panose="02020603050405020304" pitchFamily="18" charset="0"/>
              <a:cs typeface="Times New Roman" panose="02020603050405020304" pitchFamily="18" charset="0"/>
            </a:rPr>
            <a:t>Қазақстанның қазіргі даму сатысында минералдық-шикізаттық кешеннің ұтымды да басым </a:t>
          </a:r>
          <a:r>
            <a:rPr lang="kk-KZ" i="1" dirty="0" smtClean="0">
              <a:solidFill>
                <a:schemeClr val="tx2"/>
              </a:solidFill>
              <a:latin typeface="Times New Roman" panose="02020603050405020304" pitchFamily="18" charset="0"/>
              <a:cs typeface="Times New Roman" panose="02020603050405020304" pitchFamily="18" charset="0"/>
            </a:rPr>
            <a:t>салалары</a:t>
          </a:r>
          <a:r>
            <a:rPr lang="kk-KZ" dirty="0" smtClean="0">
              <a:latin typeface="Times New Roman" panose="02020603050405020304" pitchFamily="18" charset="0"/>
              <a:cs typeface="Times New Roman" panose="02020603050405020304" pitchFamily="18" charset="0"/>
            </a:rPr>
            <a:t> ретінде төмендегілер қаралады:</a:t>
          </a:r>
          <a:endParaRPr lang="ru-RU" dirty="0">
            <a:latin typeface="Times New Roman" panose="02020603050405020304" pitchFamily="18" charset="0"/>
            <a:cs typeface="Times New Roman" panose="02020603050405020304" pitchFamily="18" charset="0"/>
          </a:endParaRPr>
        </a:p>
      </dgm:t>
    </dgm:pt>
    <dgm:pt modelId="{BF6B5919-AD15-487E-8C66-72B388297D34}" type="parTrans" cxnId="{47653B5A-546A-4D61-A4B1-7D73333BAD83}">
      <dgm:prSet/>
      <dgm:spPr/>
      <dgm:t>
        <a:bodyPr/>
        <a:lstStyle/>
        <a:p>
          <a:endParaRPr lang="ru-RU"/>
        </a:p>
      </dgm:t>
    </dgm:pt>
    <dgm:pt modelId="{E27A4770-B83C-411A-AAB6-4722EC087C75}" type="sibTrans" cxnId="{47653B5A-546A-4D61-A4B1-7D73333BAD83}">
      <dgm:prSet/>
      <dgm:spPr/>
      <dgm:t>
        <a:bodyPr/>
        <a:lstStyle/>
        <a:p>
          <a:endParaRPr lang="ru-RU"/>
        </a:p>
      </dgm:t>
    </dgm:pt>
    <dgm:pt modelId="{90FE339D-9236-4D3F-A122-A9F17E6031EB}">
      <dgm:prSet phldrT="[Текст]"/>
      <dgm:spPr/>
      <dgm:t>
        <a:bodyPr/>
        <a:lstStyle/>
        <a:p>
          <a:r>
            <a:rPr lang="kk-KZ" b="1" i="1" dirty="0" smtClean="0">
              <a:solidFill>
                <a:schemeClr val="tx2"/>
              </a:solidFill>
              <a:latin typeface="Times New Roman" panose="02020603050405020304" pitchFamily="18" charset="0"/>
              <a:cs typeface="Times New Roman" panose="02020603050405020304" pitchFamily="18" charset="0"/>
            </a:rPr>
            <a:t>Стратегиялық салалар тобы: </a:t>
          </a:r>
          <a:endParaRPr lang="en-US" b="1" i="1" dirty="0" smtClean="0">
            <a:solidFill>
              <a:schemeClr val="tx2"/>
            </a:solidFill>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мұнай-газ, көмір, уран және хром шикізаттарының салалары. Бұл салаларды дамытудың мақсаты – елдің энергетикалық тәуелсіздігін және оған валюталық түсімдердің құйылуын қамтамасыз ету.</a:t>
          </a:r>
          <a:endParaRPr lang="ru-RU" dirty="0">
            <a:latin typeface="Times New Roman" panose="02020603050405020304" pitchFamily="18" charset="0"/>
            <a:cs typeface="Times New Roman" panose="02020603050405020304" pitchFamily="18" charset="0"/>
          </a:endParaRPr>
        </a:p>
      </dgm:t>
    </dgm:pt>
    <dgm:pt modelId="{ED8F0E4C-AD2F-4849-8CFB-50F267B09DD6}" type="parTrans" cxnId="{F9BF7052-DC8F-43DE-9592-F2D4A9DB042D}">
      <dgm:prSet/>
      <dgm:spPr/>
      <dgm:t>
        <a:bodyPr/>
        <a:lstStyle/>
        <a:p>
          <a:endParaRPr lang="ru-RU"/>
        </a:p>
      </dgm:t>
    </dgm:pt>
    <dgm:pt modelId="{E8F58AFC-E677-4C00-A31D-EA6E107D1C42}" type="sibTrans" cxnId="{F9BF7052-DC8F-43DE-9592-F2D4A9DB042D}">
      <dgm:prSet/>
      <dgm:spPr/>
      <dgm:t>
        <a:bodyPr/>
        <a:lstStyle/>
        <a:p>
          <a:endParaRPr lang="ru-RU"/>
        </a:p>
      </dgm:t>
    </dgm:pt>
    <dgm:pt modelId="{824C58AB-B392-4B97-A426-21399C1EEBC9}">
      <dgm:prSet phldrT="[Текст]"/>
      <dgm:spPr/>
      <dgm:t>
        <a:bodyPr/>
        <a:lstStyle/>
        <a:p>
          <a:r>
            <a:rPr lang="kk-KZ" b="1" i="1" dirty="0" smtClean="0">
              <a:solidFill>
                <a:schemeClr val="tx2"/>
              </a:solidFill>
              <a:latin typeface="Times New Roman" panose="02020603050405020304" pitchFamily="18" charset="0"/>
              <a:cs typeface="Times New Roman" panose="02020603050405020304" pitchFamily="18" charset="0"/>
            </a:rPr>
            <a:t>Өте маңызды салалар тобы: </a:t>
          </a:r>
          <a:endParaRPr lang="en-US" b="1" i="1" dirty="0" smtClean="0">
            <a:solidFill>
              <a:schemeClr val="tx2"/>
            </a:solidFill>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темір, марганец, мыс, қорғасын-мырыш, алюминий және алтын шикізаттарының салалары. Бұлар елдің индустриялық келбетін анықтайды және валюталық түсімдерді қалыптастыруда да маңызды рөл атқарады.</a:t>
          </a:r>
          <a:endParaRPr lang="ru-RU" dirty="0">
            <a:latin typeface="Times New Roman" panose="02020603050405020304" pitchFamily="18" charset="0"/>
            <a:cs typeface="Times New Roman" panose="02020603050405020304" pitchFamily="18" charset="0"/>
          </a:endParaRPr>
        </a:p>
      </dgm:t>
    </dgm:pt>
    <dgm:pt modelId="{A428BDBB-A9E0-4332-8D2F-2F4FE824E82F}" type="parTrans" cxnId="{7F40E4DA-FA61-46F4-BBFB-1176A801581A}">
      <dgm:prSet/>
      <dgm:spPr/>
      <dgm:t>
        <a:bodyPr/>
        <a:lstStyle/>
        <a:p>
          <a:endParaRPr lang="ru-RU"/>
        </a:p>
      </dgm:t>
    </dgm:pt>
    <dgm:pt modelId="{D87358C6-92D2-47E9-B3FA-16408AD0F482}" type="sibTrans" cxnId="{7F40E4DA-FA61-46F4-BBFB-1176A801581A}">
      <dgm:prSet/>
      <dgm:spPr/>
      <dgm:t>
        <a:bodyPr/>
        <a:lstStyle/>
        <a:p>
          <a:endParaRPr lang="ru-RU"/>
        </a:p>
      </dgm:t>
    </dgm:pt>
    <dgm:pt modelId="{3BE5FC89-AD27-4759-9C38-C50105B6F4E0}">
      <dgm:prSet phldrT="[Текст]"/>
      <dgm:spPr/>
      <dgm:t>
        <a:bodyPr/>
        <a:lstStyle/>
        <a:p>
          <a:r>
            <a:rPr lang="kk-KZ" b="1" i="1" dirty="0" smtClean="0">
              <a:solidFill>
                <a:schemeClr val="tx2"/>
              </a:solidFill>
              <a:latin typeface="Times New Roman" panose="02020603050405020304" pitchFamily="18" charset="0"/>
              <a:cs typeface="Times New Roman" panose="02020603050405020304" pitchFamily="18" charset="0"/>
            </a:rPr>
            <a:t>Маңызды салалар тобы: </a:t>
          </a:r>
          <a:endParaRPr lang="en-US" b="1" i="1" dirty="0" smtClean="0">
            <a:solidFill>
              <a:schemeClr val="tx2"/>
            </a:solidFill>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титан, қалайы, күміс, фосфор және барит шикізаттарының салалары. </a:t>
          </a:r>
          <a:endParaRPr lang="ru-RU" dirty="0">
            <a:latin typeface="Times New Roman" panose="02020603050405020304" pitchFamily="18" charset="0"/>
            <a:cs typeface="Times New Roman" panose="02020603050405020304" pitchFamily="18" charset="0"/>
          </a:endParaRPr>
        </a:p>
      </dgm:t>
    </dgm:pt>
    <dgm:pt modelId="{2F3FF0D2-BC52-4FC2-865B-1B9B73D75235}" type="parTrans" cxnId="{09D3D4EB-3962-4804-AEA2-BF391870F990}">
      <dgm:prSet/>
      <dgm:spPr/>
      <dgm:t>
        <a:bodyPr/>
        <a:lstStyle/>
        <a:p>
          <a:endParaRPr lang="ru-RU"/>
        </a:p>
      </dgm:t>
    </dgm:pt>
    <dgm:pt modelId="{D22A33CA-E506-4231-A5D0-E6BA0D575F00}" type="sibTrans" cxnId="{09D3D4EB-3962-4804-AEA2-BF391870F990}">
      <dgm:prSet/>
      <dgm:spPr/>
      <dgm:t>
        <a:bodyPr/>
        <a:lstStyle/>
        <a:p>
          <a:endParaRPr lang="ru-RU"/>
        </a:p>
      </dgm:t>
    </dgm:pt>
    <dgm:pt modelId="{3A2CE0DB-1578-4932-8E04-5C6279B609D1}" type="pres">
      <dgm:prSet presAssocID="{38D84D21-CCD8-4ABA-8D53-F35EC7AB9797}" presName="composite" presStyleCnt="0">
        <dgm:presLayoutVars>
          <dgm:chMax val="1"/>
          <dgm:dir/>
          <dgm:resizeHandles val="exact"/>
        </dgm:presLayoutVars>
      </dgm:prSet>
      <dgm:spPr/>
    </dgm:pt>
    <dgm:pt modelId="{8C496A5D-CF1C-49E0-8F1A-9609352F83B0}" type="pres">
      <dgm:prSet presAssocID="{A2D69F73-82B2-493A-BB4E-C503EC9ACB46}" presName="roof" presStyleLbl="dkBgShp" presStyleIdx="0" presStyleCnt="2"/>
      <dgm:spPr/>
      <dgm:t>
        <a:bodyPr/>
        <a:lstStyle/>
        <a:p>
          <a:endParaRPr lang="ru-RU"/>
        </a:p>
      </dgm:t>
    </dgm:pt>
    <dgm:pt modelId="{C798BAE9-6CB9-47B3-ADCA-99AB76906A27}" type="pres">
      <dgm:prSet presAssocID="{A2D69F73-82B2-493A-BB4E-C503EC9ACB46}" presName="pillars" presStyleCnt="0"/>
      <dgm:spPr/>
    </dgm:pt>
    <dgm:pt modelId="{1230E183-6EB4-438D-B43C-CE6B2C0EEE67}" type="pres">
      <dgm:prSet presAssocID="{A2D69F73-82B2-493A-BB4E-C503EC9ACB46}" presName="pillar1" presStyleLbl="node1" presStyleIdx="0" presStyleCnt="3">
        <dgm:presLayoutVars>
          <dgm:bulletEnabled val="1"/>
        </dgm:presLayoutVars>
      </dgm:prSet>
      <dgm:spPr/>
      <dgm:t>
        <a:bodyPr/>
        <a:lstStyle/>
        <a:p>
          <a:endParaRPr lang="ru-RU"/>
        </a:p>
      </dgm:t>
    </dgm:pt>
    <dgm:pt modelId="{79E1A67E-1307-45C3-9805-39FA33E9C380}" type="pres">
      <dgm:prSet presAssocID="{824C58AB-B392-4B97-A426-21399C1EEBC9}" presName="pillarX" presStyleLbl="node1" presStyleIdx="1" presStyleCnt="3">
        <dgm:presLayoutVars>
          <dgm:bulletEnabled val="1"/>
        </dgm:presLayoutVars>
      </dgm:prSet>
      <dgm:spPr/>
      <dgm:t>
        <a:bodyPr/>
        <a:lstStyle/>
        <a:p>
          <a:endParaRPr lang="ru-RU"/>
        </a:p>
      </dgm:t>
    </dgm:pt>
    <dgm:pt modelId="{637E10AC-BEC6-4793-8355-AF8B1AF8EC65}" type="pres">
      <dgm:prSet presAssocID="{3BE5FC89-AD27-4759-9C38-C50105B6F4E0}" presName="pillarX" presStyleLbl="node1" presStyleIdx="2" presStyleCnt="3">
        <dgm:presLayoutVars>
          <dgm:bulletEnabled val="1"/>
        </dgm:presLayoutVars>
      </dgm:prSet>
      <dgm:spPr/>
      <dgm:t>
        <a:bodyPr/>
        <a:lstStyle/>
        <a:p>
          <a:endParaRPr lang="ru-RU"/>
        </a:p>
      </dgm:t>
    </dgm:pt>
    <dgm:pt modelId="{D0B5F32D-88CC-4F3D-A153-5E5C1D5A0695}" type="pres">
      <dgm:prSet presAssocID="{A2D69F73-82B2-493A-BB4E-C503EC9ACB46}" presName="base" presStyleLbl="dkBgShp" presStyleIdx="1" presStyleCnt="2" custScaleY="56986" custLinFactNeighborX="989" custLinFactNeighborY="23642"/>
      <dgm:spPr/>
    </dgm:pt>
  </dgm:ptLst>
  <dgm:cxnLst>
    <dgm:cxn modelId="{84B2DBD3-E3B4-4071-AA5B-1C0CD2189424}" type="presOf" srcId="{A2D69F73-82B2-493A-BB4E-C503EC9ACB46}" destId="{8C496A5D-CF1C-49E0-8F1A-9609352F83B0}" srcOrd="0" destOrd="0" presId="urn:microsoft.com/office/officeart/2005/8/layout/hList3"/>
    <dgm:cxn modelId="{BB0A75E6-4087-4F34-8BB5-1A9437F1F791}" type="presOf" srcId="{90FE339D-9236-4D3F-A122-A9F17E6031EB}" destId="{1230E183-6EB4-438D-B43C-CE6B2C0EEE67}" srcOrd="0" destOrd="0" presId="urn:microsoft.com/office/officeart/2005/8/layout/hList3"/>
    <dgm:cxn modelId="{C1FCC60A-3749-4013-88B9-46E1AE4C3F37}" type="presOf" srcId="{38D84D21-CCD8-4ABA-8D53-F35EC7AB9797}" destId="{3A2CE0DB-1578-4932-8E04-5C6279B609D1}" srcOrd="0" destOrd="0" presId="urn:microsoft.com/office/officeart/2005/8/layout/hList3"/>
    <dgm:cxn modelId="{09D3D4EB-3962-4804-AEA2-BF391870F990}" srcId="{A2D69F73-82B2-493A-BB4E-C503EC9ACB46}" destId="{3BE5FC89-AD27-4759-9C38-C50105B6F4E0}" srcOrd="2" destOrd="0" parTransId="{2F3FF0D2-BC52-4FC2-865B-1B9B73D75235}" sibTransId="{D22A33CA-E506-4231-A5D0-E6BA0D575F00}"/>
    <dgm:cxn modelId="{F9BF7052-DC8F-43DE-9592-F2D4A9DB042D}" srcId="{A2D69F73-82B2-493A-BB4E-C503EC9ACB46}" destId="{90FE339D-9236-4D3F-A122-A9F17E6031EB}" srcOrd="0" destOrd="0" parTransId="{ED8F0E4C-AD2F-4849-8CFB-50F267B09DD6}" sibTransId="{E8F58AFC-E677-4C00-A31D-EA6E107D1C42}"/>
    <dgm:cxn modelId="{BB5BB0C7-5570-4C8C-ACA1-07EE87D3DC79}" type="presOf" srcId="{3BE5FC89-AD27-4759-9C38-C50105B6F4E0}" destId="{637E10AC-BEC6-4793-8355-AF8B1AF8EC65}" srcOrd="0" destOrd="0" presId="urn:microsoft.com/office/officeart/2005/8/layout/hList3"/>
    <dgm:cxn modelId="{47653B5A-546A-4D61-A4B1-7D73333BAD83}" srcId="{38D84D21-CCD8-4ABA-8D53-F35EC7AB9797}" destId="{A2D69F73-82B2-493A-BB4E-C503EC9ACB46}" srcOrd="0" destOrd="0" parTransId="{BF6B5919-AD15-487E-8C66-72B388297D34}" sibTransId="{E27A4770-B83C-411A-AAB6-4722EC087C75}"/>
    <dgm:cxn modelId="{B86ADA42-255B-4430-9548-66B23B0A5804}" type="presOf" srcId="{824C58AB-B392-4B97-A426-21399C1EEBC9}" destId="{79E1A67E-1307-45C3-9805-39FA33E9C380}" srcOrd="0" destOrd="0" presId="urn:microsoft.com/office/officeart/2005/8/layout/hList3"/>
    <dgm:cxn modelId="{7F40E4DA-FA61-46F4-BBFB-1176A801581A}" srcId="{A2D69F73-82B2-493A-BB4E-C503EC9ACB46}" destId="{824C58AB-B392-4B97-A426-21399C1EEBC9}" srcOrd="1" destOrd="0" parTransId="{A428BDBB-A9E0-4332-8D2F-2F4FE824E82F}" sibTransId="{D87358C6-92D2-47E9-B3FA-16408AD0F482}"/>
    <dgm:cxn modelId="{42F16B02-1DE3-40F2-892B-C1E530EC94B1}" type="presParOf" srcId="{3A2CE0DB-1578-4932-8E04-5C6279B609D1}" destId="{8C496A5D-CF1C-49E0-8F1A-9609352F83B0}" srcOrd="0" destOrd="0" presId="urn:microsoft.com/office/officeart/2005/8/layout/hList3"/>
    <dgm:cxn modelId="{EBA016AF-DEBE-48D2-BE4D-8091585145C2}" type="presParOf" srcId="{3A2CE0DB-1578-4932-8E04-5C6279B609D1}" destId="{C798BAE9-6CB9-47B3-ADCA-99AB76906A27}" srcOrd="1" destOrd="0" presId="urn:microsoft.com/office/officeart/2005/8/layout/hList3"/>
    <dgm:cxn modelId="{F1B28E0A-9B70-4D33-B3EB-103FF618C590}" type="presParOf" srcId="{C798BAE9-6CB9-47B3-ADCA-99AB76906A27}" destId="{1230E183-6EB4-438D-B43C-CE6B2C0EEE67}" srcOrd="0" destOrd="0" presId="urn:microsoft.com/office/officeart/2005/8/layout/hList3"/>
    <dgm:cxn modelId="{9F4FBFE1-1CBA-46A7-A0F0-94103FB1C5DB}" type="presParOf" srcId="{C798BAE9-6CB9-47B3-ADCA-99AB76906A27}" destId="{79E1A67E-1307-45C3-9805-39FA33E9C380}" srcOrd="1" destOrd="0" presId="urn:microsoft.com/office/officeart/2005/8/layout/hList3"/>
    <dgm:cxn modelId="{7AB9F69F-5C5D-4817-9034-05B02AAAF4E4}" type="presParOf" srcId="{C798BAE9-6CB9-47B3-ADCA-99AB76906A27}" destId="{637E10AC-BEC6-4793-8355-AF8B1AF8EC65}" srcOrd="2" destOrd="0" presId="urn:microsoft.com/office/officeart/2005/8/layout/hList3"/>
    <dgm:cxn modelId="{F6F7EE26-3958-4048-86FF-E4E6EF6419F2}" type="presParOf" srcId="{3A2CE0DB-1578-4932-8E04-5C6279B609D1}" destId="{D0B5F32D-88CC-4F3D-A153-5E5C1D5A0695}"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BAD617-37D6-48EC-9F0D-A0BE7C6ABB07}" type="doc">
      <dgm:prSet loTypeId="urn:microsoft.com/office/officeart/2005/8/layout/radial4" loCatId="relationship" qsTypeId="urn:microsoft.com/office/officeart/2005/8/quickstyle/simple1" qsCatId="simple" csTypeId="urn:microsoft.com/office/officeart/2005/8/colors/accent0_3" csCatId="mainScheme" phldr="1"/>
      <dgm:spPr/>
      <dgm:t>
        <a:bodyPr/>
        <a:lstStyle/>
        <a:p>
          <a:endParaRPr lang="ru-RU"/>
        </a:p>
      </dgm:t>
    </dgm:pt>
    <dgm:pt modelId="{BF56DE81-501A-479C-8F72-F61CE0D45B6A}">
      <dgm:prSet phldrT="[Текст]"/>
      <dgm:spPr/>
      <dgm:t>
        <a:bodyPr/>
        <a:lstStyle/>
        <a:p>
          <a:r>
            <a:rPr lang="kk-KZ" dirty="0" smtClean="0">
              <a:latin typeface="Times New Roman" panose="02020603050405020304" pitchFamily="18" charset="0"/>
              <a:cs typeface="Times New Roman" panose="02020603050405020304" pitchFamily="18" charset="0"/>
            </a:rPr>
            <a:t>200 кенорын </a:t>
          </a:r>
          <a:endParaRPr lang="ru-RU" dirty="0">
            <a:latin typeface="Times New Roman" panose="02020603050405020304" pitchFamily="18" charset="0"/>
            <a:cs typeface="Times New Roman" panose="02020603050405020304" pitchFamily="18" charset="0"/>
          </a:endParaRPr>
        </a:p>
      </dgm:t>
    </dgm:pt>
    <dgm:pt modelId="{7F48FC3E-A5CB-41AD-8F98-E4B2D2BAFC74}" type="parTrans" cxnId="{9D91446D-82D7-4FB2-804C-0FBBB5D3594C}">
      <dgm:prSet/>
      <dgm:spPr/>
      <dgm:t>
        <a:bodyPr/>
        <a:lstStyle/>
        <a:p>
          <a:endParaRPr lang="ru-RU"/>
        </a:p>
      </dgm:t>
    </dgm:pt>
    <dgm:pt modelId="{3BEEF811-4BB0-4EC4-B468-58301E8504B4}" type="sibTrans" cxnId="{9D91446D-82D7-4FB2-804C-0FBBB5D3594C}">
      <dgm:prSet/>
      <dgm:spPr/>
      <dgm:t>
        <a:bodyPr/>
        <a:lstStyle/>
        <a:p>
          <a:endParaRPr lang="ru-RU"/>
        </a:p>
      </dgm:t>
    </dgm:pt>
    <dgm:pt modelId="{0B2DBA08-CE4D-4906-90A8-4DF6052EED3F}">
      <dgm:prSet phldrT="[Текст]"/>
      <dgm:spPr/>
      <dgm:t>
        <a:bodyPr/>
        <a:lstStyle/>
        <a:p>
          <a:r>
            <a:rPr lang="kk-KZ" dirty="0" smtClean="0">
              <a:latin typeface="Times New Roman" panose="02020603050405020304" pitchFamily="18" charset="0"/>
              <a:cs typeface="Times New Roman" panose="02020603050405020304" pitchFamily="18" charset="0"/>
            </a:rPr>
            <a:t>105-і мұнай</a:t>
          </a:r>
        </a:p>
        <a:p>
          <a:r>
            <a:rPr lang="ru-RU" dirty="0" smtClean="0">
              <a:latin typeface="Times New Roman" panose="02020603050405020304" pitchFamily="18" charset="0"/>
              <a:cs typeface="Times New Roman" panose="02020603050405020304" pitchFamily="18" charset="0"/>
            </a:rPr>
            <a:t>3,0 млрд. т</a:t>
          </a:r>
          <a:endParaRPr lang="ru-RU" dirty="0">
            <a:latin typeface="Times New Roman" panose="02020603050405020304" pitchFamily="18" charset="0"/>
            <a:cs typeface="Times New Roman" panose="02020603050405020304" pitchFamily="18" charset="0"/>
          </a:endParaRPr>
        </a:p>
      </dgm:t>
    </dgm:pt>
    <dgm:pt modelId="{11A7DF16-6E62-43A9-AD1E-3798BB131BD5}" type="parTrans" cxnId="{7F814B69-92D9-4C9A-808D-8CFA44A7B84C}">
      <dgm:prSet/>
      <dgm:spPr/>
      <dgm:t>
        <a:bodyPr/>
        <a:lstStyle/>
        <a:p>
          <a:endParaRPr lang="ru-RU"/>
        </a:p>
      </dgm:t>
    </dgm:pt>
    <dgm:pt modelId="{4C0F658A-43A8-497D-BBCC-F5927E3274E7}" type="sibTrans" cxnId="{7F814B69-92D9-4C9A-808D-8CFA44A7B84C}">
      <dgm:prSet/>
      <dgm:spPr/>
      <dgm:t>
        <a:bodyPr/>
        <a:lstStyle/>
        <a:p>
          <a:endParaRPr lang="ru-RU"/>
        </a:p>
      </dgm:t>
    </dgm:pt>
    <dgm:pt modelId="{EA1F7EC5-349D-482F-A71B-2F40B7A72748}">
      <dgm:prSet phldrT="[Текст]"/>
      <dgm:spPr/>
      <dgm:t>
        <a:bodyPr/>
        <a:lstStyle/>
        <a:p>
          <a:r>
            <a:rPr lang="kk-KZ" dirty="0" smtClean="0">
              <a:latin typeface="Times New Roman" panose="02020603050405020304" pitchFamily="18" charset="0"/>
              <a:cs typeface="Times New Roman" panose="02020603050405020304" pitchFamily="18" charset="0"/>
            </a:rPr>
            <a:t>33-і мұнай-газ</a:t>
          </a:r>
          <a:endParaRPr lang="ru-RU" dirty="0">
            <a:latin typeface="Times New Roman" panose="02020603050405020304" pitchFamily="18" charset="0"/>
            <a:cs typeface="Times New Roman" panose="02020603050405020304" pitchFamily="18" charset="0"/>
          </a:endParaRPr>
        </a:p>
      </dgm:t>
    </dgm:pt>
    <dgm:pt modelId="{E5B70B9D-4735-4C23-98A4-B43FED6F4406}" type="parTrans" cxnId="{804274E5-42CF-41CF-92E9-342A096DF1BB}">
      <dgm:prSet/>
      <dgm:spPr/>
      <dgm:t>
        <a:bodyPr/>
        <a:lstStyle/>
        <a:p>
          <a:endParaRPr lang="ru-RU"/>
        </a:p>
      </dgm:t>
    </dgm:pt>
    <dgm:pt modelId="{2991C7A5-18F8-4752-9BD2-FA056BE6E007}" type="sibTrans" cxnId="{804274E5-42CF-41CF-92E9-342A096DF1BB}">
      <dgm:prSet/>
      <dgm:spPr/>
      <dgm:t>
        <a:bodyPr/>
        <a:lstStyle/>
        <a:p>
          <a:endParaRPr lang="ru-RU"/>
        </a:p>
      </dgm:t>
    </dgm:pt>
    <dgm:pt modelId="{6C703447-DE46-41E9-8448-133979D6D92C}">
      <dgm:prSet phldrT="[Текст]"/>
      <dgm:spPr/>
      <dgm:t>
        <a:bodyPr/>
        <a:lstStyle/>
        <a:p>
          <a:r>
            <a:rPr lang="kk-KZ" dirty="0" smtClean="0">
              <a:latin typeface="Times New Roman" panose="02020603050405020304" pitchFamily="18" charset="0"/>
              <a:cs typeface="Times New Roman" panose="02020603050405020304" pitchFamily="18" charset="0"/>
            </a:rPr>
            <a:t>30-ы мұнай-газ-конденсат</a:t>
          </a:r>
        </a:p>
        <a:p>
          <a:r>
            <a:rPr lang="kk-KZ" dirty="0" smtClean="0">
              <a:latin typeface="Times New Roman" panose="02020603050405020304" pitchFamily="18" charset="0"/>
              <a:cs typeface="Times New Roman" panose="02020603050405020304" pitchFamily="18" charset="0"/>
            </a:rPr>
            <a:t>0,7 млрд.м</a:t>
          </a:r>
          <a:r>
            <a:rPr lang="kk-KZ" baseline="30000" dirty="0" smtClean="0">
              <a:latin typeface="Times New Roman" panose="02020603050405020304" pitchFamily="18" charset="0"/>
              <a:cs typeface="Times New Roman" panose="02020603050405020304" pitchFamily="18" charset="0"/>
            </a:rPr>
            <a:t>3</a:t>
          </a:r>
          <a:r>
            <a:rPr lang="kk-KZ" dirty="0" smtClean="0"/>
            <a:t> </a:t>
          </a:r>
          <a:endParaRPr lang="ru-RU" dirty="0"/>
        </a:p>
      </dgm:t>
    </dgm:pt>
    <dgm:pt modelId="{DB112FC7-5667-49CE-9C3A-934CF5DC7007}" type="parTrans" cxnId="{FEE6FCE2-BE36-4A42-B8C5-4901BDAFFFEC}">
      <dgm:prSet/>
      <dgm:spPr/>
      <dgm:t>
        <a:bodyPr/>
        <a:lstStyle/>
        <a:p>
          <a:endParaRPr lang="ru-RU"/>
        </a:p>
      </dgm:t>
    </dgm:pt>
    <dgm:pt modelId="{3B629F18-8203-4DA9-A10E-370743E17B7E}" type="sibTrans" cxnId="{FEE6FCE2-BE36-4A42-B8C5-4901BDAFFFEC}">
      <dgm:prSet/>
      <dgm:spPr/>
      <dgm:t>
        <a:bodyPr/>
        <a:lstStyle/>
        <a:p>
          <a:endParaRPr lang="ru-RU"/>
        </a:p>
      </dgm:t>
    </dgm:pt>
    <dgm:pt modelId="{6F4F836A-D06C-43FF-A1FA-0F8DAD434AD0}">
      <dgm:prSet/>
      <dgm:spPr/>
      <dgm:t>
        <a:bodyPr/>
        <a:lstStyle/>
        <a:p>
          <a:r>
            <a:rPr lang="ru-RU" dirty="0" smtClean="0">
              <a:latin typeface="Times New Roman" panose="02020603050405020304" pitchFamily="18" charset="0"/>
              <a:cs typeface="Times New Roman" panose="02020603050405020304" pitchFamily="18" charset="0"/>
            </a:rPr>
            <a:t>12 </a:t>
          </a:r>
          <a:r>
            <a:rPr lang="ru-RU" dirty="0" err="1" smtClean="0">
              <a:latin typeface="Times New Roman" panose="02020603050405020304" pitchFamily="18" charset="0"/>
              <a:cs typeface="Times New Roman" panose="02020603050405020304" pitchFamily="18" charset="0"/>
            </a:rPr>
            <a:t>таушайыр</a:t>
          </a:r>
          <a:r>
            <a:rPr lang="ru-RU" dirty="0" smtClean="0">
              <a:latin typeface="Times New Roman" panose="02020603050405020304" pitchFamily="18" charset="0"/>
              <a:cs typeface="Times New Roman" panose="02020603050405020304" pitchFamily="18" charset="0"/>
            </a:rPr>
            <a:t> (битум) </a:t>
          </a:r>
          <a:endParaRPr lang="ru-RU" dirty="0">
            <a:latin typeface="Times New Roman" panose="02020603050405020304" pitchFamily="18" charset="0"/>
            <a:cs typeface="Times New Roman" panose="02020603050405020304" pitchFamily="18" charset="0"/>
          </a:endParaRPr>
        </a:p>
      </dgm:t>
    </dgm:pt>
    <dgm:pt modelId="{90EB8EF1-503F-4629-8306-A9A2AA77067D}" type="parTrans" cxnId="{55A8D012-54ED-485C-8FCD-878E6203DF97}">
      <dgm:prSet/>
      <dgm:spPr/>
      <dgm:t>
        <a:bodyPr/>
        <a:lstStyle/>
        <a:p>
          <a:endParaRPr lang="ru-RU"/>
        </a:p>
      </dgm:t>
    </dgm:pt>
    <dgm:pt modelId="{154045B7-85E2-44F6-8CA7-A48C16948F47}" type="sibTrans" cxnId="{55A8D012-54ED-485C-8FCD-878E6203DF97}">
      <dgm:prSet/>
      <dgm:spPr/>
      <dgm:t>
        <a:bodyPr/>
        <a:lstStyle/>
        <a:p>
          <a:endParaRPr lang="ru-RU"/>
        </a:p>
      </dgm:t>
    </dgm:pt>
    <dgm:pt modelId="{81485524-0EBB-4AD0-AFA6-3077B9B9613F}">
      <dgm:prSet/>
      <dgm:spPr/>
      <dgm:t>
        <a:bodyPr/>
        <a:lstStyle/>
        <a:p>
          <a:r>
            <a:rPr lang="kk-KZ" dirty="0" smtClean="0">
              <a:latin typeface="Times New Roman" panose="02020603050405020304" pitchFamily="18" charset="0"/>
              <a:cs typeface="Times New Roman" panose="02020603050405020304" pitchFamily="18" charset="0"/>
            </a:rPr>
            <a:t>20-ы газ</a:t>
          </a:r>
        </a:p>
        <a:p>
          <a:r>
            <a:rPr lang="kk-KZ" dirty="0" smtClean="0">
              <a:latin typeface="Times New Roman" panose="02020603050405020304" pitchFamily="18" charset="0"/>
              <a:cs typeface="Times New Roman" panose="02020603050405020304" pitchFamily="18" charset="0"/>
            </a:rPr>
            <a:t>2,0 трлн. м</a:t>
          </a:r>
          <a:r>
            <a:rPr lang="kk-KZ" baseline="30000" dirty="0" smtClean="0">
              <a:latin typeface="Times New Roman" panose="02020603050405020304" pitchFamily="18" charset="0"/>
              <a:cs typeface="Times New Roman" panose="02020603050405020304" pitchFamily="18" charset="0"/>
            </a:rPr>
            <a:t>3</a:t>
          </a:r>
          <a:r>
            <a:rPr lang="kk-KZ"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0D660D55-5D6A-4011-86CB-A83D7E6A8E75}" type="parTrans" cxnId="{C551B628-4EFF-4326-8D5E-83C387F503D3}">
      <dgm:prSet/>
      <dgm:spPr/>
      <dgm:t>
        <a:bodyPr/>
        <a:lstStyle/>
        <a:p>
          <a:endParaRPr lang="ru-RU"/>
        </a:p>
      </dgm:t>
    </dgm:pt>
    <dgm:pt modelId="{82E23DED-75BC-4810-9F2D-7399DA69E74C}" type="sibTrans" cxnId="{C551B628-4EFF-4326-8D5E-83C387F503D3}">
      <dgm:prSet/>
      <dgm:spPr/>
      <dgm:t>
        <a:bodyPr/>
        <a:lstStyle/>
        <a:p>
          <a:endParaRPr lang="ru-RU"/>
        </a:p>
      </dgm:t>
    </dgm:pt>
    <dgm:pt modelId="{EC21406A-12A6-4E42-9E37-6B765E642332}" type="pres">
      <dgm:prSet presAssocID="{82BAD617-37D6-48EC-9F0D-A0BE7C6ABB07}" presName="cycle" presStyleCnt="0">
        <dgm:presLayoutVars>
          <dgm:chMax val="1"/>
          <dgm:dir/>
          <dgm:animLvl val="ctr"/>
          <dgm:resizeHandles val="exact"/>
        </dgm:presLayoutVars>
      </dgm:prSet>
      <dgm:spPr/>
    </dgm:pt>
    <dgm:pt modelId="{CA96BFC8-E820-4690-B836-195C8F48E83A}" type="pres">
      <dgm:prSet presAssocID="{BF56DE81-501A-479C-8F72-F61CE0D45B6A}" presName="centerShape" presStyleLbl="node0" presStyleIdx="0" presStyleCnt="1"/>
      <dgm:spPr/>
      <dgm:t>
        <a:bodyPr/>
        <a:lstStyle/>
        <a:p>
          <a:endParaRPr lang="ru-RU"/>
        </a:p>
      </dgm:t>
    </dgm:pt>
    <dgm:pt modelId="{2086AA5A-FDBE-4349-AE13-BAA1D1F3182F}" type="pres">
      <dgm:prSet presAssocID="{11A7DF16-6E62-43A9-AD1E-3798BB131BD5}" presName="parTrans" presStyleLbl="bgSibTrans2D1" presStyleIdx="0" presStyleCnt="5"/>
      <dgm:spPr/>
    </dgm:pt>
    <dgm:pt modelId="{B1E108D1-90E8-426A-832E-65BCA98112BA}" type="pres">
      <dgm:prSet presAssocID="{0B2DBA08-CE4D-4906-90A8-4DF6052EED3F}" presName="node" presStyleLbl="node1" presStyleIdx="0" presStyleCnt="5">
        <dgm:presLayoutVars>
          <dgm:bulletEnabled val="1"/>
        </dgm:presLayoutVars>
      </dgm:prSet>
      <dgm:spPr/>
      <dgm:t>
        <a:bodyPr/>
        <a:lstStyle/>
        <a:p>
          <a:endParaRPr lang="ru-RU"/>
        </a:p>
      </dgm:t>
    </dgm:pt>
    <dgm:pt modelId="{83EE217D-0453-4E7C-96B0-B1FC3E5DE8A1}" type="pres">
      <dgm:prSet presAssocID="{E5B70B9D-4735-4C23-98A4-B43FED6F4406}" presName="parTrans" presStyleLbl="bgSibTrans2D1" presStyleIdx="1" presStyleCnt="5"/>
      <dgm:spPr/>
    </dgm:pt>
    <dgm:pt modelId="{E7905DA0-AC4C-48DB-8E68-F784CE66A081}" type="pres">
      <dgm:prSet presAssocID="{EA1F7EC5-349D-482F-A71B-2F40B7A72748}" presName="node" presStyleLbl="node1" presStyleIdx="1" presStyleCnt="5">
        <dgm:presLayoutVars>
          <dgm:bulletEnabled val="1"/>
        </dgm:presLayoutVars>
      </dgm:prSet>
      <dgm:spPr/>
      <dgm:t>
        <a:bodyPr/>
        <a:lstStyle/>
        <a:p>
          <a:endParaRPr lang="ru-RU"/>
        </a:p>
      </dgm:t>
    </dgm:pt>
    <dgm:pt modelId="{D47022D8-8833-4F3B-BD82-EAC029FAC928}" type="pres">
      <dgm:prSet presAssocID="{DB112FC7-5667-49CE-9C3A-934CF5DC7007}" presName="parTrans" presStyleLbl="bgSibTrans2D1" presStyleIdx="2" presStyleCnt="5"/>
      <dgm:spPr/>
    </dgm:pt>
    <dgm:pt modelId="{83DA384B-5C1B-4F7C-B2D3-5E45958F6D1F}" type="pres">
      <dgm:prSet presAssocID="{6C703447-DE46-41E9-8448-133979D6D92C}" presName="node" presStyleLbl="node1" presStyleIdx="2" presStyleCnt="5">
        <dgm:presLayoutVars>
          <dgm:bulletEnabled val="1"/>
        </dgm:presLayoutVars>
      </dgm:prSet>
      <dgm:spPr/>
      <dgm:t>
        <a:bodyPr/>
        <a:lstStyle/>
        <a:p>
          <a:endParaRPr lang="ru-RU"/>
        </a:p>
      </dgm:t>
    </dgm:pt>
    <dgm:pt modelId="{68184778-C434-46D4-BCE6-6F9E28F46255}" type="pres">
      <dgm:prSet presAssocID="{90EB8EF1-503F-4629-8306-A9A2AA77067D}" presName="parTrans" presStyleLbl="bgSibTrans2D1" presStyleIdx="3" presStyleCnt="5"/>
      <dgm:spPr/>
    </dgm:pt>
    <dgm:pt modelId="{0610CC19-4974-47F8-942A-FDDCCA4DCAEA}" type="pres">
      <dgm:prSet presAssocID="{6F4F836A-D06C-43FF-A1FA-0F8DAD434AD0}" presName="node" presStyleLbl="node1" presStyleIdx="3" presStyleCnt="5">
        <dgm:presLayoutVars>
          <dgm:bulletEnabled val="1"/>
        </dgm:presLayoutVars>
      </dgm:prSet>
      <dgm:spPr/>
      <dgm:t>
        <a:bodyPr/>
        <a:lstStyle/>
        <a:p>
          <a:endParaRPr lang="ru-RU"/>
        </a:p>
      </dgm:t>
    </dgm:pt>
    <dgm:pt modelId="{FD7AD751-CA20-4316-8280-CC842C3FCE6D}" type="pres">
      <dgm:prSet presAssocID="{0D660D55-5D6A-4011-86CB-A83D7E6A8E75}" presName="parTrans" presStyleLbl="bgSibTrans2D1" presStyleIdx="4" presStyleCnt="5"/>
      <dgm:spPr/>
    </dgm:pt>
    <dgm:pt modelId="{470AFBFA-7B98-470F-8EE5-2C3BC5DA740B}" type="pres">
      <dgm:prSet presAssocID="{81485524-0EBB-4AD0-AFA6-3077B9B9613F}" presName="node" presStyleLbl="node1" presStyleIdx="4" presStyleCnt="5">
        <dgm:presLayoutVars>
          <dgm:bulletEnabled val="1"/>
        </dgm:presLayoutVars>
      </dgm:prSet>
      <dgm:spPr/>
      <dgm:t>
        <a:bodyPr/>
        <a:lstStyle/>
        <a:p>
          <a:endParaRPr lang="ru-RU"/>
        </a:p>
      </dgm:t>
    </dgm:pt>
  </dgm:ptLst>
  <dgm:cxnLst>
    <dgm:cxn modelId="{936D4CCD-F7B4-4D54-ACD0-A5FEAE089E1D}" type="presOf" srcId="{BF56DE81-501A-479C-8F72-F61CE0D45B6A}" destId="{CA96BFC8-E820-4690-B836-195C8F48E83A}" srcOrd="0" destOrd="0" presId="urn:microsoft.com/office/officeart/2005/8/layout/radial4"/>
    <dgm:cxn modelId="{994CCB29-3FE7-4F62-9F73-EF192D8D69E9}" type="presOf" srcId="{DB112FC7-5667-49CE-9C3A-934CF5DC7007}" destId="{D47022D8-8833-4F3B-BD82-EAC029FAC928}" srcOrd="0" destOrd="0" presId="urn:microsoft.com/office/officeart/2005/8/layout/radial4"/>
    <dgm:cxn modelId="{AF103D5A-5D7E-4CAC-87C1-0EB88C59356B}" type="presOf" srcId="{11A7DF16-6E62-43A9-AD1E-3798BB131BD5}" destId="{2086AA5A-FDBE-4349-AE13-BAA1D1F3182F}" srcOrd="0" destOrd="0" presId="urn:microsoft.com/office/officeart/2005/8/layout/radial4"/>
    <dgm:cxn modelId="{64502936-100A-4CDD-BA65-F3A1304B97AD}" type="presOf" srcId="{82BAD617-37D6-48EC-9F0D-A0BE7C6ABB07}" destId="{EC21406A-12A6-4E42-9E37-6B765E642332}" srcOrd="0" destOrd="0" presId="urn:microsoft.com/office/officeart/2005/8/layout/radial4"/>
    <dgm:cxn modelId="{2C5D3D9A-AB2F-4E1B-97AB-9471CBF8A684}" type="presOf" srcId="{90EB8EF1-503F-4629-8306-A9A2AA77067D}" destId="{68184778-C434-46D4-BCE6-6F9E28F46255}" srcOrd="0" destOrd="0" presId="urn:microsoft.com/office/officeart/2005/8/layout/radial4"/>
    <dgm:cxn modelId="{804274E5-42CF-41CF-92E9-342A096DF1BB}" srcId="{BF56DE81-501A-479C-8F72-F61CE0D45B6A}" destId="{EA1F7EC5-349D-482F-A71B-2F40B7A72748}" srcOrd="1" destOrd="0" parTransId="{E5B70B9D-4735-4C23-98A4-B43FED6F4406}" sibTransId="{2991C7A5-18F8-4752-9BD2-FA056BE6E007}"/>
    <dgm:cxn modelId="{5F606A7E-CBFE-4FBB-88C1-C7331F8B3621}" type="presOf" srcId="{6F4F836A-D06C-43FF-A1FA-0F8DAD434AD0}" destId="{0610CC19-4974-47F8-942A-FDDCCA4DCAEA}" srcOrd="0" destOrd="0" presId="urn:microsoft.com/office/officeart/2005/8/layout/radial4"/>
    <dgm:cxn modelId="{D2365B18-6294-429F-9561-0D4FFB6D9A36}" type="presOf" srcId="{6C703447-DE46-41E9-8448-133979D6D92C}" destId="{83DA384B-5C1B-4F7C-B2D3-5E45958F6D1F}" srcOrd="0" destOrd="0" presId="urn:microsoft.com/office/officeart/2005/8/layout/radial4"/>
    <dgm:cxn modelId="{7F814B69-92D9-4C9A-808D-8CFA44A7B84C}" srcId="{BF56DE81-501A-479C-8F72-F61CE0D45B6A}" destId="{0B2DBA08-CE4D-4906-90A8-4DF6052EED3F}" srcOrd="0" destOrd="0" parTransId="{11A7DF16-6E62-43A9-AD1E-3798BB131BD5}" sibTransId="{4C0F658A-43A8-497D-BBCC-F5927E3274E7}"/>
    <dgm:cxn modelId="{C551B628-4EFF-4326-8D5E-83C387F503D3}" srcId="{BF56DE81-501A-479C-8F72-F61CE0D45B6A}" destId="{81485524-0EBB-4AD0-AFA6-3077B9B9613F}" srcOrd="4" destOrd="0" parTransId="{0D660D55-5D6A-4011-86CB-A83D7E6A8E75}" sibTransId="{82E23DED-75BC-4810-9F2D-7399DA69E74C}"/>
    <dgm:cxn modelId="{55A8D012-54ED-485C-8FCD-878E6203DF97}" srcId="{BF56DE81-501A-479C-8F72-F61CE0D45B6A}" destId="{6F4F836A-D06C-43FF-A1FA-0F8DAD434AD0}" srcOrd="3" destOrd="0" parTransId="{90EB8EF1-503F-4629-8306-A9A2AA77067D}" sibTransId="{154045B7-85E2-44F6-8CA7-A48C16948F47}"/>
    <dgm:cxn modelId="{C3D4AB05-2646-4114-8CC1-166C2EDDA753}" type="presOf" srcId="{81485524-0EBB-4AD0-AFA6-3077B9B9613F}" destId="{470AFBFA-7B98-470F-8EE5-2C3BC5DA740B}" srcOrd="0" destOrd="0" presId="urn:microsoft.com/office/officeart/2005/8/layout/radial4"/>
    <dgm:cxn modelId="{94DEF24C-547D-4125-8474-270FBF0817D9}" type="presOf" srcId="{0B2DBA08-CE4D-4906-90A8-4DF6052EED3F}" destId="{B1E108D1-90E8-426A-832E-65BCA98112BA}" srcOrd="0" destOrd="0" presId="urn:microsoft.com/office/officeart/2005/8/layout/radial4"/>
    <dgm:cxn modelId="{9D91446D-82D7-4FB2-804C-0FBBB5D3594C}" srcId="{82BAD617-37D6-48EC-9F0D-A0BE7C6ABB07}" destId="{BF56DE81-501A-479C-8F72-F61CE0D45B6A}" srcOrd="0" destOrd="0" parTransId="{7F48FC3E-A5CB-41AD-8F98-E4B2D2BAFC74}" sibTransId="{3BEEF811-4BB0-4EC4-B468-58301E8504B4}"/>
    <dgm:cxn modelId="{FEE6FCE2-BE36-4A42-B8C5-4901BDAFFFEC}" srcId="{BF56DE81-501A-479C-8F72-F61CE0D45B6A}" destId="{6C703447-DE46-41E9-8448-133979D6D92C}" srcOrd="2" destOrd="0" parTransId="{DB112FC7-5667-49CE-9C3A-934CF5DC7007}" sibTransId="{3B629F18-8203-4DA9-A10E-370743E17B7E}"/>
    <dgm:cxn modelId="{2F889220-A27F-4E39-9958-8B81556D9573}" type="presOf" srcId="{E5B70B9D-4735-4C23-98A4-B43FED6F4406}" destId="{83EE217D-0453-4E7C-96B0-B1FC3E5DE8A1}" srcOrd="0" destOrd="0" presId="urn:microsoft.com/office/officeart/2005/8/layout/radial4"/>
    <dgm:cxn modelId="{9C9717D5-40D2-4CC8-8D65-1B21BC8DDF0D}" type="presOf" srcId="{0D660D55-5D6A-4011-86CB-A83D7E6A8E75}" destId="{FD7AD751-CA20-4316-8280-CC842C3FCE6D}" srcOrd="0" destOrd="0" presId="urn:microsoft.com/office/officeart/2005/8/layout/radial4"/>
    <dgm:cxn modelId="{F6CE99C8-F2E9-487F-BA9A-3FD21A900DAD}" type="presOf" srcId="{EA1F7EC5-349D-482F-A71B-2F40B7A72748}" destId="{E7905DA0-AC4C-48DB-8E68-F784CE66A081}" srcOrd="0" destOrd="0" presId="urn:microsoft.com/office/officeart/2005/8/layout/radial4"/>
    <dgm:cxn modelId="{6D351366-DB3B-426A-AF5E-BF87051C63AA}" type="presParOf" srcId="{EC21406A-12A6-4E42-9E37-6B765E642332}" destId="{CA96BFC8-E820-4690-B836-195C8F48E83A}" srcOrd="0" destOrd="0" presId="urn:microsoft.com/office/officeart/2005/8/layout/radial4"/>
    <dgm:cxn modelId="{23876287-656A-4547-9DE7-24703CE48566}" type="presParOf" srcId="{EC21406A-12A6-4E42-9E37-6B765E642332}" destId="{2086AA5A-FDBE-4349-AE13-BAA1D1F3182F}" srcOrd="1" destOrd="0" presId="urn:microsoft.com/office/officeart/2005/8/layout/radial4"/>
    <dgm:cxn modelId="{498D4BF7-0EDD-4955-A3D1-CE1F9DFAF08E}" type="presParOf" srcId="{EC21406A-12A6-4E42-9E37-6B765E642332}" destId="{B1E108D1-90E8-426A-832E-65BCA98112BA}" srcOrd="2" destOrd="0" presId="urn:microsoft.com/office/officeart/2005/8/layout/radial4"/>
    <dgm:cxn modelId="{6E478CD7-C54F-4841-9CDE-C13903F4A3D6}" type="presParOf" srcId="{EC21406A-12A6-4E42-9E37-6B765E642332}" destId="{83EE217D-0453-4E7C-96B0-B1FC3E5DE8A1}" srcOrd="3" destOrd="0" presId="urn:microsoft.com/office/officeart/2005/8/layout/radial4"/>
    <dgm:cxn modelId="{E67576AB-F577-4AA2-83B9-27FF0A39BA41}" type="presParOf" srcId="{EC21406A-12A6-4E42-9E37-6B765E642332}" destId="{E7905DA0-AC4C-48DB-8E68-F784CE66A081}" srcOrd="4" destOrd="0" presId="urn:microsoft.com/office/officeart/2005/8/layout/radial4"/>
    <dgm:cxn modelId="{35404230-C323-4A29-8EE9-E00D6F923056}" type="presParOf" srcId="{EC21406A-12A6-4E42-9E37-6B765E642332}" destId="{D47022D8-8833-4F3B-BD82-EAC029FAC928}" srcOrd="5" destOrd="0" presId="urn:microsoft.com/office/officeart/2005/8/layout/radial4"/>
    <dgm:cxn modelId="{26A2C5E4-BD0D-49DD-BAD3-AD87C8AC6C09}" type="presParOf" srcId="{EC21406A-12A6-4E42-9E37-6B765E642332}" destId="{83DA384B-5C1B-4F7C-B2D3-5E45958F6D1F}" srcOrd="6" destOrd="0" presId="urn:microsoft.com/office/officeart/2005/8/layout/radial4"/>
    <dgm:cxn modelId="{E107B061-DAF8-4739-9C2E-13F372E582D6}" type="presParOf" srcId="{EC21406A-12A6-4E42-9E37-6B765E642332}" destId="{68184778-C434-46D4-BCE6-6F9E28F46255}" srcOrd="7" destOrd="0" presId="urn:microsoft.com/office/officeart/2005/8/layout/radial4"/>
    <dgm:cxn modelId="{0398420D-8582-4097-A11A-BDD006E18DE2}" type="presParOf" srcId="{EC21406A-12A6-4E42-9E37-6B765E642332}" destId="{0610CC19-4974-47F8-942A-FDDCCA4DCAEA}" srcOrd="8" destOrd="0" presId="urn:microsoft.com/office/officeart/2005/8/layout/radial4"/>
    <dgm:cxn modelId="{120C4827-D71E-4FDA-9F0F-8B4C9CE34A74}" type="presParOf" srcId="{EC21406A-12A6-4E42-9E37-6B765E642332}" destId="{FD7AD751-CA20-4316-8280-CC842C3FCE6D}" srcOrd="9" destOrd="0" presId="urn:microsoft.com/office/officeart/2005/8/layout/radial4"/>
    <dgm:cxn modelId="{8B6EE41E-2C20-44F8-849F-1828941BE75C}" type="presParOf" srcId="{EC21406A-12A6-4E42-9E37-6B765E642332}" destId="{470AFBFA-7B98-470F-8EE5-2C3BC5DA740B}"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BC4A0F-4A66-4D90-B413-3E81E1C148BD}" type="doc">
      <dgm:prSet loTypeId="urn:microsoft.com/office/officeart/2005/8/layout/radial4" loCatId="relationship" qsTypeId="urn:microsoft.com/office/officeart/2005/8/quickstyle/simple1" qsCatId="simple" csTypeId="urn:microsoft.com/office/officeart/2005/8/colors/accent0_3" csCatId="mainScheme" phldr="1"/>
      <dgm:spPr/>
      <dgm:t>
        <a:bodyPr/>
        <a:lstStyle/>
        <a:p>
          <a:endParaRPr lang="ru-RU"/>
        </a:p>
      </dgm:t>
    </dgm:pt>
    <dgm:pt modelId="{EA4E3375-8A16-461D-8CF2-781135583DDF}">
      <dgm:prSet phldrT="[Текст]"/>
      <dgm:spPr/>
      <dgm:t>
        <a:bodyPr/>
        <a:lstStyle/>
        <a:p>
          <a:r>
            <a:rPr lang="kk-KZ" b="1" dirty="0" smtClean="0"/>
            <a:t>Көмір</a:t>
          </a:r>
          <a:endParaRPr lang="ru-RU" dirty="0"/>
        </a:p>
      </dgm:t>
    </dgm:pt>
    <dgm:pt modelId="{B0DCE8DB-7D00-432C-8E80-D9C759911A3B}" type="parTrans" cxnId="{AA8405CE-AE82-4252-A40B-2ED203A60279}">
      <dgm:prSet/>
      <dgm:spPr/>
      <dgm:t>
        <a:bodyPr/>
        <a:lstStyle/>
        <a:p>
          <a:endParaRPr lang="ru-RU"/>
        </a:p>
      </dgm:t>
    </dgm:pt>
    <dgm:pt modelId="{EC1C5DA8-8916-42E0-90EE-AD2078D15443}" type="sibTrans" cxnId="{AA8405CE-AE82-4252-A40B-2ED203A60279}">
      <dgm:prSet/>
      <dgm:spPr/>
      <dgm:t>
        <a:bodyPr/>
        <a:lstStyle/>
        <a:p>
          <a:endParaRPr lang="ru-RU"/>
        </a:p>
      </dgm:t>
    </dgm:pt>
    <dgm:pt modelId="{686B3D5C-CE74-4C44-807A-7D7A2D07E3A5}">
      <dgm:prSet phldrT="[Текст]" custT="1"/>
      <dgm:spPr/>
      <dgm:t>
        <a:bodyPr/>
        <a:lstStyle/>
        <a:p>
          <a:r>
            <a:rPr lang="kk-KZ" sz="2000" dirty="0" smtClean="0">
              <a:latin typeface="Times New Roman" panose="02020603050405020304" pitchFamily="18" charset="0"/>
              <a:cs typeface="Times New Roman" panose="02020603050405020304" pitchFamily="18" charset="0"/>
            </a:rPr>
            <a:t>Республика аумағында 200-ге жуық көмір кенорындары, 200-ден астам көмір білінімдері белгілі</a:t>
          </a:r>
          <a:endParaRPr lang="ru-RU" sz="2000" dirty="0">
            <a:latin typeface="Times New Roman" panose="02020603050405020304" pitchFamily="18" charset="0"/>
            <a:cs typeface="Times New Roman" panose="02020603050405020304" pitchFamily="18" charset="0"/>
          </a:endParaRPr>
        </a:p>
      </dgm:t>
    </dgm:pt>
    <dgm:pt modelId="{D26F29A7-46EA-470E-9E78-9CCD45FB7BB8}" type="parTrans" cxnId="{86949BB4-8818-4AD5-8236-754DFC35196F}">
      <dgm:prSet/>
      <dgm:spPr/>
      <dgm:t>
        <a:bodyPr/>
        <a:lstStyle/>
        <a:p>
          <a:endParaRPr lang="ru-RU"/>
        </a:p>
      </dgm:t>
    </dgm:pt>
    <dgm:pt modelId="{787C3463-EFB3-486D-8632-B11911DC19A6}" type="sibTrans" cxnId="{86949BB4-8818-4AD5-8236-754DFC35196F}">
      <dgm:prSet/>
      <dgm:spPr/>
      <dgm:t>
        <a:bodyPr/>
        <a:lstStyle/>
        <a:p>
          <a:endParaRPr lang="ru-RU"/>
        </a:p>
      </dgm:t>
    </dgm:pt>
    <dgm:pt modelId="{6B218493-FE3E-4EC1-9102-800B2ABD304C}">
      <dgm:prSet phldrT="[Текст]" custT="1"/>
      <dgm:spPr/>
      <dgm:t>
        <a:bodyPr/>
        <a:lstStyle/>
        <a:p>
          <a:r>
            <a:rPr lang="ru-RU" sz="2000" dirty="0" err="1" smtClean="0">
              <a:latin typeface="Times New Roman" panose="02020603050405020304" pitchFamily="18" charset="0"/>
              <a:cs typeface="Times New Roman" panose="02020603050405020304" pitchFamily="18" charset="0"/>
            </a:rPr>
            <a:t>Көмірдің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жалпылама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геологиялық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ресурстары</a:t>
          </a:r>
          <a:r>
            <a:rPr lang="ru-RU" sz="2000" dirty="0" smtClean="0">
              <a:latin typeface="Times New Roman" panose="02020603050405020304" pitchFamily="18" charset="0"/>
              <a:cs typeface="Times New Roman" panose="02020603050405020304" pitchFamily="18" charset="0"/>
            </a:rPr>
            <a:t> 164,4 млрд. т </a:t>
          </a:r>
          <a:r>
            <a:rPr lang="ru-RU" sz="2000" dirty="0" err="1" smtClean="0">
              <a:latin typeface="Times New Roman" panose="02020603050405020304" pitchFamily="18" charset="0"/>
              <a:cs typeface="Times New Roman" panose="02020603050405020304" pitchFamily="18" charset="0"/>
            </a:rPr>
            <a:t>деп</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есептеледі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оның</a:t>
          </a:r>
          <a:r>
            <a:rPr lang="ru-RU" sz="2000" dirty="0" smtClean="0">
              <a:latin typeface="Times New Roman" panose="02020603050405020304" pitchFamily="18" charset="0"/>
              <a:cs typeface="Times New Roman" panose="02020603050405020304" pitchFamily="18" charset="0"/>
            </a:rPr>
            <a:t> 71,6 млрд. т-</a:t>
          </a:r>
          <a:r>
            <a:rPr lang="ru-RU" sz="2000" dirty="0" err="1" smtClean="0">
              <a:latin typeface="Times New Roman" panose="02020603050405020304" pitchFamily="18" charset="0"/>
              <a:cs typeface="Times New Roman" panose="02020603050405020304" pitchFamily="18" charset="0"/>
            </a:rPr>
            <a:t>сы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тас</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көмір</a:t>
          </a:r>
          <a:r>
            <a:rPr lang="ru-RU" sz="2000" dirty="0" smtClean="0">
              <a:latin typeface="Times New Roman" panose="02020603050405020304" pitchFamily="18" charset="0"/>
              <a:cs typeface="Times New Roman" panose="02020603050405020304" pitchFamily="18" charset="0"/>
            </a:rPr>
            <a:t>, 92,8 млрд. т-</a:t>
          </a:r>
          <a:r>
            <a:rPr lang="ru-RU" sz="2000" dirty="0" err="1" smtClean="0">
              <a:latin typeface="Times New Roman" panose="02020603050405020304" pitchFamily="18" charset="0"/>
              <a:cs typeface="Times New Roman" panose="02020603050405020304" pitchFamily="18" charset="0"/>
            </a:rPr>
            <a:t>сы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қоңыр</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көмір</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dgm:t>
    </dgm:pt>
    <dgm:pt modelId="{7DF193F2-F06C-40C6-8548-3DB87C6A9297}" type="parTrans" cxnId="{FC0CCA08-7395-4E4C-8026-CE24B7C665D4}">
      <dgm:prSet/>
      <dgm:spPr/>
      <dgm:t>
        <a:bodyPr/>
        <a:lstStyle/>
        <a:p>
          <a:endParaRPr lang="ru-RU"/>
        </a:p>
      </dgm:t>
    </dgm:pt>
    <dgm:pt modelId="{6636EB91-7DD1-4D00-BB8E-5D0D30A17552}" type="sibTrans" cxnId="{FC0CCA08-7395-4E4C-8026-CE24B7C665D4}">
      <dgm:prSet/>
      <dgm:spPr/>
      <dgm:t>
        <a:bodyPr/>
        <a:lstStyle/>
        <a:p>
          <a:endParaRPr lang="ru-RU"/>
        </a:p>
      </dgm:t>
    </dgm:pt>
    <dgm:pt modelId="{E2CD46C3-75E7-43B1-BAF0-0FCBAD9701B6}">
      <dgm:prSet phldrT="[Текст]" custT="1"/>
      <dgm:spPr/>
      <dgm:t>
        <a:bodyPr/>
        <a:lstStyle/>
        <a:p>
          <a:r>
            <a:rPr lang="ru-RU" sz="2400" dirty="0" err="1" smtClean="0">
              <a:latin typeface="Times New Roman" panose="02020603050405020304" pitchFamily="18" charset="0"/>
              <a:cs typeface="Times New Roman" panose="02020603050405020304" pitchFamily="18" charset="0"/>
            </a:rPr>
            <a:t>Көмірдің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барланған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қоры</a:t>
          </a:r>
          <a:r>
            <a:rPr lang="ru-RU" sz="2400" dirty="0" smtClean="0">
              <a:latin typeface="Times New Roman" panose="02020603050405020304" pitchFamily="18" charset="0"/>
              <a:cs typeface="Times New Roman" panose="02020603050405020304" pitchFamily="18" charset="0"/>
            </a:rPr>
            <a:t> 60 млрд. т </a:t>
          </a:r>
          <a:r>
            <a:rPr lang="ru-RU" sz="2400" dirty="0" err="1" smtClean="0">
              <a:latin typeface="Times New Roman" panose="02020603050405020304" pitchFamily="18" charset="0"/>
              <a:cs typeface="Times New Roman" panose="02020603050405020304" pitchFamily="18" charset="0"/>
            </a:rPr>
            <a:t>шамасында</a:t>
          </a:r>
          <a:endParaRPr lang="ru-RU" sz="2400" dirty="0">
            <a:latin typeface="Times New Roman" panose="02020603050405020304" pitchFamily="18" charset="0"/>
            <a:cs typeface="Times New Roman" panose="02020603050405020304" pitchFamily="18" charset="0"/>
          </a:endParaRPr>
        </a:p>
      </dgm:t>
    </dgm:pt>
    <dgm:pt modelId="{5949C2D1-CEDC-47D3-A4DB-A53751E8EDA9}" type="parTrans" cxnId="{A9BBABCF-9E45-4201-AF4B-E10A3C952C4F}">
      <dgm:prSet/>
      <dgm:spPr/>
      <dgm:t>
        <a:bodyPr/>
        <a:lstStyle/>
        <a:p>
          <a:endParaRPr lang="ru-RU"/>
        </a:p>
      </dgm:t>
    </dgm:pt>
    <dgm:pt modelId="{FCE5F048-46A0-49D3-9D64-ECF2ABC6BCD4}" type="sibTrans" cxnId="{A9BBABCF-9E45-4201-AF4B-E10A3C952C4F}">
      <dgm:prSet/>
      <dgm:spPr/>
      <dgm:t>
        <a:bodyPr/>
        <a:lstStyle/>
        <a:p>
          <a:endParaRPr lang="ru-RU"/>
        </a:p>
      </dgm:t>
    </dgm:pt>
    <dgm:pt modelId="{F5F29313-79A2-4E6D-846E-977ADD764BFE}">
      <dgm:prSet custT="1"/>
      <dgm:spPr/>
      <dgm:t>
        <a:bodyPr/>
        <a:lstStyle/>
        <a:p>
          <a:r>
            <a:rPr lang="ru-RU" sz="2400" dirty="0" err="1" smtClean="0">
              <a:latin typeface="Times New Roman" panose="02020603050405020304" pitchFamily="18" charset="0"/>
              <a:cs typeface="Times New Roman" panose="02020603050405020304" pitchFamily="18" charset="0"/>
            </a:rPr>
            <a:t>тастанды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баланстан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тыс</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қорлар</a:t>
          </a:r>
          <a:r>
            <a:rPr lang="ru-RU" sz="2400" dirty="0" smtClean="0">
              <a:latin typeface="Times New Roman" panose="02020603050405020304" pitchFamily="18" charset="0"/>
              <a:cs typeface="Times New Roman" panose="02020603050405020304" pitchFamily="18" charset="0"/>
            </a:rPr>
            <a:t> 19,3 млрд. т-</a:t>
          </a:r>
          <a:r>
            <a:rPr lang="ru-RU" sz="2400" dirty="0" err="1" smtClean="0">
              <a:latin typeface="Times New Roman" panose="02020603050405020304" pitchFamily="18" charset="0"/>
              <a:cs typeface="Times New Roman" panose="02020603050405020304" pitchFamily="18" charset="0"/>
            </a:rPr>
            <a:t>ны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құрайды</a:t>
          </a:r>
          <a:endParaRPr lang="ru-RU" sz="2400" dirty="0">
            <a:latin typeface="Times New Roman" panose="02020603050405020304" pitchFamily="18" charset="0"/>
            <a:cs typeface="Times New Roman" panose="02020603050405020304" pitchFamily="18" charset="0"/>
          </a:endParaRPr>
        </a:p>
      </dgm:t>
    </dgm:pt>
    <dgm:pt modelId="{EEDD624F-FFE4-45A8-8A32-A060AAAE4D23}" type="parTrans" cxnId="{A68FE7CC-DBE3-406A-B970-4CE0AA37EC9B}">
      <dgm:prSet/>
      <dgm:spPr/>
      <dgm:t>
        <a:bodyPr/>
        <a:lstStyle/>
        <a:p>
          <a:endParaRPr lang="ru-RU"/>
        </a:p>
      </dgm:t>
    </dgm:pt>
    <dgm:pt modelId="{E63C88CF-0846-4757-842B-3752ECF8ED5D}" type="sibTrans" cxnId="{A68FE7CC-DBE3-406A-B970-4CE0AA37EC9B}">
      <dgm:prSet/>
      <dgm:spPr/>
      <dgm:t>
        <a:bodyPr/>
        <a:lstStyle/>
        <a:p>
          <a:endParaRPr lang="ru-RU"/>
        </a:p>
      </dgm:t>
    </dgm:pt>
    <dgm:pt modelId="{FF43AE97-AF72-4BBA-A44B-9325A8361AED}">
      <dgm:prSet custT="1"/>
      <dgm:spPr/>
      <dgm:t>
        <a:bodyPr/>
        <a:lstStyle/>
        <a:p>
          <a:r>
            <a:rPr lang="ru-RU" sz="2000" dirty="0" err="1" smtClean="0">
              <a:latin typeface="Times New Roman" panose="02020603050405020304" pitchFamily="18" charset="0"/>
              <a:cs typeface="Times New Roman" panose="02020603050405020304" pitchFamily="18" charset="0"/>
            </a:rPr>
            <a:t>бұл</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көрсеткіштердің</a:t>
          </a:r>
          <a:r>
            <a:rPr lang="ru-RU" sz="2000" dirty="0" smtClean="0">
              <a:latin typeface="Times New Roman" panose="02020603050405020304" pitchFamily="18" charset="0"/>
              <a:cs typeface="Times New Roman" panose="02020603050405020304" pitchFamily="18" charset="0"/>
            </a:rPr>
            <a:t> 63%-ы </a:t>
          </a:r>
          <a:r>
            <a:rPr lang="ru-RU" sz="2000" dirty="0" err="1" smtClean="0">
              <a:latin typeface="Times New Roman" panose="02020603050405020304" pitchFamily="18" charset="0"/>
              <a:cs typeface="Times New Roman" panose="02020603050405020304" pitchFamily="18" charset="0"/>
            </a:rPr>
            <a:t>тас</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көмірлердің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оның</a:t>
          </a:r>
          <a:r>
            <a:rPr lang="ru-RU" sz="2000" dirty="0" smtClean="0">
              <a:latin typeface="Times New Roman" panose="02020603050405020304" pitchFamily="18" charset="0"/>
              <a:cs typeface="Times New Roman" panose="02020603050405020304" pitchFamily="18" charset="0"/>
            </a:rPr>
            <a:t> 17%-ы </a:t>
          </a:r>
          <a:r>
            <a:rPr lang="ru-RU" sz="2000" dirty="0" err="1" smtClean="0">
              <a:latin typeface="Times New Roman" panose="02020603050405020304" pitchFamily="18" charset="0"/>
              <a:cs typeface="Times New Roman" panose="02020603050405020304" pitchFamily="18" charset="0"/>
            </a:rPr>
            <a:t>кокстанатын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көмірлер</a:t>
          </a:r>
          <a:r>
            <a:rPr lang="ru-RU" sz="2000" dirty="0" smtClean="0">
              <a:latin typeface="Times New Roman" panose="02020603050405020304" pitchFamily="18" charset="0"/>
              <a:cs typeface="Times New Roman" panose="02020603050405020304" pitchFamily="18" charset="0"/>
            </a:rPr>
            <a:t>), 37%-ы </a:t>
          </a:r>
          <a:r>
            <a:rPr lang="ru-RU" sz="2000" dirty="0" err="1" smtClean="0">
              <a:latin typeface="Times New Roman" panose="02020603050405020304" pitchFamily="18" charset="0"/>
              <a:cs typeface="Times New Roman" panose="02020603050405020304" pitchFamily="18" charset="0"/>
            </a:rPr>
            <a:t>қоңыр</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көмірлердің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үлесінде</a:t>
          </a:r>
          <a:endParaRPr lang="ru-RU" sz="2000" dirty="0">
            <a:latin typeface="Times New Roman" panose="02020603050405020304" pitchFamily="18" charset="0"/>
            <a:cs typeface="Times New Roman" panose="02020603050405020304" pitchFamily="18" charset="0"/>
          </a:endParaRPr>
        </a:p>
      </dgm:t>
    </dgm:pt>
    <dgm:pt modelId="{FAC5D759-9CF3-49FA-8271-95C1F118C5DD}" type="parTrans" cxnId="{886B82A4-434E-401F-BD18-C36B78FB09B2}">
      <dgm:prSet/>
      <dgm:spPr/>
      <dgm:t>
        <a:bodyPr/>
        <a:lstStyle/>
        <a:p>
          <a:endParaRPr lang="ru-RU"/>
        </a:p>
      </dgm:t>
    </dgm:pt>
    <dgm:pt modelId="{E3B15352-3730-4CD4-84E1-B6DAC3B1F61E}" type="sibTrans" cxnId="{886B82A4-434E-401F-BD18-C36B78FB09B2}">
      <dgm:prSet/>
      <dgm:spPr/>
      <dgm:t>
        <a:bodyPr/>
        <a:lstStyle/>
        <a:p>
          <a:endParaRPr lang="ru-RU"/>
        </a:p>
      </dgm:t>
    </dgm:pt>
    <dgm:pt modelId="{72C09759-3D63-444C-B386-07D67ADEF8BE}" type="pres">
      <dgm:prSet presAssocID="{60BC4A0F-4A66-4D90-B413-3E81E1C148BD}" presName="cycle" presStyleCnt="0">
        <dgm:presLayoutVars>
          <dgm:chMax val="1"/>
          <dgm:dir/>
          <dgm:animLvl val="ctr"/>
          <dgm:resizeHandles val="exact"/>
        </dgm:presLayoutVars>
      </dgm:prSet>
      <dgm:spPr/>
    </dgm:pt>
    <dgm:pt modelId="{A0DC1350-708F-42B1-B6C5-314F93B963B3}" type="pres">
      <dgm:prSet presAssocID="{EA4E3375-8A16-461D-8CF2-781135583DDF}" presName="centerShape" presStyleLbl="node0" presStyleIdx="0" presStyleCnt="1"/>
      <dgm:spPr/>
      <dgm:t>
        <a:bodyPr/>
        <a:lstStyle/>
        <a:p>
          <a:endParaRPr lang="ru-RU"/>
        </a:p>
      </dgm:t>
    </dgm:pt>
    <dgm:pt modelId="{B198D471-0C4A-48C7-BC7A-CA8D8D421459}" type="pres">
      <dgm:prSet presAssocID="{D26F29A7-46EA-470E-9E78-9CCD45FB7BB8}" presName="parTrans" presStyleLbl="bgSibTrans2D1" presStyleIdx="0" presStyleCnt="5"/>
      <dgm:spPr/>
    </dgm:pt>
    <dgm:pt modelId="{7C9AA8EE-3421-4221-B1A6-6A1459CDC160}" type="pres">
      <dgm:prSet presAssocID="{686B3D5C-CE74-4C44-807A-7D7A2D07E3A5}" presName="node" presStyleLbl="node1" presStyleIdx="0" presStyleCnt="5" custScaleX="115707" custRadScaleRad="92642" custRadScaleInc="1474">
        <dgm:presLayoutVars>
          <dgm:bulletEnabled val="1"/>
        </dgm:presLayoutVars>
      </dgm:prSet>
      <dgm:spPr/>
      <dgm:t>
        <a:bodyPr/>
        <a:lstStyle/>
        <a:p>
          <a:endParaRPr lang="ru-RU"/>
        </a:p>
      </dgm:t>
    </dgm:pt>
    <dgm:pt modelId="{F7A4465D-66CA-4F2B-8C59-0CDC4AFF0480}" type="pres">
      <dgm:prSet presAssocID="{7DF193F2-F06C-40C6-8548-3DB87C6A9297}" presName="parTrans" presStyleLbl="bgSibTrans2D1" presStyleIdx="1" presStyleCnt="5"/>
      <dgm:spPr/>
    </dgm:pt>
    <dgm:pt modelId="{272A5B0B-9FFA-4000-B5C5-0F55865B5183}" type="pres">
      <dgm:prSet presAssocID="{6B218493-FE3E-4EC1-9102-800B2ABD304C}" presName="node" presStyleLbl="node1" presStyleIdx="1" presStyleCnt="5" custScaleX="122961" custScaleY="104011" custRadScaleRad="106061" custRadScaleInc="-8854">
        <dgm:presLayoutVars>
          <dgm:bulletEnabled val="1"/>
        </dgm:presLayoutVars>
      </dgm:prSet>
      <dgm:spPr/>
      <dgm:t>
        <a:bodyPr/>
        <a:lstStyle/>
        <a:p>
          <a:endParaRPr lang="ru-RU"/>
        </a:p>
      </dgm:t>
    </dgm:pt>
    <dgm:pt modelId="{AA34B994-DE3E-4DCD-B28E-0F85AA1F79FA}" type="pres">
      <dgm:prSet presAssocID="{5949C2D1-CEDC-47D3-A4DB-A53751E8EDA9}" presName="parTrans" presStyleLbl="bgSibTrans2D1" presStyleIdx="2" presStyleCnt="5"/>
      <dgm:spPr/>
    </dgm:pt>
    <dgm:pt modelId="{AD40F10A-921C-485F-BDB9-B37B18019241}" type="pres">
      <dgm:prSet presAssocID="{E2CD46C3-75E7-43B1-BAF0-0FCBAD9701B6}" presName="node" presStyleLbl="node1" presStyleIdx="2" presStyleCnt="5" custScaleX="113445">
        <dgm:presLayoutVars>
          <dgm:bulletEnabled val="1"/>
        </dgm:presLayoutVars>
      </dgm:prSet>
      <dgm:spPr/>
      <dgm:t>
        <a:bodyPr/>
        <a:lstStyle/>
        <a:p>
          <a:endParaRPr lang="ru-RU"/>
        </a:p>
      </dgm:t>
    </dgm:pt>
    <dgm:pt modelId="{7F04C352-8EC3-4390-A786-A03763630588}" type="pres">
      <dgm:prSet presAssocID="{EEDD624F-FFE4-45A8-8A32-A060AAAE4D23}" presName="parTrans" presStyleLbl="bgSibTrans2D1" presStyleIdx="3" presStyleCnt="5"/>
      <dgm:spPr/>
    </dgm:pt>
    <dgm:pt modelId="{6512FD64-A879-4DB4-8253-F201C4E0D420}" type="pres">
      <dgm:prSet presAssocID="{F5F29313-79A2-4E6D-846E-977ADD764BFE}" presName="node" presStyleLbl="node1" presStyleIdx="3" presStyleCnt="5" custScaleX="122961" custRadScaleRad="107214" custRadScaleInc="12433">
        <dgm:presLayoutVars>
          <dgm:bulletEnabled val="1"/>
        </dgm:presLayoutVars>
      </dgm:prSet>
      <dgm:spPr/>
      <dgm:t>
        <a:bodyPr/>
        <a:lstStyle/>
        <a:p>
          <a:endParaRPr lang="ru-RU"/>
        </a:p>
      </dgm:t>
    </dgm:pt>
    <dgm:pt modelId="{9C7D487D-4C88-497F-8977-A1E5FE640160}" type="pres">
      <dgm:prSet presAssocID="{FAC5D759-9CF3-49FA-8271-95C1F118C5DD}" presName="parTrans" presStyleLbl="bgSibTrans2D1" presStyleIdx="4" presStyleCnt="5"/>
      <dgm:spPr/>
    </dgm:pt>
    <dgm:pt modelId="{39631F7D-F8CB-4F23-8CF4-9654FFF0804C}" type="pres">
      <dgm:prSet presAssocID="{FF43AE97-AF72-4BBA-A44B-9325A8361AED}" presName="node" presStyleLbl="node1" presStyleIdx="4" presStyleCnt="5" custScaleX="110676" custRadScaleRad="91306" custRadScaleInc="-1495">
        <dgm:presLayoutVars>
          <dgm:bulletEnabled val="1"/>
        </dgm:presLayoutVars>
      </dgm:prSet>
      <dgm:spPr/>
      <dgm:t>
        <a:bodyPr/>
        <a:lstStyle/>
        <a:p>
          <a:endParaRPr lang="ru-RU"/>
        </a:p>
      </dgm:t>
    </dgm:pt>
  </dgm:ptLst>
  <dgm:cxnLst>
    <dgm:cxn modelId="{FC0CCA08-7395-4E4C-8026-CE24B7C665D4}" srcId="{EA4E3375-8A16-461D-8CF2-781135583DDF}" destId="{6B218493-FE3E-4EC1-9102-800B2ABD304C}" srcOrd="1" destOrd="0" parTransId="{7DF193F2-F06C-40C6-8548-3DB87C6A9297}" sibTransId="{6636EB91-7DD1-4D00-BB8E-5D0D30A17552}"/>
    <dgm:cxn modelId="{258608A5-2DCA-45A0-A917-6E6BC5D685C6}" type="presOf" srcId="{FF43AE97-AF72-4BBA-A44B-9325A8361AED}" destId="{39631F7D-F8CB-4F23-8CF4-9654FFF0804C}" srcOrd="0" destOrd="0" presId="urn:microsoft.com/office/officeart/2005/8/layout/radial4"/>
    <dgm:cxn modelId="{60A19A33-2237-40BE-A647-D363546040B6}" type="presOf" srcId="{6B218493-FE3E-4EC1-9102-800B2ABD304C}" destId="{272A5B0B-9FFA-4000-B5C5-0F55865B5183}" srcOrd="0" destOrd="0" presId="urn:microsoft.com/office/officeart/2005/8/layout/radial4"/>
    <dgm:cxn modelId="{AA8405CE-AE82-4252-A40B-2ED203A60279}" srcId="{60BC4A0F-4A66-4D90-B413-3E81E1C148BD}" destId="{EA4E3375-8A16-461D-8CF2-781135583DDF}" srcOrd="0" destOrd="0" parTransId="{B0DCE8DB-7D00-432C-8E80-D9C759911A3B}" sibTransId="{EC1C5DA8-8916-42E0-90EE-AD2078D15443}"/>
    <dgm:cxn modelId="{8F54F43B-2312-4479-AF77-7705F748A0F9}" type="presOf" srcId="{5949C2D1-CEDC-47D3-A4DB-A53751E8EDA9}" destId="{AA34B994-DE3E-4DCD-B28E-0F85AA1F79FA}" srcOrd="0" destOrd="0" presId="urn:microsoft.com/office/officeart/2005/8/layout/radial4"/>
    <dgm:cxn modelId="{89354888-67FA-4B71-8B4D-8F3F948DA259}" type="presOf" srcId="{FAC5D759-9CF3-49FA-8271-95C1F118C5DD}" destId="{9C7D487D-4C88-497F-8977-A1E5FE640160}" srcOrd="0" destOrd="0" presId="urn:microsoft.com/office/officeart/2005/8/layout/radial4"/>
    <dgm:cxn modelId="{891AFA83-254A-4050-B741-13FE7627E93D}" type="presOf" srcId="{60BC4A0F-4A66-4D90-B413-3E81E1C148BD}" destId="{72C09759-3D63-444C-B386-07D67ADEF8BE}" srcOrd="0" destOrd="0" presId="urn:microsoft.com/office/officeart/2005/8/layout/radial4"/>
    <dgm:cxn modelId="{44B48F54-8CD8-4C35-98AF-98FEBF0DC939}" type="presOf" srcId="{EEDD624F-FFE4-45A8-8A32-A060AAAE4D23}" destId="{7F04C352-8EC3-4390-A786-A03763630588}" srcOrd="0" destOrd="0" presId="urn:microsoft.com/office/officeart/2005/8/layout/radial4"/>
    <dgm:cxn modelId="{A68FE7CC-DBE3-406A-B970-4CE0AA37EC9B}" srcId="{EA4E3375-8A16-461D-8CF2-781135583DDF}" destId="{F5F29313-79A2-4E6D-846E-977ADD764BFE}" srcOrd="3" destOrd="0" parTransId="{EEDD624F-FFE4-45A8-8A32-A060AAAE4D23}" sibTransId="{E63C88CF-0846-4757-842B-3752ECF8ED5D}"/>
    <dgm:cxn modelId="{886B82A4-434E-401F-BD18-C36B78FB09B2}" srcId="{EA4E3375-8A16-461D-8CF2-781135583DDF}" destId="{FF43AE97-AF72-4BBA-A44B-9325A8361AED}" srcOrd="4" destOrd="0" parTransId="{FAC5D759-9CF3-49FA-8271-95C1F118C5DD}" sibTransId="{E3B15352-3730-4CD4-84E1-B6DAC3B1F61E}"/>
    <dgm:cxn modelId="{2FBA72B4-7B69-4B93-B369-063B0A8821C6}" type="presOf" srcId="{E2CD46C3-75E7-43B1-BAF0-0FCBAD9701B6}" destId="{AD40F10A-921C-485F-BDB9-B37B18019241}" srcOrd="0" destOrd="0" presId="urn:microsoft.com/office/officeart/2005/8/layout/radial4"/>
    <dgm:cxn modelId="{9DE39A4E-7610-4FC3-82FE-8F00C18F1523}" type="presOf" srcId="{7DF193F2-F06C-40C6-8548-3DB87C6A9297}" destId="{F7A4465D-66CA-4F2B-8C59-0CDC4AFF0480}" srcOrd="0" destOrd="0" presId="urn:microsoft.com/office/officeart/2005/8/layout/radial4"/>
    <dgm:cxn modelId="{FDD2975C-BB80-407F-A9FF-F9DF66429950}" type="presOf" srcId="{F5F29313-79A2-4E6D-846E-977ADD764BFE}" destId="{6512FD64-A879-4DB4-8253-F201C4E0D420}" srcOrd="0" destOrd="0" presId="urn:microsoft.com/office/officeart/2005/8/layout/radial4"/>
    <dgm:cxn modelId="{55696E78-9134-49BA-8DBF-DE467613C086}" type="presOf" srcId="{EA4E3375-8A16-461D-8CF2-781135583DDF}" destId="{A0DC1350-708F-42B1-B6C5-314F93B963B3}" srcOrd="0" destOrd="0" presId="urn:microsoft.com/office/officeart/2005/8/layout/radial4"/>
    <dgm:cxn modelId="{33BBAFD7-CB6C-4DDA-A2E2-8C8737C04686}" type="presOf" srcId="{686B3D5C-CE74-4C44-807A-7D7A2D07E3A5}" destId="{7C9AA8EE-3421-4221-B1A6-6A1459CDC160}" srcOrd="0" destOrd="0" presId="urn:microsoft.com/office/officeart/2005/8/layout/radial4"/>
    <dgm:cxn modelId="{A9BBABCF-9E45-4201-AF4B-E10A3C952C4F}" srcId="{EA4E3375-8A16-461D-8CF2-781135583DDF}" destId="{E2CD46C3-75E7-43B1-BAF0-0FCBAD9701B6}" srcOrd="2" destOrd="0" parTransId="{5949C2D1-CEDC-47D3-A4DB-A53751E8EDA9}" sibTransId="{FCE5F048-46A0-49D3-9D64-ECF2ABC6BCD4}"/>
    <dgm:cxn modelId="{86949BB4-8818-4AD5-8236-754DFC35196F}" srcId="{EA4E3375-8A16-461D-8CF2-781135583DDF}" destId="{686B3D5C-CE74-4C44-807A-7D7A2D07E3A5}" srcOrd="0" destOrd="0" parTransId="{D26F29A7-46EA-470E-9E78-9CCD45FB7BB8}" sibTransId="{787C3463-EFB3-486D-8632-B11911DC19A6}"/>
    <dgm:cxn modelId="{3DB893FF-3AB2-49E3-82F7-F1840D08A00A}" type="presOf" srcId="{D26F29A7-46EA-470E-9E78-9CCD45FB7BB8}" destId="{B198D471-0C4A-48C7-BC7A-CA8D8D421459}" srcOrd="0" destOrd="0" presId="urn:microsoft.com/office/officeart/2005/8/layout/radial4"/>
    <dgm:cxn modelId="{B083F778-4E08-4B56-96D7-D9E597D7B9AA}" type="presParOf" srcId="{72C09759-3D63-444C-B386-07D67ADEF8BE}" destId="{A0DC1350-708F-42B1-B6C5-314F93B963B3}" srcOrd="0" destOrd="0" presId="urn:microsoft.com/office/officeart/2005/8/layout/radial4"/>
    <dgm:cxn modelId="{CCDCF9E1-5531-4B88-AD04-5A75E56395E3}" type="presParOf" srcId="{72C09759-3D63-444C-B386-07D67ADEF8BE}" destId="{B198D471-0C4A-48C7-BC7A-CA8D8D421459}" srcOrd="1" destOrd="0" presId="urn:microsoft.com/office/officeart/2005/8/layout/radial4"/>
    <dgm:cxn modelId="{CABC094A-48AF-4037-B946-2A85F7B038F2}" type="presParOf" srcId="{72C09759-3D63-444C-B386-07D67ADEF8BE}" destId="{7C9AA8EE-3421-4221-B1A6-6A1459CDC160}" srcOrd="2" destOrd="0" presId="urn:microsoft.com/office/officeart/2005/8/layout/radial4"/>
    <dgm:cxn modelId="{57F69A17-134A-4267-83F7-8023D10120ED}" type="presParOf" srcId="{72C09759-3D63-444C-B386-07D67ADEF8BE}" destId="{F7A4465D-66CA-4F2B-8C59-0CDC4AFF0480}" srcOrd="3" destOrd="0" presId="urn:microsoft.com/office/officeart/2005/8/layout/radial4"/>
    <dgm:cxn modelId="{D872BFF7-0C3F-4B15-9C82-E74DCF33988A}" type="presParOf" srcId="{72C09759-3D63-444C-B386-07D67ADEF8BE}" destId="{272A5B0B-9FFA-4000-B5C5-0F55865B5183}" srcOrd="4" destOrd="0" presId="urn:microsoft.com/office/officeart/2005/8/layout/radial4"/>
    <dgm:cxn modelId="{D23543B3-EF73-45A9-9090-E023BBEBA283}" type="presParOf" srcId="{72C09759-3D63-444C-B386-07D67ADEF8BE}" destId="{AA34B994-DE3E-4DCD-B28E-0F85AA1F79FA}" srcOrd="5" destOrd="0" presId="urn:microsoft.com/office/officeart/2005/8/layout/radial4"/>
    <dgm:cxn modelId="{70B59709-561E-487A-A659-1133AB95BB98}" type="presParOf" srcId="{72C09759-3D63-444C-B386-07D67ADEF8BE}" destId="{AD40F10A-921C-485F-BDB9-B37B18019241}" srcOrd="6" destOrd="0" presId="urn:microsoft.com/office/officeart/2005/8/layout/radial4"/>
    <dgm:cxn modelId="{B9413ACC-18B8-4B1D-8086-AE01FD254B4B}" type="presParOf" srcId="{72C09759-3D63-444C-B386-07D67ADEF8BE}" destId="{7F04C352-8EC3-4390-A786-A03763630588}" srcOrd="7" destOrd="0" presId="urn:microsoft.com/office/officeart/2005/8/layout/radial4"/>
    <dgm:cxn modelId="{55A8C51E-79A8-47C8-99AD-BEC6B2883BC6}" type="presParOf" srcId="{72C09759-3D63-444C-B386-07D67ADEF8BE}" destId="{6512FD64-A879-4DB4-8253-F201C4E0D420}" srcOrd="8" destOrd="0" presId="urn:microsoft.com/office/officeart/2005/8/layout/radial4"/>
    <dgm:cxn modelId="{AD735074-C78F-4B93-9807-7B680B8EE0B4}" type="presParOf" srcId="{72C09759-3D63-444C-B386-07D67ADEF8BE}" destId="{9C7D487D-4C88-497F-8977-A1E5FE640160}" srcOrd="9" destOrd="0" presId="urn:microsoft.com/office/officeart/2005/8/layout/radial4"/>
    <dgm:cxn modelId="{4F62EEE7-179D-40F3-BD99-ABABFB51790C}" type="presParOf" srcId="{72C09759-3D63-444C-B386-07D67ADEF8BE}" destId="{39631F7D-F8CB-4F23-8CF4-9654FFF0804C}"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96A5D-CF1C-49E0-8F1A-9609352F83B0}">
      <dsp:nvSpPr>
        <dsp:cNvPr id="0" name=""/>
        <dsp:cNvSpPr/>
      </dsp:nvSpPr>
      <dsp:spPr>
        <a:xfrm>
          <a:off x="0" y="49325"/>
          <a:ext cx="8856984" cy="1965818"/>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kk-KZ" sz="3200" kern="1200" dirty="0" smtClean="0">
              <a:latin typeface="Times New Roman" panose="02020603050405020304" pitchFamily="18" charset="0"/>
              <a:cs typeface="Times New Roman" panose="02020603050405020304" pitchFamily="18" charset="0"/>
            </a:rPr>
            <a:t>Қазақстанның қазіргі даму сатысында минералдық-шикізаттық кешеннің ұтымды да басым </a:t>
          </a:r>
          <a:r>
            <a:rPr lang="kk-KZ" sz="3200" i="1" kern="1200" dirty="0" smtClean="0">
              <a:solidFill>
                <a:schemeClr val="tx2"/>
              </a:solidFill>
              <a:latin typeface="Times New Roman" panose="02020603050405020304" pitchFamily="18" charset="0"/>
              <a:cs typeface="Times New Roman" panose="02020603050405020304" pitchFamily="18" charset="0"/>
            </a:rPr>
            <a:t>салалары</a:t>
          </a:r>
          <a:r>
            <a:rPr lang="kk-KZ" sz="3200" kern="1200" dirty="0" smtClean="0">
              <a:latin typeface="Times New Roman" panose="02020603050405020304" pitchFamily="18" charset="0"/>
              <a:cs typeface="Times New Roman" panose="02020603050405020304" pitchFamily="18" charset="0"/>
            </a:rPr>
            <a:t> ретінде төмендегілер қаралады:</a:t>
          </a:r>
          <a:endParaRPr lang="ru-RU" sz="3200" kern="1200" dirty="0">
            <a:latin typeface="Times New Roman" panose="02020603050405020304" pitchFamily="18" charset="0"/>
            <a:cs typeface="Times New Roman" panose="02020603050405020304" pitchFamily="18" charset="0"/>
          </a:endParaRPr>
        </a:p>
      </dsp:txBody>
      <dsp:txXfrm>
        <a:off x="0" y="49325"/>
        <a:ext cx="8856984" cy="1965818"/>
      </dsp:txXfrm>
    </dsp:sp>
    <dsp:sp modelId="{1230E183-6EB4-438D-B43C-CE6B2C0EEE67}">
      <dsp:nvSpPr>
        <dsp:cNvPr id="0" name=""/>
        <dsp:cNvSpPr/>
      </dsp:nvSpPr>
      <dsp:spPr>
        <a:xfrm>
          <a:off x="4324" y="2015143"/>
          <a:ext cx="2949444" cy="4128218"/>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b="1" i="1" kern="1200" dirty="0" smtClean="0">
              <a:solidFill>
                <a:schemeClr val="tx2"/>
              </a:solidFill>
              <a:latin typeface="Times New Roman" panose="02020603050405020304" pitchFamily="18" charset="0"/>
              <a:cs typeface="Times New Roman" panose="02020603050405020304" pitchFamily="18" charset="0"/>
            </a:rPr>
            <a:t>Стратегиялық салалар тобы: </a:t>
          </a:r>
          <a:endParaRPr lang="en-US" sz="2100" b="1" i="1" kern="1200" dirty="0" smtClean="0">
            <a:solidFill>
              <a:schemeClr val="tx2"/>
            </a:solidFill>
            <a:latin typeface="Times New Roman" panose="02020603050405020304" pitchFamily="18" charset="0"/>
            <a:cs typeface="Times New Roman" panose="02020603050405020304" pitchFamily="18" charset="0"/>
          </a:endParaRPr>
        </a:p>
        <a:p>
          <a:pPr lvl="0" algn="ctr" defTabSz="933450">
            <a:lnSpc>
              <a:spcPct val="90000"/>
            </a:lnSpc>
            <a:spcBef>
              <a:spcPct val="0"/>
            </a:spcBef>
            <a:spcAft>
              <a:spcPct val="35000"/>
            </a:spcAft>
          </a:pPr>
          <a:r>
            <a:rPr lang="kk-KZ" sz="2100" kern="1200" dirty="0" smtClean="0">
              <a:latin typeface="Times New Roman" panose="02020603050405020304" pitchFamily="18" charset="0"/>
              <a:cs typeface="Times New Roman" panose="02020603050405020304" pitchFamily="18" charset="0"/>
            </a:rPr>
            <a:t>мұнай-газ, көмір, уран және хром шикізаттарының салалары. Бұл салаларды дамытудың мақсаты – елдің энергетикалық тәуелсіздігін және оған валюталық түсімдердің құйылуын қамтамасыз ету.</a:t>
          </a:r>
          <a:endParaRPr lang="ru-RU" sz="2100" kern="1200" dirty="0">
            <a:latin typeface="Times New Roman" panose="02020603050405020304" pitchFamily="18" charset="0"/>
            <a:cs typeface="Times New Roman" panose="02020603050405020304" pitchFamily="18" charset="0"/>
          </a:endParaRPr>
        </a:p>
      </dsp:txBody>
      <dsp:txXfrm>
        <a:off x="4324" y="2015143"/>
        <a:ext cx="2949444" cy="4128218"/>
      </dsp:txXfrm>
    </dsp:sp>
    <dsp:sp modelId="{79E1A67E-1307-45C3-9805-39FA33E9C380}">
      <dsp:nvSpPr>
        <dsp:cNvPr id="0" name=""/>
        <dsp:cNvSpPr/>
      </dsp:nvSpPr>
      <dsp:spPr>
        <a:xfrm>
          <a:off x="2953769" y="2015143"/>
          <a:ext cx="2949444" cy="4128218"/>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b="1" i="1" kern="1200" dirty="0" smtClean="0">
              <a:solidFill>
                <a:schemeClr val="tx2"/>
              </a:solidFill>
              <a:latin typeface="Times New Roman" panose="02020603050405020304" pitchFamily="18" charset="0"/>
              <a:cs typeface="Times New Roman" panose="02020603050405020304" pitchFamily="18" charset="0"/>
            </a:rPr>
            <a:t>Өте маңызды салалар тобы: </a:t>
          </a:r>
          <a:endParaRPr lang="en-US" sz="2100" b="1" i="1" kern="1200" dirty="0" smtClean="0">
            <a:solidFill>
              <a:schemeClr val="tx2"/>
            </a:solidFill>
            <a:latin typeface="Times New Roman" panose="02020603050405020304" pitchFamily="18" charset="0"/>
            <a:cs typeface="Times New Roman" panose="02020603050405020304" pitchFamily="18" charset="0"/>
          </a:endParaRPr>
        </a:p>
        <a:p>
          <a:pPr lvl="0" algn="ctr" defTabSz="933450">
            <a:lnSpc>
              <a:spcPct val="90000"/>
            </a:lnSpc>
            <a:spcBef>
              <a:spcPct val="0"/>
            </a:spcBef>
            <a:spcAft>
              <a:spcPct val="35000"/>
            </a:spcAft>
          </a:pPr>
          <a:r>
            <a:rPr lang="kk-KZ" sz="2100" kern="1200" dirty="0" smtClean="0">
              <a:latin typeface="Times New Roman" panose="02020603050405020304" pitchFamily="18" charset="0"/>
              <a:cs typeface="Times New Roman" panose="02020603050405020304" pitchFamily="18" charset="0"/>
            </a:rPr>
            <a:t>темір, марганец, мыс, қорғасын-мырыш, алюминий және алтын шикізаттарының салалары. Бұлар елдің индустриялық келбетін анықтайды және валюталық түсімдерді қалыптастыруда да маңызды рөл атқарады.</a:t>
          </a:r>
          <a:endParaRPr lang="ru-RU" sz="2100" kern="1200" dirty="0">
            <a:latin typeface="Times New Roman" panose="02020603050405020304" pitchFamily="18" charset="0"/>
            <a:cs typeface="Times New Roman" panose="02020603050405020304" pitchFamily="18" charset="0"/>
          </a:endParaRPr>
        </a:p>
      </dsp:txBody>
      <dsp:txXfrm>
        <a:off x="2953769" y="2015143"/>
        <a:ext cx="2949444" cy="4128218"/>
      </dsp:txXfrm>
    </dsp:sp>
    <dsp:sp modelId="{637E10AC-BEC6-4793-8355-AF8B1AF8EC65}">
      <dsp:nvSpPr>
        <dsp:cNvPr id="0" name=""/>
        <dsp:cNvSpPr/>
      </dsp:nvSpPr>
      <dsp:spPr>
        <a:xfrm>
          <a:off x="5903214" y="2015143"/>
          <a:ext cx="2949444" cy="4128218"/>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b="1" i="1" kern="1200" dirty="0" smtClean="0">
              <a:solidFill>
                <a:schemeClr val="tx2"/>
              </a:solidFill>
              <a:latin typeface="Times New Roman" panose="02020603050405020304" pitchFamily="18" charset="0"/>
              <a:cs typeface="Times New Roman" panose="02020603050405020304" pitchFamily="18" charset="0"/>
            </a:rPr>
            <a:t>Маңызды салалар тобы: </a:t>
          </a:r>
          <a:endParaRPr lang="en-US" sz="2100" b="1" i="1" kern="1200" dirty="0" smtClean="0">
            <a:solidFill>
              <a:schemeClr val="tx2"/>
            </a:solidFill>
            <a:latin typeface="Times New Roman" panose="02020603050405020304" pitchFamily="18" charset="0"/>
            <a:cs typeface="Times New Roman" panose="02020603050405020304" pitchFamily="18" charset="0"/>
          </a:endParaRPr>
        </a:p>
        <a:p>
          <a:pPr lvl="0" algn="ctr" defTabSz="933450">
            <a:lnSpc>
              <a:spcPct val="90000"/>
            </a:lnSpc>
            <a:spcBef>
              <a:spcPct val="0"/>
            </a:spcBef>
            <a:spcAft>
              <a:spcPct val="35000"/>
            </a:spcAft>
          </a:pPr>
          <a:r>
            <a:rPr lang="kk-KZ" sz="2100" kern="1200" dirty="0" smtClean="0">
              <a:latin typeface="Times New Roman" panose="02020603050405020304" pitchFamily="18" charset="0"/>
              <a:cs typeface="Times New Roman" panose="02020603050405020304" pitchFamily="18" charset="0"/>
            </a:rPr>
            <a:t>титан, қалайы, күміс, фосфор және барит шикізаттарының салалары. </a:t>
          </a:r>
          <a:endParaRPr lang="ru-RU" sz="2100" kern="1200" dirty="0">
            <a:latin typeface="Times New Roman" panose="02020603050405020304" pitchFamily="18" charset="0"/>
            <a:cs typeface="Times New Roman" panose="02020603050405020304" pitchFamily="18" charset="0"/>
          </a:endParaRPr>
        </a:p>
      </dsp:txBody>
      <dsp:txXfrm>
        <a:off x="5903214" y="2015143"/>
        <a:ext cx="2949444" cy="4128218"/>
      </dsp:txXfrm>
    </dsp:sp>
    <dsp:sp modelId="{D0B5F32D-88CC-4F3D-A153-5E5C1D5A0695}">
      <dsp:nvSpPr>
        <dsp:cNvPr id="0" name=""/>
        <dsp:cNvSpPr/>
      </dsp:nvSpPr>
      <dsp:spPr>
        <a:xfrm>
          <a:off x="0" y="6291338"/>
          <a:ext cx="8856984" cy="261389"/>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6BFC8-E820-4690-B836-195C8F48E83A}">
      <dsp:nvSpPr>
        <dsp:cNvPr id="0" name=""/>
        <dsp:cNvSpPr/>
      </dsp:nvSpPr>
      <dsp:spPr>
        <a:xfrm>
          <a:off x="2736123" y="2813868"/>
          <a:ext cx="1896232" cy="1896232"/>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kk-KZ" sz="2800" kern="1200" dirty="0" smtClean="0">
              <a:latin typeface="Times New Roman" panose="02020603050405020304" pitchFamily="18" charset="0"/>
              <a:cs typeface="Times New Roman" panose="02020603050405020304" pitchFamily="18" charset="0"/>
            </a:rPr>
            <a:t>200 кенорын </a:t>
          </a:r>
          <a:endParaRPr lang="ru-RU" sz="2800" kern="1200" dirty="0">
            <a:latin typeface="Times New Roman" panose="02020603050405020304" pitchFamily="18" charset="0"/>
            <a:cs typeface="Times New Roman" panose="02020603050405020304" pitchFamily="18" charset="0"/>
          </a:endParaRPr>
        </a:p>
      </dsp:txBody>
      <dsp:txXfrm>
        <a:off x="3013820" y="3091565"/>
        <a:ext cx="1340838" cy="1340838"/>
      </dsp:txXfrm>
    </dsp:sp>
    <dsp:sp modelId="{2086AA5A-FDBE-4349-AE13-BAA1D1F3182F}">
      <dsp:nvSpPr>
        <dsp:cNvPr id="0" name=""/>
        <dsp:cNvSpPr/>
      </dsp:nvSpPr>
      <dsp:spPr>
        <a:xfrm rot="10800000">
          <a:off x="901274" y="3491771"/>
          <a:ext cx="1733932" cy="540426"/>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E108D1-90E8-426A-832E-65BCA98112BA}">
      <dsp:nvSpPr>
        <dsp:cNvPr id="0" name=""/>
        <dsp:cNvSpPr/>
      </dsp:nvSpPr>
      <dsp:spPr>
        <a:xfrm>
          <a:off x="564" y="3041416"/>
          <a:ext cx="1801420" cy="1441136"/>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kk-KZ" sz="2200" kern="1200" dirty="0" smtClean="0">
              <a:latin typeface="Times New Roman" panose="02020603050405020304" pitchFamily="18" charset="0"/>
              <a:cs typeface="Times New Roman" panose="02020603050405020304" pitchFamily="18" charset="0"/>
            </a:rPr>
            <a:t>105-і мұнай</a:t>
          </a:r>
        </a:p>
        <a:p>
          <a:pPr lvl="0" algn="ctr"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3,0 млрд. т</a:t>
          </a:r>
          <a:endParaRPr lang="ru-RU" sz="2200" kern="1200" dirty="0">
            <a:latin typeface="Times New Roman" panose="02020603050405020304" pitchFamily="18" charset="0"/>
            <a:cs typeface="Times New Roman" panose="02020603050405020304" pitchFamily="18" charset="0"/>
          </a:endParaRPr>
        </a:p>
      </dsp:txBody>
      <dsp:txXfrm>
        <a:off x="42773" y="3083625"/>
        <a:ext cx="1717002" cy="1356718"/>
      </dsp:txXfrm>
    </dsp:sp>
    <dsp:sp modelId="{83EE217D-0453-4E7C-96B0-B1FC3E5DE8A1}">
      <dsp:nvSpPr>
        <dsp:cNvPr id="0" name=""/>
        <dsp:cNvSpPr/>
      </dsp:nvSpPr>
      <dsp:spPr>
        <a:xfrm rot="13500000">
          <a:off x="1462457" y="2136955"/>
          <a:ext cx="1733932" cy="540426"/>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7905DA0-AC4C-48DB-8E68-F784CE66A081}">
      <dsp:nvSpPr>
        <dsp:cNvPr id="0" name=""/>
        <dsp:cNvSpPr/>
      </dsp:nvSpPr>
      <dsp:spPr>
        <a:xfrm>
          <a:off x="815675" y="1073562"/>
          <a:ext cx="1801420" cy="1441136"/>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kk-KZ" sz="2200" kern="1200" dirty="0" smtClean="0">
              <a:latin typeface="Times New Roman" panose="02020603050405020304" pitchFamily="18" charset="0"/>
              <a:cs typeface="Times New Roman" panose="02020603050405020304" pitchFamily="18" charset="0"/>
            </a:rPr>
            <a:t>33-і мұнай-газ</a:t>
          </a:r>
          <a:endParaRPr lang="ru-RU" sz="2200" kern="1200" dirty="0">
            <a:latin typeface="Times New Roman" panose="02020603050405020304" pitchFamily="18" charset="0"/>
            <a:cs typeface="Times New Roman" panose="02020603050405020304" pitchFamily="18" charset="0"/>
          </a:endParaRPr>
        </a:p>
      </dsp:txBody>
      <dsp:txXfrm>
        <a:off x="857884" y="1115771"/>
        <a:ext cx="1717002" cy="1356718"/>
      </dsp:txXfrm>
    </dsp:sp>
    <dsp:sp modelId="{D47022D8-8833-4F3B-BD82-EAC029FAC928}">
      <dsp:nvSpPr>
        <dsp:cNvPr id="0" name=""/>
        <dsp:cNvSpPr/>
      </dsp:nvSpPr>
      <dsp:spPr>
        <a:xfrm rot="16200000">
          <a:off x="2817273" y="1575772"/>
          <a:ext cx="1733932" cy="540426"/>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DA384B-5C1B-4F7C-B2D3-5E45958F6D1F}">
      <dsp:nvSpPr>
        <dsp:cNvPr id="0" name=""/>
        <dsp:cNvSpPr/>
      </dsp:nvSpPr>
      <dsp:spPr>
        <a:xfrm>
          <a:off x="2783529" y="258451"/>
          <a:ext cx="1801420" cy="1441136"/>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kk-KZ" sz="2200" kern="1200" dirty="0" smtClean="0">
              <a:latin typeface="Times New Roman" panose="02020603050405020304" pitchFamily="18" charset="0"/>
              <a:cs typeface="Times New Roman" panose="02020603050405020304" pitchFamily="18" charset="0"/>
            </a:rPr>
            <a:t>30-ы мұнай-газ-конденсат</a:t>
          </a:r>
        </a:p>
        <a:p>
          <a:pPr lvl="0" algn="ctr" defTabSz="977900">
            <a:lnSpc>
              <a:spcPct val="90000"/>
            </a:lnSpc>
            <a:spcBef>
              <a:spcPct val="0"/>
            </a:spcBef>
            <a:spcAft>
              <a:spcPct val="35000"/>
            </a:spcAft>
          </a:pPr>
          <a:r>
            <a:rPr lang="kk-KZ" sz="2200" kern="1200" dirty="0" smtClean="0">
              <a:latin typeface="Times New Roman" panose="02020603050405020304" pitchFamily="18" charset="0"/>
              <a:cs typeface="Times New Roman" panose="02020603050405020304" pitchFamily="18" charset="0"/>
            </a:rPr>
            <a:t>0,7 млрд.м</a:t>
          </a:r>
          <a:r>
            <a:rPr lang="kk-KZ" sz="2200" kern="1200" baseline="30000" dirty="0" smtClean="0">
              <a:latin typeface="Times New Roman" panose="02020603050405020304" pitchFamily="18" charset="0"/>
              <a:cs typeface="Times New Roman" panose="02020603050405020304" pitchFamily="18" charset="0"/>
            </a:rPr>
            <a:t>3</a:t>
          </a:r>
          <a:r>
            <a:rPr lang="kk-KZ" sz="2200" kern="1200" dirty="0" smtClean="0"/>
            <a:t> </a:t>
          </a:r>
          <a:endParaRPr lang="ru-RU" sz="2200" kern="1200" dirty="0"/>
        </a:p>
      </dsp:txBody>
      <dsp:txXfrm>
        <a:off x="2825738" y="300660"/>
        <a:ext cx="1717002" cy="1356718"/>
      </dsp:txXfrm>
    </dsp:sp>
    <dsp:sp modelId="{68184778-C434-46D4-BCE6-6F9E28F46255}">
      <dsp:nvSpPr>
        <dsp:cNvPr id="0" name=""/>
        <dsp:cNvSpPr/>
      </dsp:nvSpPr>
      <dsp:spPr>
        <a:xfrm rot="18900000">
          <a:off x="4172089" y="2136955"/>
          <a:ext cx="1733932" cy="540426"/>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10CC19-4974-47F8-942A-FDDCCA4DCAEA}">
      <dsp:nvSpPr>
        <dsp:cNvPr id="0" name=""/>
        <dsp:cNvSpPr/>
      </dsp:nvSpPr>
      <dsp:spPr>
        <a:xfrm>
          <a:off x="4751383" y="1073562"/>
          <a:ext cx="1801420" cy="1441136"/>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12 </a:t>
          </a:r>
          <a:r>
            <a:rPr lang="ru-RU" sz="2200" kern="1200" dirty="0" err="1" smtClean="0">
              <a:latin typeface="Times New Roman" panose="02020603050405020304" pitchFamily="18" charset="0"/>
              <a:cs typeface="Times New Roman" panose="02020603050405020304" pitchFamily="18" charset="0"/>
            </a:rPr>
            <a:t>таушайыр</a:t>
          </a:r>
          <a:r>
            <a:rPr lang="ru-RU" sz="2200" kern="1200" dirty="0" smtClean="0">
              <a:latin typeface="Times New Roman" panose="02020603050405020304" pitchFamily="18" charset="0"/>
              <a:cs typeface="Times New Roman" panose="02020603050405020304" pitchFamily="18" charset="0"/>
            </a:rPr>
            <a:t> (битум) </a:t>
          </a:r>
          <a:endParaRPr lang="ru-RU" sz="2200" kern="1200" dirty="0">
            <a:latin typeface="Times New Roman" panose="02020603050405020304" pitchFamily="18" charset="0"/>
            <a:cs typeface="Times New Roman" panose="02020603050405020304" pitchFamily="18" charset="0"/>
          </a:endParaRPr>
        </a:p>
      </dsp:txBody>
      <dsp:txXfrm>
        <a:off x="4793592" y="1115771"/>
        <a:ext cx="1717002" cy="1356718"/>
      </dsp:txXfrm>
    </dsp:sp>
    <dsp:sp modelId="{FD7AD751-CA20-4316-8280-CC842C3FCE6D}">
      <dsp:nvSpPr>
        <dsp:cNvPr id="0" name=""/>
        <dsp:cNvSpPr/>
      </dsp:nvSpPr>
      <dsp:spPr>
        <a:xfrm>
          <a:off x="4733272" y="3491771"/>
          <a:ext cx="1733932" cy="540426"/>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0AFBFA-7B98-470F-8EE5-2C3BC5DA740B}">
      <dsp:nvSpPr>
        <dsp:cNvPr id="0" name=""/>
        <dsp:cNvSpPr/>
      </dsp:nvSpPr>
      <dsp:spPr>
        <a:xfrm>
          <a:off x="5566495" y="3041416"/>
          <a:ext cx="1801420" cy="1441136"/>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kk-KZ" sz="2200" kern="1200" dirty="0" smtClean="0">
              <a:latin typeface="Times New Roman" panose="02020603050405020304" pitchFamily="18" charset="0"/>
              <a:cs typeface="Times New Roman" panose="02020603050405020304" pitchFamily="18" charset="0"/>
            </a:rPr>
            <a:t>20-ы газ</a:t>
          </a:r>
        </a:p>
        <a:p>
          <a:pPr lvl="0" algn="ctr" defTabSz="977900">
            <a:lnSpc>
              <a:spcPct val="90000"/>
            </a:lnSpc>
            <a:spcBef>
              <a:spcPct val="0"/>
            </a:spcBef>
            <a:spcAft>
              <a:spcPct val="35000"/>
            </a:spcAft>
          </a:pPr>
          <a:r>
            <a:rPr lang="kk-KZ" sz="2200" kern="1200" dirty="0" smtClean="0">
              <a:latin typeface="Times New Roman" panose="02020603050405020304" pitchFamily="18" charset="0"/>
              <a:cs typeface="Times New Roman" panose="02020603050405020304" pitchFamily="18" charset="0"/>
            </a:rPr>
            <a:t>2,0 трлн. м</a:t>
          </a:r>
          <a:r>
            <a:rPr lang="kk-KZ" sz="2200" kern="1200" baseline="30000" dirty="0" smtClean="0">
              <a:latin typeface="Times New Roman" panose="02020603050405020304" pitchFamily="18" charset="0"/>
              <a:cs typeface="Times New Roman" panose="02020603050405020304" pitchFamily="18" charset="0"/>
            </a:rPr>
            <a:t>3</a:t>
          </a:r>
          <a:r>
            <a:rPr lang="kk-KZ" sz="2200" kern="1200" dirty="0" smtClean="0">
              <a:latin typeface="Times New Roman" panose="02020603050405020304" pitchFamily="18" charset="0"/>
              <a:cs typeface="Times New Roman" panose="02020603050405020304" pitchFamily="18" charset="0"/>
            </a:rPr>
            <a:t> </a:t>
          </a:r>
          <a:endParaRPr lang="ru-RU" sz="2200" kern="1200" dirty="0">
            <a:latin typeface="Times New Roman" panose="02020603050405020304" pitchFamily="18" charset="0"/>
            <a:cs typeface="Times New Roman" panose="02020603050405020304" pitchFamily="18" charset="0"/>
          </a:endParaRPr>
        </a:p>
      </dsp:txBody>
      <dsp:txXfrm>
        <a:off x="5608704" y="3083625"/>
        <a:ext cx="1717002" cy="13567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C1350-708F-42B1-B6C5-314F93B963B3}">
      <dsp:nvSpPr>
        <dsp:cNvPr id="0" name=""/>
        <dsp:cNvSpPr/>
      </dsp:nvSpPr>
      <dsp:spPr>
        <a:xfrm>
          <a:off x="3423541" y="3491663"/>
          <a:ext cx="2353151" cy="2353151"/>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kk-KZ" sz="4400" b="1" kern="1200" dirty="0" smtClean="0"/>
            <a:t>Көмір</a:t>
          </a:r>
          <a:endParaRPr lang="ru-RU" sz="4400" kern="1200" dirty="0"/>
        </a:p>
      </dsp:txBody>
      <dsp:txXfrm>
        <a:off x="3768152" y="3836274"/>
        <a:ext cx="1663929" cy="1663929"/>
      </dsp:txXfrm>
    </dsp:sp>
    <dsp:sp modelId="{B198D471-0C4A-48C7-BC7A-CA8D8D421459}">
      <dsp:nvSpPr>
        <dsp:cNvPr id="0" name=""/>
        <dsp:cNvSpPr/>
      </dsp:nvSpPr>
      <dsp:spPr>
        <a:xfrm rot="10831838">
          <a:off x="1400772" y="4312136"/>
          <a:ext cx="1911607" cy="670648"/>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9AA8EE-3421-4221-B1A6-6A1459CDC160}">
      <dsp:nvSpPr>
        <dsp:cNvPr id="0" name=""/>
        <dsp:cNvSpPr/>
      </dsp:nvSpPr>
      <dsp:spPr>
        <a:xfrm>
          <a:off x="107502" y="3744411"/>
          <a:ext cx="2586622" cy="17883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anose="02020603050405020304" pitchFamily="18" charset="0"/>
              <a:cs typeface="Times New Roman" panose="02020603050405020304" pitchFamily="18" charset="0"/>
            </a:rPr>
            <a:t>Республика аумағында 200-ге жуық көмір кенорындары, 200-ден астам көмір білінімдері белгілі</a:t>
          </a:r>
          <a:endParaRPr lang="ru-RU" sz="2000" kern="1200" dirty="0">
            <a:latin typeface="Times New Roman" panose="02020603050405020304" pitchFamily="18" charset="0"/>
            <a:cs typeface="Times New Roman" panose="02020603050405020304" pitchFamily="18" charset="0"/>
          </a:endParaRPr>
        </a:p>
      </dsp:txBody>
      <dsp:txXfrm>
        <a:off x="159882" y="3796791"/>
        <a:ext cx="2481862" cy="1683634"/>
      </dsp:txXfrm>
    </dsp:sp>
    <dsp:sp modelId="{F7A4465D-66CA-4F2B-8C59-0CDC4AFF0480}">
      <dsp:nvSpPr>
        <dsp:cNvPr id="0" name=""/>
        <dsp:cNvSpPr/>
      </dsp:nvSpPr>
      <dsp:spPr>
        <a:xfrm rot="13308754">
          <a:off x="1570888" y="2674111"/>
          <a:ext cx="2349550" cy="670648"/>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2A5B0B-9FFA-4000-B5C5-0F55865B5183}">
      <dsp:nvSpPr>
        <dsp:cNvPr id="0" name=""/>
        <dsp:cNvSpPr/>
      </dsp:nvSpPr>
      <dsp:spPr>
        <a:xfrm>
          <a:off x="495675" y="1296153"/>
          <a:ext cx="2748785" cy="1860127"/>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ru-RU" sz="2000" kern="1200" dirty="0" err="1" smtClean="0">
              <a:latin typeface="Times New Roman" panose="02020603050405020304" pitchFamily="18" charset="0"/>
              <a:cs typeface="Times New Roman" panose="02020603050405020304" pitchFamily="18" charset="0"/>
            </a:rPr>
            <a:t>Көмірдің</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жалпылама</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геологиялық</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ресурстары</a:t>
          </a:r>
          <a:r>
            <a:rPr lang="ru-RU" sz="2000" kern="1200" dirty="0" smtClean="0">
              <a:latin typeface="Times New Roman" panose="02020603050405020304" pitchFamily="18" charset="0"/>
              <a:cs typeface="Times New Roman" panose="02020603050405020304" pitchFamily="18" charset="0"/>
            </a:rPr>
            <a:t> 164,4 млрд. т </a:t>
          </a:r>
          <a:r>
            <a:rPr lang="ru-RU" sz="2000" kern="1200" dirty="0" err="1" smtClean="0">
              <a:latin typeface="Times New Roman" panose="02020603050405020304" pitchFamily="18" charset="0"/>
              <a:cs typeface="Times New Roman" panose="02020603050405020304" pitchFamily="18" charset="0"/>
            </a:rPr>
            <a:t>деп</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есептеледі</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оның</a:t>
          </a:r>
          <a:r>
            <a:rPr lang="ru-RU" sz="2000" kern="1200" dirty="0" smtClean="0">
              <a:latin typeface="Times New Roman" panose="02020603050405020304" pitchFamily="18" charset="0"/>
              <a:cs typeface="Times New Roman" panose="02020603050405020304" pitchFamily="18" charset="0"/>
            </a:rPr>
            <a:t> 71,6 млрд. т-</a:t>
          </a:r>
          <a:r>
            <a:rPr lang="ru-RU" sz="2000" kern="1200" dirty="0" err="1" smtClean="0">
              <a:latin typeface="Times New Roman" panose="02020603050405020304" pitchFamily="18" charset="0"/>
              <a:cs typeface="Times New Roman" panose="02020603050405020304" pitchFamily="18" charset="0"/>
            </a:rPr>
            <a:t>сы</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тас</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көмір</a:t>
          </a:r>
          <a:r>
            <a:rPr lang="ru-RU" sz="2000" kern="1200" dirty="0" smtClean="0">
              <a:latin typeface="Times New Roman" panose="02020603050405020304" pitchFamily="18" charset="0"/>
              <a:cs typeface="Times New Roman" panose="02020603050405020304" pitchFamily="18" charset="0"/>
            </a:rPr>
            <a:t>, 92,8 млрд. т-</a:t>
          </a:r>
          <a:r>
            <a:rPr lang="ru-RU" sz="2000" kern="1200" dirty="0" err="1" smtClean="0">
              <a:latin typeface="Times New Roman" panose="02020603050405020304" pitchFamily="18" charset="0"/>
              <a:cs typeface="Times New Roman" panose="02020603050405020304" pitchFamily="18" charset="0"/>
            </a:rPr>
            <a:t>сы</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қоңыр</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көмір</a:t>
          </a:r>
          <a:r>
            <a:rPr lang="ru-RU" sz="2000" kern="1200" dirty="0" smtClean="0">
              <a:latin typeface="Times New Roman" panose="02020603050405020304" pitchFamily="18" charset="0"/>
              <a:cs typeface="Times New Roman" panose="02020603050405020304" pitchFamily="18" charset="0"/>
            </a:rPr>
            <a:t>.</a:t>
          </a:r>
          <a:endParaRPr lang="ru-RU" sz="2000" kern="1200" dirty="0">
            <a:latin typeface="Times New Roman" panose="02020603050405020304" pitchFamily="18" charset="0"/>
            <a:cs typeface="Times New Roman" panose="02020603050405020304" pitchFamily="18" charset="0"/>
          </a:endParaRPr>
        </a:p>
      </dsp:txBody>
      <dsp:txXfrm>
        <a:off x="550156" y="1350634"/>
        <a:ext cx="2639823" cy="1751165"/>
      </dsp:txXfrm>
    </dsp:sp>
    <dsp:sp modelId="{AA34B994-DE3E-4DCD-B28E-0F85AA1F79FA}">
      <dsp:nvSpPr>
        <dsp:cNvPr id="0" name=""/>
        <dsp:cNvSpPr/>
      </dsp:nvSpPr>
      <dsp:spPr>
        <a:xfrm rot="16200000">
          <a:off x="3524245" y="1955234"/>
          <a:ext cx="2151743" cy="670648"/>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40F10A-921C-485F-BDB9-B37B18019241}">
      <dsp:nvSpPr>
        <dsp:cNvPr id="0" name=""/>
        <dsp:cNvSpPr/>
      </dsp:nvSpPr>
      <dsp:spPr>
        <a:xfrm>
          <a:off x="3332089" y="320488"/>
          <a:ext cx="2536055" cy="17883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ru-RU" sz="2400" kern="1200" dirty="0" err="1" smtClean="0">
              <a:latin typeface="Times New Roman" panose="02020603050405020304" pitchFamily="18" charset="0"/>
              <a:cs typeface="Times New Roman" panose="02020603050405020304" pitchFamily="18" charset="0"/>
            </a:rPr>
            <a:t>Көмірдің</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барланған</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қоры</a:t>
          </a:r>
          <a:r>
            <a:rPr lang="ru-RU" sz="2400" kern="1200" dirty="0" smtClean="0">
              <a:latin typeface="Times New Roman" panose="02020603050405020304" pitchFamily="18" charset="0"/>
              <a:cs typeface="Times New Roman" panose="02020603050405020304" pitchFamily="18" charset="0"/>
            </a:rPr>
            <a:t> 60 млрд. т </a:t>
          </a:r>
          <a:r>
            <a:rPr lang="ru-RU" sz="2400" kern="1200" dirty="0" err="1" smtClean="0">
              <a:latin typeface="Times New Roman" panose="02020603050405020304" pitchFamily="18" charset="0"/>
              <a:cs typeface="Times New Roman" panose="02020603050405020304" pitchFamily="18" charset="0"/>
            </a:rPr>
            <a:t>шамасында</a:t>
          </a:r>
          <a:endParaRPr lang="ru-RU" sz="2400" kern="1200" dirty="0">
            <a:latin typeface="Times New Roman" panose="02020603050405020304" pitchFamily="18" charset="0"/>
            <a:cs typeface="Times New Roman" panose="02020603050405020304" pitchFamily="18" charset="0"/>
          </a:endParaRPr>
        </a:p>
      </dsp:txBody>
      <dsp:txXfrm>
        <a:off x="3384469" y="372868"/>
        <a:ext cx="2431295" cy="1683634"/>
      </dsp:txXfrm>
    </dsp:sp>
    <dsp:sp modelId="{7F04C352-8EC3-4390-A786-A03763630588}">
      <dsp:nvSpPr>
        <dsp:cNvPr id="0" name=""/>
        <dsp:cNvSpPr/>
      </dsp:nvSpPr>
      <dsp:spPr>
        <a:xfrm rot="19168553">
          <a:off x="5313776" y="2702580"/>
          <a:ext cx="2387180" cy="670648"/>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12FD64-A879-4DB4-8253-F201C4E0D420}">
      <dsp:nvSpPr>
        <dsp:cNvPr id="0" name=""/>
        <dsp:cNvSpPr/>
      </dsp:nvSpPr>
      <dsp:spPr>
        <a:xfrm>
          <a:off x="6040261" y="1368150"/>
          <a:ext cx="2748785" cy="17883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ru-RU" sz="2400" kern="1200" dirty="0" err="1" smtClean="0">
              <a:latin typeface="Times New Roman" panose="02020603050405020304" pitchFamily="18" charset="0"/>
              <a:cs typeface="Times New Roman" panose="02020603050405020304" pitchFamily="18" charset="0"/>
            </a:rPr>
            <a:t>тастанды</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баланстан</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тыс</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қорлар</a:t>
          </a:r>
          <a:r>
            <a:rPr lang="ru-RU" sz="2400" kern="1200" dirty="0" smtClean="0">
              <a:latin typeface="Times New Roman" panose="02020603050405020304" pitchFamily="18" charset="0"/>
              <a:cs typeface="Times New Roman" panose="02020603050405020304" pitchFamily="18" charset="0"/>
            </a:rPr>
            <a:t> 19,3 млрд. т-</a:t>
          </a:r>
          <a:r>
            <a:rPr lang="ru-RU" sz="2400" kern="1200" dirty="0" err="1" smtClean="0">
              <a:latin typeface="Times New Roman" panose="02020603050405020304" pitchFamily="18" charset="0"/>
              <a:cs typeface="Times New Roman" panose="02020603050405020304" pitchFamily="18" charset="0"/>
            </a:rPr>
            <a:t>ны</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құрайды</a:t>
          </a:r>
          <a:endParaRPr lang="ru-RU" sz="2400" kern="1200" dirty="0">
            <a:latin typeface="Times New Roman" panose="02020603050405020304" pitchFamily="18" charset="0"/>
            <a:cs typeface="Times New Roman" panose="02020603050405020304" pitchFamily="18" charset="0"/>
          </a:endParaRPr>
        </a:p>
      </dsp:txBody>
      <dsp:txXfrm>
        <a:off x="6092641" y="1420530"/>
        <a:ext cx="2644025" cy="1683634"/>
      </dsp:txXfrm>
    </dsp:sp>
    <dsp:sp modelId="{9C7D487D-4C88-497F-8977-A1E5FE640160}">
      <dsp:nvSpPr>
        <dsp:cNvPr id="0" name=""/>
        <dsp:cNvSpPr/>
      </dsp:nvSpPr>
      <dsp:spPr>
        <a:xfrm rot="21567708">
          <a:off x="5885314" y="4312069"/>
          <a:ext cx="1868005" cy="670648"/>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631F7D-F8CB-4F23-8CF4-9654FFF0804C}">
      <dsp:nvSpPr>
        <dsp:cNvPr id="0" name=""/>
        <dsp:cNvSpPr/>
      </dsp:nvSpPr>
      <dsp:spPr>
        <a:xfrm>
          <a:off x="6516201" y="3744422"/>
          <a:ext cx="2474154" cy="17883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ru-RU" sz="2000" kern="1200" dirty="0" err="1" smtClean="0">
              <a:latin typeface="Times New Roman" panose="02020603050405020304" pitchFamily="18" charset="0"/>
              <a:cs typeface="Times New Roman" panose="02020603050405020304" pitchFamily="18" charset="0"/>
            </a:rPr>
            <a:t>бұл</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көрсеткіштердің</a:t>
          </a:r>
          <a:r>
            <a:rPr lang="ru-RU" sz="2000" kern="1200" dirty="0" smtClean="0">
              <a:latin typeface="Times New Roman" panose="02020603050405020304" pitchFamily="18" charset="0"/>
              <a:cs typeface="Times New Roman" panose="02020603050405020304" pitchFamily="18" charset="0"/>
            </a:rPr>
            <a:t> 63%-ы </a:t>
          </a:r>
          <a:r>
            <a:rPr lang="ru-RU" sz="2000" kern="1200" dirty="0" err="1" smtClean="0">
              <a:latin typeface="Times New Roman" panose="02020603050405020304" pitchFamily="18" charset="0"/>
              <a:cs typeface="Times New Roman" panose="02020603050405020304" pitchFamily="18" charset="0"/>
            </a:rPr>
            <a:t>тас</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көмірлердің</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оның</a:t>
          </a:r>
          <a:r>
            <a:rPr lang="ru-RU" sz="2000" kern="1200" dirty="0" smtClean="0">
              <a:latin typeface="Times New Roman" panose="02020603050405020304" pitchFamily="18" charset="0"/>
              <a:cs typeface="Times New Roman" panose="02020603050405020304" pitchFamily="18" charset="0"/>
            </a:rPr>
            <a:t> 17%-ы </a:t>
          </a:r>
          <a:r>
            <a:rPr lang="ru-RU" sz="2000" kern="1200" dirty="0" err="1" smtClean="0">
              <a:latin typeface="Times New Roman" panose="02020603050405020304" pitchFamily="18" charset="0"/>
              <a:cs typeface="Times New Roman" panose="02020603050405020304" pitchFamily="18" charset="0"/>
            </a:rPr>
            <a:t>кокстанатын</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көмірлер</a:t>
          </a:r>
          <a:r>
            <a:rPr lang="ru-RU" sz="2000" kern="1200" dirty="0" smtClean="0">
              <a:latin typeface="Times New Roman" panose="02020603050405020304" pitchFamily="18" charset="0"/>
              <a:cs typeface="Times New Roman" panose="02020603050405020304" pitchFamily="18" charset="0"/>
            </a:rPr>
            <a:t>), 37%-ы </a:t>
          </a:r>
          <a:r>
            <a:rPr lang="ru-RU" sz="2000" kern="1200" dirty="0" err="1" smtClean="0">
              <a:latin typeface="Times New Roman" panose="02020603050405020304" pitchFamily="18" charset="0"/>
              <a:cs typeface="Times New Roman" panose="02020603050405020304" pitchFamily="18" charset="0"/>
            </a:rPr>
            <a:t>қоңыр</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көмірлердің</a:t>
          </a:r>
          <a:r>
            <a:rPr lang="ru-RU" sz="2000" kern="1200" dirty="0" smtClean="0">
              <a:latin typeface="Times New Roman" panose="02020603050405020304" pitchFamily="18" charset="0"/>
              <a:cs typeface="Times New Roman" panose="02020603050405020304" pitchFamily="18" charset="0"/>
            </a:rPr>
            <a:t> </a:t>
          </a:r>
          <a:r>
            <a:rPr lang="ru-RU" sz="2000" kern="1200" dirty="0" err="1" smtClean="0">
              <a:latin typeface="Times New Roman" panose="02020603050405020304" pitchFamily="18" charset="0"/>
              <a:cs typeface="Times New Roman" panose="02020603050405020304" pitchFamily="18" charset="0"/>
            </a:rPr>
            <a:t>үлесінде</a:t>
          </a:r>
          <a:endParaRPr lang="ru-RU" sz="2000" kern="1200" dirty="0">
            <a:latin typeface="Times New Roman" panose="02020603050405020304" pitchFamily="18" charset="0"/>
            <a:cs typeface="Times New Roman" panose="02020603050405020304" pitchFamily="18" charset="0"/>
          </a:endParaRPr>
        </a:p>
      </dsp:txBody>
      <dsp:txXfrm>
        <a:off x="6568581" y="3796802"/>
        <a:ext cx="2369394" cy="1683634"/>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27.03.2021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27.03.2021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ru-RU" smtClean="0"/>
              <a:t>Образец заголовка</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27.03.2021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Title 8"/>
          <p:cNvSpPr>
            <a:spLocks noGrp="1"/>
          </p:cNvSpPr>
          <p:nvPr>
            <p:ph type="title"/>
          </p:nvPr>
        </p:nvSpPr>
        <p:spPr>
          <a:xfrm>
            <a:off x="914400" y="1544715"/>
            <a:ext cx="7315200" cy="1154097"/>
          </a:xfrm>
        </p:spPr>
        <p:txBody>
          <a:bodyPr/>
          <a:lstStyle/>
          <a:p>
            <a:r>
              <a:rPr lang="ru-RU" smtClean="0"/>
              <a:t>Образец заголовка</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27.03.2021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a:xfrm>
            <a:off x="914400" y="1544715"/>
            <a:ext cx="7315200" cy="1154097"/>
          </a:xfrm>
        </p:spPr>
        <p:txBody>
          <a:bodyPr/>
          <a:lstStyle/>
          <a:p>
            <a:r>
              <a:rPr lang="ru-RU" smtClean="0"/>
              <a:t>Образец заголовка</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27.03.2021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27.03.2021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ru-RU" smtClean="0"/>
              <a:t>Образец заголовка</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27.03.2021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27.03.2021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27.03.2021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27.03.2021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4C71EC6-210F-42DE-9C53-41977AD35B3D}" type="datetimeFigureOut">
              <a:rPr lang="ru-RU" smtClean="0"/>
              <a:t>27.03.2021</a:t>
            </a:fld>
            <a:endParaRPr lang="ru-RU"/>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196752"/>
            <a:ext cx="7315200" cy="4395225"/>
          </a:xfrm>
        </p:spPr>
        <p:txBody>
          <a:bodyPr>
            <a:noAutofit/>
          </a:bodyPr>
          <a:lstStyle/>
          <a:p>
            <a:pPr algn="ctr"/>
            <a:r>
              <a:rPr lang="ru-RU" sz="2800" b="1" i="1" dirty="0">
                <a:latin typeface="Times New Roman" panose="02020603050405020304" pitchFamily="18" charset="0"/>
                <a:cs typeface="Times New Roman" panose="02020603050405020304" pitchFamily="18" charset="0"/>
              </a:rPr>
              <a:t>8-ші </a:t>
            </a:r>
            <a:r>
              <a:rPr lang="ru-RU" sz="2800" b="1" i="1" dirty="0" err="1">
                <a:latin typeface="Times New Roman" panose="02020603050405020304" pitchFamily="18" charset="0"/>
                <a:cs typeface="Times New Roman" panose="02020603050405020304" pitchFamily="18" charset="0"/>
              </a:rPr>
              <a:t>дәрістің</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тақырыбы</a:t>
            </a:r>
            <a:r>
              <a:rPr lang="ru-RU" sz="2800" b="1" i="1" dirty="0">
                <a:latin typeface="Times New Roman" panose="02020603050405020304" pitchFamily="18" charset="0"/>
                <a:cs typeface="Times New Roman" panose="02020603050405020304" pitchFamily="18" charset="0"/>
              </a:rPr>
              <a:t>:</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Қазақстанның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минералдық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ресурстары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түсініктік</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негіздері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минералдық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шикізат</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кешенінің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стратегиялық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өте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маңызды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және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маңызды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салалары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пайдалы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қазбалардың</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жіктемесі</a:t>
            </a:r>
            <a:r>
              <a:rPr lang="ru-RU" sz="2800" b="1" dirty="0" smtClean="0">
                <a:latin typeface="Times New Roman" panose="02020603050405020304" pitchFamily="18" charset="0"/>
                <a:cs typeface="Times New Roman" panose="02020603050405020304" pitchFamily="18" charset="0"/>
              </a:rPr>
              <a:t/>
            </a:r>
            <a:br>
              <a:rPr lang="ru-RU" sz="2800" b="1" dirty="0" smtClean="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9-шы </a:t>
            </a:r>
            <a:r>
              <a:rPr lang="ru-RU" sz="2800" b="1" i="1" dirty="0" err="1">
                <a:latin typeface="Times New Roman" panose="02020603050405020304" pitchFamily="18" charset="0"/>
                <a:cs typeface="Times New Roman" panose="02020603050405020304" pitchFamily="18" charset="0"/>
              </a:rPr>
              <a:t>дәрістің</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тақырыбы</a:t>
            </a:r>
            <a:r>
              <a:rPr lang="ru-RU" sz="2800" b="1" i="1" dirty="0">
                <a:latin typeface="Times New Roman" panose="02020603050405020304" pitchFamily="18" charset="0"/>
                <a:cs typeface="Times New Roman" panose="02020603050405020304" pitchFamily="18" charset="0"/>
              </a:rPr>
              <a:t>:</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Қазақстанның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жанғыш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пайдалы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қазбалары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және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энергетикалық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шикізаты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мұнай</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және</a:t>
            </a:r>
            <a:r>
              <a:rPr lang="ru-RU" sz="2800" b="1" dirty="0">
                <a:latin typeface="Times New Roman" panose="02020603050405020304" pitchFamily="18" charset="0"/>
                <a:cs typeface="Times New Roman" panose="02020603050405020304" pitchFamily="18" charset="0"/>
              </a:rPr>
              <a:t> газ,  </a:t>
            </a:r>
            <a:r>
              <a:rPr lang="ru-RU" sz="2800" b="1" dirty="0" err="1">
                <a:latin typeface="Times New Roman" panose="02020603050405020304" pitchFamily="18" charset="0"/>
                <a:cs typeface="Times New Roman" panose="02020603050405020304" pitchFamily="18" charset="0"/>
              </a:rPr>
              <a:t>көмір</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жанғыш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тақтатастар</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1184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908720"/>
            <a:ext cx="8496944" cy="5328592"/>
          </a:xfrm>
        </p:spPr>
        <p:txBody>
          <a:bodyPr>
            <a:normAutofit/>
          </a:bodyPr>
          <a:lstStyle/>
          <a:p>
            <a:r>
              <a:rPr lang="kk-KZ" b="1" i="1" dirty="0">
                <a:solidFill>
                  <a:schemeClr val="tx2"/>
                </a:solidFill>
                <a:latin typeface="Times New Roman" panose="02020603050405020304" pitchFamily="18" charset="0"/>
                <a:cs typeface="Times New Roman" panose="02020603050405020304" pitchFamily="18" charset="0"/>
              </a:rPr>
              <a:t>Пайдалы қазбалар</a:t>
            </a:r>
            <a:r>
              <a:rPr lang="kk-KZ" b="1"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жер қойнауында шоғырланған, материалдық өндіріске пайдалануға жарамды қатты, сұйық және газ түріндегі табиғи минералдық заттар. </a:t>
            </a:r>
            <a:endParaRPr lang="ru-RU" dirty="0">
              <a:latin typeface="Times New Roman" panose="02020603050405020304" pitchFamily="18" charset="0"/>
              <a:cs typeface="Times New Roman" panose="02020603050405020304" pitchFamily="18" charset="0"/>
            </a:endParaRPr>
          </a:p>
          <a:p>
            <a:r>
              <a:rPr lang="kk-KZ" b="1" i="1" dirty="0">
                <a:solidFill>
                  <a:schemeClr val="tx2"/>
                </a:solidFill>
                <a:latin typeface="Times New Roman" panose="02020603050405020304" pitchFamily="18" charset="0"/>
                <a:cs typeface="Times New Roman" panose="02020603050405020304" pitchFamily="18" charset="0"/>
              </a:rPr>
              <a:t>Кенорын</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Жердің бетінде немесе оның қойнауында орналасқан, өзінің мөлшері, сапасы және орналасу жағдайы тұрғысынан қоғамның қазіргі даму сатысында өнеркәсіптік игеруге жарамды минералдық заттар шоғыры. Пайдалы қазбаның мөлшері мен сапасы өнеркәсіптік игерімге жарамды болуы шарт. Пайдалы қазбаның кенорынды игеруге тұрарлық ең кіші мөлшері мен ең нашар сапасы өнеркәсіптік кондиция деп аталады. </a:t>
            </a:r>
            <a:endParaRPr lang="ru-RU" dirty="0">
              <a:latin typeface="Times New Roman" panose="02020603050405020304" pitchFamily="18" charset="0"/>
              <a:cs typeface="Times New Roman" panose="02020603050405020304" pitchFamily="18" charset="0"/>
            </a:endParaRPr>
          </a:p>
          <a:p>
            <a:r>
              <a:rPr lang="kk-KZ" b="1" i="1" dirty="0">
                <a:solidFill>
                  <a:schemeClr val="tx2"/>
                </a:solidFill>
                <a:latin typeface="Times New Roman" panose="02020603050405020304" pitchFamily="18" charset="0"/>
                <a:cs typeface="Times New Roman" panose="02020603050405020304" pitchFamily="18" charset="0"/>
              </a:rPr>
              <a:t>Минералдық шикізат</a:t>
            </a:r>
            <a:r>
              <a:rPr lang="kk-KZ" b="1"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жер қойнауынан өндіріліп алынатын, шаруашылықта қолдануға қажетті дәрежеде алғашқы өңдеуден өткізілген пайдалы қазба. </a:t>
            </a:r>
            <a:endParaRPr lang="ru-RU" dirty="0">
              <a:latin typeface="Times New Roman" panose="02020603050405020304" pitchFamily="18" charset="0"/>
              <a:cs typeface="Times New Roman" panose="02020603050405020304" pitchFamily="18" charset="0"/>
            </a:endParaRPr>
          </a:p>
          <a:p>
            <a:r>
              <a:rPr lang="kk-KZ" b="1" i="1" dirty="0">
                <a:solidFill>
                  <a:schemeClr val="tx2"/>
                </a:solidFill>
                <a:latin typeface="Times New Roman" panose="02020603050405020304" pitchFamily="18" charset="0"/>
                <a:cs typeface="Times New Roman" panose="02020603050405020304" pitchFamily="18" charset="0"/>
              </a:rPr>
              <a:t>Минералдық ресурстар</a:t>
            </a:r>
            <a:r>
              <a:rPr lang="kk-KZ" b="1"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жекелеген аймақтың, елдің, континенттің қойнауларынан табылған, өнеркәсіптік пайдалануға жарамды, геологиялық зерттеулер мен геологиялық барлау нәтижесінде сапалық және мөлшерлік тұрғыдан бағаланған пайдалы қазба жиынтықтары.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5506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Полезные ископаемые Казахстана. Виды руд - презентация онлайн"/>
          <p:cNvPicPr>
            <a:picLocks noChangeAspect="1" noChangeArrowheads="1"/>
          </p:cNvPicPr>
          <p:nvPr/>
        </p:nvPicPr>
        <p:blipFill rotWithShape="1">
          <a:blip r:embed="rId2">
            <a:extLst>
              <a:ext uri="{28A0092B-C50C-407E-A947-70E740481C1C}">
                <a14:useLocalDpi xmlns:a14="http://schemas.microsoft.com/office/drawing/2010/main" val="0"/>
              </a:ext>
            </a:extLst>
          </a:blip>
          <a:srcRect t="6182" r="7379" b="2084"/>
          <a:stretch/>
        </p:blipFill>
        <p:spPr bwMode="auto">
          <a:xfrm>
            <a:off x="21724" y="-22999"/>
            <a:ext cx="9138739" cy="6880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971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081561830"/>
              </p:ext>
            </p:extLst>
          </p:nvPr>
        </p:nvGraphicFramePr>
        <p:xfrm>
          <a:off x="179512" y="188640"/>
          <a:ext cx="8856984" cy="655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1608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1"/>
          </p:nvPr>
        </p:nvSpPr>
        <p:spPr>
          <a:xfrm>
            <a:off x="222003" y="404664"/>
            <a:ext cx="4161656" cy="3035471"/>
          </a:xfrm>
        </p:spPr>
        <p:txBody>
          <a:bodyPr/>
          <a:lstStyle/>
          <a:p>
            <a:pPr algn="just"/>
            <a:r>
              <a:rPr lang="kk-KZ" dirty="0">
                <a:latin typeface="Times New Roman" panose="02020603050405020304" pitchFamily="18" charset="0"/>
                <a:cs typeface="Times New Roman" panose="02020603050405020304" pitchFamily="18" charset="0"/>
              </a:rPr>
              <a:t>Минералдық шикізаттар өздерінің қолданылу бағыттарына қарай пайдалы қазбалардың төмендегі топтарына жіктеледі: </a:t>
            </a:r>
            <a:endParaRPr lang="en-US" dirty="0" smtClean="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a:p>
            <a:pPr algn="ctr"/>
            <a:r>
              <a:rPr lang="kk-KZ" b="1" dirty="0">
                <a:solidFill>
                  <a:schemeClr val="tx2"/>
                </a:solidFill>
                <a:latin typeface="Times New Roman" panose="02020603050405020304" pitchFamily="18" charset="0"/>
                <a:cs typeface="Times New Roman" panose="02020603050405020304" pitchFamily="18" charset="0"/>
              </a:rPr>
              <a:t>1) Жанғыш қазбалар (мұнай мен көмір бағытындағы қазбалар);</a:t>
            </a:r>
            <a:endParaRPr lang="ru-RU" b="1" dirty="0">
              <a:solidFill>
                <a:schemeClr val="tx2"/>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64" y="3429000"/>
            <a:ext cx="3510390"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833" y="4221088"/>
            <a:ext cx="3462680"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531739"/>
            <a:ext cx="3399125"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AutoShape 6" descr="горючие сланцы"/>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2492896"/>
            <a:ext cx="3060328" cy="2713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2533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8030" y="4149080"/>
            <a:ext cx="3873624" cy="1718084"/>
          </a:xfrm>
        </p:spPr>
        <p:txBody>
          <a:bodyPr>
            <a:noAutofit/>
          </a:bodyPr>
          <a:lstStyle/>
          <a:p>
            <a:pPr algn="ctr"/>
            <a:r>
              <a:rPr lang="kk-KZ" sz="2400" b="1" dirty="0">
                <a:latin typeface="Times New Roman" panose="02020603050405020304" pitchFamily="18" charset="0"/>
                <a:cs typeface="Times New Roman" panose="02020603050405020304" pitchFamily="18" charset="0"/>
              </a:rPr>
              <a:t>2) Металл пайдалы қазбалар (қара, түсті, сирек, салауатты, радиоактивті металдар);</a:t>
            </a:r>
            <a:endParaRPr lang="ru-RU" sz="2400" b="1" dirty="0">
              <a:latin typeface="Times New Roman" panose="02020603050405020304" pitchFamily="18" charset="0"/>
              <a:cs typeface="Times New Roman" panose="02020603050405020304" pitchFamily="18" charset="0"/>
            </a:endParaRPr>
          </a:p>
        </p:txBody>
      </p:sp>
      <p:pic>
        <p:nvPicPr>
          <p:cNvPr id="3074" name="Picture 2" descr="Различия черных и цветных металло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901" y="836712"/>
            <a:ext cx="4762500" cy="307657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Редкие металлы - 11079-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703" y="1700808"/>
            <a:ext cx="3552395"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8" descr="Проверялки Физика 7-8-9 классы УМК Кривченко И.В."/>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8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4941168"/>
            <a:ext cx="4581315" cy="1548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2531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1176" y="895502"/>
            <a:ext cx="3657600" cy="2316333"/>
          </a:xfrm>
        </p:spPr>
        <p:txBody>
          <a:bodyPr>
            <a:noAutofit/>
          </a:bodyPr>
          <a:lstStyle/>
          <a:p>
            <a:pPr algn="ctr"/>
            <a:r>
              <a:rPr lang="kk-KZ" sz="2000" b="1" dirty="0">
                <a:latin typeface="Times New Roman" panose="02020603050405020304" pitchFamily="18" charset="0"/>
                <a:cs typeface="Times New Roman" panose="02020603050405020304" pitchFamily="18" charset="0"/>
              </a:rPr>
              <a:t>3) Бейметалл пайдалы қазбалар (тау-кен-химия, тау-кен-техника, шыны-керамика шикізаттары, асыл және әшекей тастар, техникалық тастар, құрылыс материалдары); </a:t>
            </a:r>
            <a:endParaRPr lang="ru-RU" sz="2000" b="1" dirty="0">
              <a:latin typeface="Times New Roman" panose="02020603050405020304" pitchFamily="18" charset="0"/>
              <a:cs typeface="Times New Roman" panose="02020603050405020304" pitchFamily="18" charset="0"/>
            </a:endParaRPr>
          </a:p>
        </p:txBody>
      </p:sp>
      <p:pic>
        <p:nvPicPr>
          <p:cNvPr id="4098" name="Picture 2" descr="Понятие о генезисе полезных ископаемых и их месторожден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723027"/>
            <a:ext cx="3744416" cy="280469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Благородные металл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1743" y="4045257"/>
            <a:ext cx="3857571" cy="216024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0940" y="980728"/>
            <a:ext cx="3986808" cy="2307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6234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10302" y="1268760"/>
            <a:ext cx="3873624" cy="1358045"/>
          </a:xfrm>
        </p:spPr>
        <p:txBody>
          <a:bodyPr>
            <a:normAutofit/>
          </a:bodyPr>
          <a:lstStyle/>
          <a:p>
            <a:pPr algn="ctr"/>
            <a:r>
              <a:rPr lang="kk-KZ" sz="3200" dirty="0">
                <a:latin typeface="Times New Roman" panose="02020603050405020304" pitchFamily="18" charset="0"/>
                <a:cs typeface="Times New Roman" panose="02020603050405020304" pitchFamily="18" charset="0"/>
              </a:rPr>
              <a:t>4) Тұздар мен шипалы балшықтар; </a:t>
            </a:r>
            <a:endParaRPr lang="ru-RU" sz="3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38302" y="4653136"/>
            <a:ext cx="4572000" cy="830997"/>
          </a:xfrm>
          <a:prstGeom prst="rect">
            <a:avLst/>
          </a:prstGeom>
        </p:spPr>
        <p:txBody>
          <a:bodyPr>
            <a:spAutoFit/>
          </a:bodyPr>
          <a:lstStyle/>
          <a:p>
            <a:pPr algn="ctr"/>
            <a:r>
              <a:rPr lang="kk-KZ" sz="2400" b="1" dirty="0">
                <a:solidFill>
                  <a:schemeClr val="tx2"/>
                </a:solidFill>
                <a:latin typeface="Times New Roman" panose="02020603050405020304" pitchFamily="18" charset="0"/>
                <a:cs typeface="Times New Roman" panose="02020603050405020304" pitchFamily="18" charset="0"/>
              </a:rPr>
              <a:t>5) Минералды және жылу-энергетикалық сулар.</a:t>
            </a:r>
            <a:endParaRPr lang="ru-RU" sz="2400" b="1" dirty="0">
              <a:solidFill>
                <a:schemeClr val="tx2"/>
              </a:solidFill>
              <a:latin typeface="Times New Roman" panose="02020603050405020304" pitchFamily="18" charset="0"/>
              <a:cs typeface="Times New Roman" panose="02020603050405020304" pitchFamily="18" charset="0"/>
            </a:endParaRPr>
          </a:p>
        </p:txBody>
      </p:sp>
      <p:pic>
        <p:nvPicPr>
          <p:cNvPr id="5122" name="Picture 2" descr="Каменная соль - одно из древнейших полезных ископаемы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431" y="692696"/>
            <a:ext cx="4706466" cy="314377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Проведи с пользой майские! Минеральные воды. Санатории. - Поиск туров от  надежных туроператоров, официальный сайт турфирмы ТУРСФЕРА - турагентства  во всех районах Санкт-Петербург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896" y="3836468"/>
            <a:ext cx="3915583" cy="2921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211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32656"/>
            <a:ext cx="7315200" cy="637964"/>
          </a:xfrm>
        </p:spPr>
        <p:txBody>
          <a:bodyPr>
            <a:normAutofit fontScale="90000"/>
          </a:bodyPr>
          <a:lstStyle/>
          <a:p>
            <a:pPr algn="ctr"/>
            <a:r>
              <a:rPr lang="kk-KZ" sz="3600" b="1" i="1" dirty="0">
                <a:latin typeface="Times New Roman" panose="02020603050405020304" pitchFamily="18" charset="0"/>
                <a:cs typeface="Times New Roman" panose="02020603050405020304" pitchFamily="18" charset="0"/>
              </a:rPr>
              <a:t>Мұнай және газ</a:t>
            </a:r>
            <a:endParaRPr lang="ru-RU" sz="3600" i="1" dirty="0">
              <a:latin typeface="Times New Roman" panose="02020603050405020304" pitchFamily="18" charset="0"/>
              <a:cs typeface="Times New Roman" panose="02020603050405020304" pitchFamily="18" charset="0"/>
            </a:endParaRPr>
          </a:p>
        </p:txBody>
      </p:sp>
      <p:graphicFrame>
        <p:nvGraphicFramePr>
          <p:cNvPr id="5" name="Схема 4"/>
          <p:cNvGraphicFramePr/>
          <p:nvPr>
            <p:extLst>
              <p:ext uri="{D42A27DB-BD31-4B8C-83A1-F6EECF244321}">
                <p14:modId xmlns:p14="http://schemas.microsoft.com/office/powerpoint/2010/main" val="27143904"/>
              </p:ext>
            </p:extLst>
          </p:nvPr>
        </p:nvGraphicFramePr>
        <p:xfrm>
          <a:off x="827584" y="1124744"/>
          <a:ext cx="736848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449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6021288"/>
            <a:ext cx="7315200" cy="504056"/>
          </a:xfrm>
        </p:spPr>
        <p:txBody>
          <a:bodyPr>
            <a:noAutofit/>
          </a:bodyPr>
          <a:lstStyle/>
          <a:p>
            <a:pPr marL="45720" indent="0" algn="ctr">
              <a:buNone/>
            </a:pPr>
            <a:r>
              <a:rPr lang="ru-RU" sz="2400" dirty="0">
                <a:latin typeface="Times New Roman" panose="02020603050405020304" pitchFamily="18" charset="0"/>
                <a:cs typeface="Times New Roman" panose="02020603050405020304" pitchFamily="18" charset="0"/>
              </a:rPr>
              <a:t>Каспий </a:t>
            </a:r>
            <a:r>
              <a:rPr lang="ru-RU" sz="2400" dirty="0" err="1">
                <a:latin typeface="Times New Roman" panose="02020603050405020304" pitchFamily="18" charset="0"/>
                <a:cs typeface="Times New Roman" panose="02020603050405020304" pitchFamily="18" charset="0"/>
              </a:rPr>
              <a:t>маңы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мұнайлы-газды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провинциясы</a:t>
            </a:r>
            <a:endParaRPr lang="ru-RU" sz="2400"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7481"/>
          <a:stretch/>
        </p:blipFill>
        <p:spPr bwMode="auto">
          <a:xfrm>
            <a:off x="395536" y="399233"/>
            <a:ext cx="8525491"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135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16632"/>
            <a:ext cx="7315200" cy="637964"/>
          </a:xfrm>
        </p:spPr>
        <p:txBody>
          <a:bodyPr>
            <a:normAutofit/>
          </a:bodyPr>
          <a:lstStyle/>
          <a:p>
            <a:pPr algn="ctr"/>
            <a:r>
              <a:rPr lang="kk-KZ" sz="3200" b="1" dirty="0">
                <a:latin typeface="Times New Roman" panose="02020603050405020304" pitchFamily="18" charset="0"/>
                <a:cs typeface="Times New Roman" panose="02020603050405020304" pitchFamily="18" charset="0"/>
              </a:rPr>
              <a:t>Көмір</a:t>
            </a:r>
            <a:endParaRPr lang="ru-RU" sz="32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096086966"/>
              </p:ext>
            </p:extLst>
          </p:nvPr>
        </p:nvGraphicFramePr>
        <p:xfrm>
          <a:off x="0" y="692696"/>
          <a:ext cx="9144000" cy="616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1482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91680" y="404664"/>
            <a:ext cx="7128792" cy="6453335"/>
          </a:xfrm>
        </p:spPr>
        <p:txBody>
          <a:bodyPr>
            <a:normAutofit/>
          </a:bodyPr>
          <a:lstStyle/>
          <a:p>
            <a:r>
              <a:rPr lang="kk-KZ" dirty="0">
                <a:latin typeface="Times New Roman" panose="02020603050405020304" pitchFamily="18" charset="0"/>
                <a:cs typeface="Times New Roman" panose="02020603050405020304" pitchFamily="18" charset="0"/>
              </a:rPr>
              <a:t>Ең ірі көмір алаптары </a:t>
            </a:r>
            <a:r>
              <a:rPr lang="kk-KZ" b="1" i="1" dirty="0">
                <a:latin typeface="Times New Roman" panose="02020603050405020304" pitchFamily="18" charset="0"/>
                <a:cs typeface="Times New Roman" panose="02020603050405020304" pitchFamily="18" charset="0"/>
              </a:rPr>
              <a:t>Орталық Қазақстанда </a:t>
            </a:r>
            <a:r>
              <a:rPr lang="kk-KZ" dirty="0">
                <a:latin typeface="Times New Roman" panose="02020603050405020304" pitchFamily="18" charset="0"/>
                <a:cs typeface="Times New Roman" panose="02020603050405020304" pitchFamily="18" charset="0"/>
              </a:rPr>
              <a:t>(</a:t>
            </a:r>
            <a:r>
              <a:rPr lang="kk-KZ" b="1" dirty="0">
                <a:solidFill>
                  <a:schemeClr val="tx2"/>
                </a:solidFill>
                <a:latin typeface="Times New Roman" panose="02020603050405020304" pitchFamily="18" charset="0"/>
                <a:cs typeface="Times New Roman" panose="02020603050405020304" pitchFamily="18" charset="0"/>
              </a:rPr>
              <a:t>Қарағанды, Екібастұз, Майкөбе алаптары</a:t>
            </a:r>
            <a:r>
              <a:rPr lang="kk-KZ" dirty="0">
                <a:latin typeface="Times New Roman" panose="02020603050405020304" pitchFamily="18" charset="0"/>
                <a:cs typeface="Times New Roman" panose="02020603050405020304" pitchFamily="18" charset="0"/>
              </a:rPr>
              <a:t>). </a:t>
            </a:r>
            <a:r>
              <a:rPr lang="kk-KZ" b="1" i="1" dirty="0">
                <a:solidFill>
                  <a:schemeClr val="tx2"/>
                </a:solidFill>
                <a:latin typeface="Times New Roman" panose="02020603050405020304" pitchFamily="18" charset="0"/>
                <a:cs typeface="Times New Roman" panose="02020603050405020304" pitchFamily="18" charset="0"/>
              </a:rPr>
              <a:t>Шұбаркөл</a:t>
            </a:r>
            <a:r>
              <a:rPr lang="kk-KZ" dirty="0">
                <a:latin typeface="Times New Roman" panose="02020603050405020304" pitchFamily="18" charset="0"/>
                <a:cs typeface="Times New Roman" panose="02020603050405020304" pitchFamily="18" charset="0"/>
              </a:rPr>
              <a:t> (2,2 млрд. т), </a:t>
            </a:r>
            <a:r>
              <a:rPr lang="kk-KZ" b="1" i="1" dirty="0">
                <a:solidFill>
                  <a:schemeClr val="tx2"/>
                </a:solidFill>
                <a:latin typeface="Times New Roman" panose="02020603050405020304" pitchFamily="18" charset="0"/>
                <a:cs typeface="Times New Roman" panose="02020603050405020304" pitchFamily="18" charset="0"/>
              </a:rPr>
              <a:t>Борлы</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(0,5 млрд. т), </a:t>
            </a:r>
            <a:r>
              <a:rPr lang="kk-KZ" b="1" i="1" dirty="0">
                <a:solidFill>
                  <a:schemeClr val="tx2"/>
                </a:solidFill>
                <a:latin typeface="Times New Roman" panose="02020603050405020304" pitchFamily="18" charset="0"/>
                <a:cs typeface="Times New Roman" panose="02020603050405020304" pitchFamily="18" charset="0"/>
              </a:rPr>
              <a:t>Самара</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(1,3 млрд. т) сияқты ірі кенорындар мен </a:t>
            </a:r>
            <a:r>
              <a:rPr lang="kk-KZ" b="1" dirty="0">
                <a:solidFill>
                  <a:schemeClr val="tx2"/>
                </a:solidFill>
                <a:latin typeface="Times New Roman" panose="02020603050405020304" pitchFamily="18" charset="0"/>
                <a:cs typeface="Times New Roman" panose="02020603050405020304" pitchFamily="18" charset="0"/>
              </a:rPr>
              <a:t>Теңіз-Қоржынкөл</a:t>
            </a:r>
            <a:r>
              <a:rPr lang="kk-KZ" dirty="0">
                <a:latin typeface="Times New Roman" panose="02020603050405020304" pitchFamily="18" charset="0"/>
                <a:cs typeface="Times New Roman" panose="02020603050405020304" pitchFamily="18" charset="0"/>
              </a:rPr>
              <a:t> </a:t>
            </a:r>
            <a:r>
              <a:rPr lang="kk-KZ" b="1" dirty="0">
                <a:solidFill>
                  <a:schemeClr val="tx2"/>
                </a:solidFill>
                <a:latin typeface="Times New Roman" panose="02020603050405020304" pitchFamily="18" charset="0"/>
                <a:cs typeface="Times New Roman" panose="02020603050405020304" pitchFamily="18" charset="0"/>
              </a:rPr>
              <a:t>алабының</a:t>
            </a:r>
            <a:r>
              <a:rPr lang="kk-KZ" dirty="0">
                <a:latin typeface="Times New Roman" panose="02020603050405020304" pitchFamily="18" charset="0"/>
                <a:cs typeface="Times New Roman" panose="02020603050405020304" pitchFamily="18" charset="0"/>
              </a:rPr>
              <a:t> әлі барланбаған кенорындары да осы аймақ ауқымында. Соңғы алап ауқымында жалғыз ғана </a:t>
            </a:r>
            <a:r>
              <a:rPr lang="kk-KZ" b="1" i="1" dirty="0">
                <a:solidFill>
                  <a:schemeClr val="tx2"/>
                </a:solidFill>
                <a:latin typeface="Times New Roman" panose="02020603050405020304" pitchFamily="18" charset="0"/>
                <a:cs typeface="Times New Roman" panose="02020603050405020304" pitchFamily="18" charset="0"/>
              </a:rPr>
              <a:t>Сарыадыр</a:t>
            </a:r>
            <a:r>
              <a:rPr lang="kk-KZ" dirty="0">
                <a:latin typeface="Times New Roman" panose="02020603050405020304" pitchFamily="18" charset="0"/>
                <a:cs typeface="Times New Roman" panose="02020603050405020304" pitchFamily="18" charset="0"/>
              </a:rPr>
              <a:t> кенорнының қоры барланған (179 млн. т), алап көмірлерінің жалпы ресурстары 2,7 млрд. т шамасында деп бағаланады. </a:t>
            </a:r>
            <a:endParaRPr lang="kk-KZ" dirty="0" smtClean="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a:p>
            <a:pPr algn="just"/>
            <a:r>
              <a:rPr lang="kk-KZ" b="1" i="1" dirty="0">
                <a:latin typeface="Times New Roman" panose="02020603050405020304" pitchFamily="18" charset="0"/>
                <a:cs typeface="Times New Roman" panose="02020603050405020304" pitchFamily="18" charset="0"/>
              </a:rPr>
              <a:t>Солтүстік Қазақстан </a:t>
            </a:r>
            <a:r>
              <a:rPr lang="kk-KZ" dirty="0">
                <a:latin typeface="Times New Roman" panose="02020603050405020304" pitchFamily="18" charset="0"/>
                <a:cs typeface="Times New Roman" panose="02020603050405020304" pitchFamily="18" charset="0"/>
              </a:rPr>
              <a:t>аймағындағы аса ірі көмірлі алап ретінде </a:t>
            </a:r>
            <a:r>
              <a:rPr lang="kk-KZ" b="1" dirty="0">
                <a:solidFill>
                  <a:schemeClr val="tx2"/>
                </a:solidFill>
                <a:latin typeface="Times New Roman" panose="02020603050405020304" pitchFamily="18" charset="0"/>
                <a:cs typeface="Times New Roman" panose="02020603050405020304" pitchFamily="18" charset="0"/>
              </a:rPr>
              <a:t>Торғайдың энергетикалық қоңыр көмірлі алабы </a:t>
            </a:r>
            <a:r>
              <a:rPr lang="kk-KZ" dirty="0">
                <a:latin typeface="Times New Roman" panose="02020603050405020304" pitchFamily="18" charset="0"/>
                <a:cs typeface="Times New Roman" panose="02020603050405020304" pitchFamily="18" charset="0"/>
              </a:rPr>
              <a:t>қаралады. Алаптың жалпы ресурстары 52 млрд. т, оның 7 млрд. т-сы ғана барланған. Мұндағы негізгі көмір кенорындары – </a:t>
            </a:r>
            <a:r>
              <a:rPr lang="kk-KZ" b="1" i="1" dirty="0">
                <a:solidFill>
                  <a:schemeClr val="tx2"/>
                </a:solidFill>
                <a:latin typeface="Times New Roman" panose="02020603050405020304" pitchFamily="18" charset="0"/>
                <a:cs typeface="Times New Roman" panose="02020603050405020304" pitchFamily="18" charset="0"/>
              </a:rPr>
              <a:t>Құсмұрын</a:t>
            </a:r>
            <a:r>
              <a:rPr lang="kk-KZ" dirty="0">
                <a:latin typeface="Times New Roman" panose="02020603050405020304" pitchFamily="18" charset="0"/>
                <a:cs typeface="Times New Roman" panose="02020603050405020304" pitchFamily="18" charset="0"/>
              </a:rPr>
              <a:t> (2,6 млрд. т), </a:t>
            </a:r>
            <a:r>
              <a:rPr lang="kk-KZ" b="1" i="1" dirty="0">
                <a:solidFill>
                  <a:schemeClr val="tx2"/>
                </a:solidFill>
                <a:latin typeface="Times New Roman" panose="02020603050405020304" pitchFamily="18" charset="0"/>
                <a:cs typeface="Times New Roman" panose="02020603050405020304" pitchFamily="18" charset="0"/>
              </a:rPr>
              <a:t>Святогорск</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(1,4 млрд. т), </a:t>
            </a:r>
            <a:r>
              <a:rPr lang="kk-KZ" b="1" i="1" dirty="0">
                <a:solidFill>
                  <a:schemeClr val="tx2"/>
                </a:solidFill>
                <a:latin typeface="Times New Roman" panose="02020603050405020304" pitchFamily="18" charset="0"/>
                <a:cs typeface="Times New Roman" panose="02020603050405020304" pitchFamily="18" charset="0"/>
              </a:rPr>
              <a:t>Орлов</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(1,1 млрд. т), </a:t>
            </a:r>
            <a:r>
              <a:rPr lang="kk-KZ" b="1" i="1" dirty="0">
                <a:solidFill>
                  <a:schemeClr val="tx2"/>
                </a:solidFill>
                <a:latin typeface="Times New Roman" panose="02020603050405020304" pitchFamily="18" charset="0"/>
                <a:cs typeface="Times New Roman" panose="02020603050405020304" pitchFamily="18" charset="0"/>
              </a:rPr>
              <a:t>Егінсай</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(1,1 млрд. т), </a:t>
            </a:r>
            <a:r>
              <a:rPr lang="kk-KZ" b="1" i="1" dirty="0">
                <a:solidFill>
                  <a:schemeClr val="tx2"/>
                </a:solidFill>
                <a:latin typeface="Times New Roman" panose="02020603050405020304" pitchFamily="18" charset="0"/>
                <a:cs typeface="Times New Roman" panose="02020603050405020304" pitchFamily="18" charset="0"/>
              </a:rPr>
              <a:t>Приозерное</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(0,4 млрд. т), </a:t>
            </a:r>
            <a:r>
              <a:rPr lang="kk-KZ" b="1" i="1" dirty="0">
                <a:solidFill>
                  <a:schemeClr val="tx2"/>
                </a:solidFill>
                <a:latin typeface="Times New Roman" panose="02020603050405020304" pitchFamily="18" charset="0"/>
                <a:cs typeface="Times New Roman" panose="02020603050405020304" pitchFamily="18" charset="0"/>
              </a:rPr>
              <a:t>Қызылтал</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(0,4 млрд. т). Торғай өңірінде, сол сияқты, </a:t>
            </a:r>
            <a:r>
              <a:rPr lang="kk-KZ" b="1" dirty="0">
                <a:solidFill>
                  <a:schemeClr val="tx2"/>
                </a:solidFill>
                <a:latin typeface="Times New Roman" panose="02020603050405020304" pitchFamily="18" charset="0"/>
                <a:cs typeface="Times New Roman" panose="02020603050405020304" pitchFamily="18" charset="0"/>
              </a:rPr>
              <a:t>Жыланшық қоңыр көмір алабы </a:t>
            </a:r>
            <a:r>
              <a:rPr lang="kk-KZ" dirty="0">
                <a:latin typeface="Times New Roman" panose="02020603050405020304" pitchFamily="18" charset="0"/>
                <a:cs typeface="Times New Roman" panose="02020603050405020304" pitchFamily="18" charset="0"/>
              </a:rPr>
              <a:t>белгілі (7 кенорынды біріктіреді), оның жалпы ресурстары 22,8 млрд. т, алайда әзірге барланған қорлары жоқ, тек </a:t>
            </a:r>
            <a:r>
              <a:rPr lang="kk-KZ" b="1" i="1" dirty="0">
                <a:solidFill>
                  <a:schemeClr val="tx2"/>
                </a:solidFill>
                <a:latin typeface="Times New Roman" panose="02020603050405020304" pitchFamily="18" charset="0"/>
                <a:cs typeface="Times New Roman" panose="02020603050405020304" pitchFamily="18" charset="0"/>
              </a:rPr>
              <a:t>Жаркеуе кенорны </a:t>
            </a:r>
            <a:r>
              <a:rPr lang="kk-KZ" dirty="0">
                <a:latin typeface="Times New Roman" panose="02020603050405020304" pitchFamily="18" charset="0"/>
                <a:cs typeface="Times New Roman" panose="02020603050405020304" pitchFamily="18" charset="0"/>
              </a:rPr>
              <a:t>ғана біршама жақсы зерттелген (38 млн. т). </a:t>
            </a:r>
            <a:endParaRPr lang="ru-RU" dirty="0">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395536" y="1422201"/>
            <a:ext cx="1224136" cy="648072"/>
          </a:xfrm>
          <a:prstGeom prst="rightArrow">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395536" y="4725144"/>
            <a:ext cx="1224136" cy="648072"/>
          </a:xfrm>
          <a:prstGeom prst="rightArrow">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80862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Угольная промышленность в Казахстане - Школьные Знания.com"/>
          <p:cNvPicPr>
            <a:picLocks noChangeAspect="1" noChangeArrowheads="1"/>
          </p:cNvPicPr>
          <p:nvPr/>
        </p:nvPicPr>
        <p:blipFill rotWithShape="1">
          <a:blip r:embed="rId2">
            <a:extLst>
              <a:ext uri="{28A0092B-C50C-407E-A947-70E740481C1C}">
                <a14:useLocalDpi xmlns:a14="http://schemas.microsoft.com/office/drawing/2010/main" val="0"/>
              </a:ext>
            </a:extLst>
          </a:blip>
          <a:srcRect l="2931" t="2758" r="2586" b="2988"/>
          <a:stretch/>
        </p:blipFill>
        <p:spPr bwMode="auto">
          <a:xfrm>
            <a:off x="268014" y="189187"/>
            <a:ext cx="8639503" cy="6463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161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07704" y="620688"/>
            <a:ext cx="6768752" cy="6048671"/>
          </a:xfrm>
        </p:spPr>
        <p:txBody>
          <a:bodyPr>
            <a:normAutofit/>
          </a:bodyPr>
          <a:lstStyle/>
          <a:p>
            <a:r>
              <a:rPr lang="kk-KZ" b="1" i="1" dirty="0">
                <a:latin typeface="Times New Roman" panose="02020603050405020304" pitchFamily="18" charset="0"/>
                <a:cs typeface="Times New Roman" panose="02020603050405020304" pitchFamily="18" charset="0"/>
              </a:rPr>
              <a:t>Оңтүстік Қазақстан аймағында </a:t>
            </a:r>
            <a:r>
              <a:rPr lang="kk-KZ" b="1" dirty="0">
                <a:solidFill>
                  <a:schemeClr val="tx2"/>
                </a:solidFill>
                <a:latin typeface="Times New Roman" panose="02020603050405020304" pitchFamily="18" charset="0"/>
                <a:cs typeface="Times New Roman" panose="02020603050405020304" pitchFamily="18" charset="0"/>
              </a:rPr>
              <a:t>Іле және Төменгі Іле қоңыр көмір алаптары</a:t>
            </a:r>
            <a:r>
              <a:rPr lang="kk-KZ" dirty="0">
                <a:latin typeface="Times New Roman" panose="02020603050405020304" pitchFamily="18" charset="0"/>
                <a:cs typeface="Times New Roman" panose="02020603050405020304" pitchFamily="18" charset="0"/>
              </a:rPr>
              <a:t> орналасқан. Біріншісінің геологиялық ресурстары 14,8 млрд. т деп шамаланады, барланған қорлары 0,9 млрд. т (Іле кенорны). Төменгі Іле алабының геологиялық ресурстары 9,9 млрд. т-ны құрайды, оның 3 млрд. тсы барланған қорларға жатады. </a:t>
            </a:r>
            <a:endParaRPr lang="kk-KZ"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r>
              <a:rPr lang="kk-KZ" b="1" i="1" dirty="0">
                <a:latin typeface="Times New Roman" panose="02020603050405020304" pitchFamily="18" charset="0"/>
                <a:cs typeface="Times New Roman" panose="02020603050405020304" pitchFamily="18" charset="0"/>
              </a:rPr>
              <a:t>Шығыс Қазақстан аймағындағы </a:t>
            </a:r>
            <a:r>
              <a:rPr lang="kk-KZ" b="1" i="1" dirty="0">
                <a:solidFill>
                  <a:schemeClr val="tx2"/>
                </a:solidFill>
                <a:latin typeface="Times New Roman" panose="02020603050405020304" pitchFamily="18" charset="0"/>
                <a:cs typeface="Times New Roman" panose="02020603050405020304" pitchFamily="18" charset="0"/>
              </a:rPr>
              <a:t>Қаражыра (Юбилейное) </a:t>
            </a:r>
            <a:r>
              <a:rPr lang="kk-KZ" dirty="0">
                <a:latin typeface="Times New Roman" panose="02020603050405020304" pitchFamily="18" charset="0"/>
                <a:cs typeface="Times New Roman" panose="02020603050405020304" pitchFamily="18" charset="0"/>
              </a:rPr>
              <a:t>(1,5 млрд. т) және </a:t>
            </a:r>
            <a:r>
              <a:rPr lang="kk-KZ" b="1" i="1" dirty="0">
                <a:solidFill>
                  <a:schemeClr val="tx2"/>
                </a:solidFill>
                <a:latin typeface="Times New Roman" panose="02020603050405020304" pitchFamily="18" charset="0"/>
                <a:cs typeface="Times New Roman" panose="02020603050405020304" pitchFamily="18" charset="0"/>
              </a:rPr>
              <a:t>Кендірлі</a:t>
            </a:r>
            <a:r>
              <a:rPr lang="kk-KZ" dirty="0">
                <a:solidFill>
                  <a:schemeClr val="tx2"/>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(1,6 млрд. т) тас көмір кенорындары белгілі, бұл ресурстардың 250 млн. т-сы ғана барланған. Кендірлі кенорнында тас көмірмен қатар жанғыш тақтатастар да анықталған, олардың жалпы қоры 4 млрд. т деп есептеледі, оның 20,3 млн. т-сы барланған. </a:t>
            </a:r>
            <a:endParaRPr lang="kk-KZ"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r>
              <a:rPr lang="kk-KZ" b="1" i="1" dirty="0">
                <a:latin typeface="Times New Roman" panose="02020603050405020304" pitchFamily="18" charset="0"/>
                <a:cs typeface="Times New Roman" panose="02020603050405020304" pitchFamily="18" charset="0"/>
              </a:rPr>
              <a:t>Батыс Қазақстандағы </a:t>
            </a:r>
            <a:r>
              <a:rPr lang="kk-KZ" dirty="0">
                <a:latin typeface="Times New Roman" panose="02020603050405020304" pitchFamily="18" charset="0"/>
                <a:cs typeface="Times New Roman" panose="02020603050405020304" pitchFamily="18" charset="0"/>
              </a:rPr>
              <a:t>ең ірі көмір кенорны – қоңыр көмірлердің </a:t>
            </a:r>
            <a:r>
              <a:rPr lang="kk-KZ" b="1" i="1" dirty="0">
                <a:solidFill>
                  <a:schemeClr val="tx2"/>
                </a:solidFill>
                <a:latin typeface="Times New Roman" panose="02020603050405020304" pitchFamily="18" charset="0"/>
                <a:cs typeface="Times New Roman" panose="02020603050405020304" pitchFamily="18" charset="0"/>
              </a:rPr>
              <a:t>Мамыт кенорны</a:t>
            </a:r>
            <a:r>
              <a:rPr lang="kk-KZ" dirty="0">
                <a:latin typeface="Times New Roman" panose="02020603050405020304" pitchFamily="18" charset="0"/>
                <a:cs typeface="Times New Roman" panose="02020603050405020304" pitchFamily="18" charset="0"/>
              </a:rPr>
              <a:t>, оның геологиялық қоры 1,5 млрд. т, барланған қоры 0,6 млрд. т.</a:t>
            </a:r>
            <a:endParaRPr lang="ru-RU" dirty="0">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547936" y="1340768"/>
            <a:ext cx="1224136" cy="648072"/>
          </a:xfrm>
          <a:prstGeom prst="rightArrow">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547936" y="3717032"/>
            <a:ext cx="1224136" cy="648072"/>
          </a:xfrm>
          <a:prstGeom prst="rightArrow">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547936" y="5589240"/>
            <a:ext cx="1224136" cy="648072"/>
          </a:xfrm>
          <a:prstGeom prst="rightArrow">
            <a:avLst/>
          </a:prstGeom>
          <a:solidFill>
            <a:schemeClr val="tx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99659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16632"/>
            <a:ext cx="7315200" cy="637964"/>
          </a:xfrm>
        </p:spPr>
        <p:txBody>
          <a:bodyPr>
            <a:normAutofit/>
          </a:bodyPr>
          <a:lstStyle/>
          <a:p>
            <a:pPr algn="ctr"/>
            <a:r>
              <a:rPr lang="kk-KZ" sz="3200" b="1" dirty="0">
                <a:latin typeface="Times New Roman" panose="02020603050405020304" pitchFamily="18" charset="0"/>
                <a:cs typeface="Times New Roman" panose="02020603050405020304" pitchFamily="18" charset="0"/>
              </a:rPr>
              <a:t>Жанғыш тақтатастар</a:t>
            </a:r>
            <a:endParaRPr lang="ru-RU"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4581128"/>
            <a:ext cx="8568953" cy="2420888"/>
          </a:xfrm>
        </p:spPr>
        <p:txBody>
          <a:bodyPr>
            <a:normAutofit fontScale="85000" lnSpcReduction="20000"/>
          </a:bodyPr>
          <a:lstStyle/>
          <a:p>
            <a:r>
              <a:rPr lang="kk-KZ" dirty="0">
                <a:latin typeface="Times New Roman" panose="02020603050405020304" pitchFamily="18" charset="0"/>
                <a:cs typeface="Times New Roman" panose="02020603050405020304" pitchFamily="18" charset="0"/>
              </a:rPr>
              <a:t>Жанғыш тақтатастардың біршама жақсы зерттелген кенорны – Зайсан ойысындағы Кендірлі кенорны. Бұл көмір кенорнындағы жанғыш тақтатастардың жалпы геологиялық қоры 4,1 млрд. </a:t>
            </a:r>
            <a:r>
              <a:rPr lang="kk-KZ" dirty="0" smtClean="0">
                <a:latin typeface="Times New Roman" panose="02020603050405020304" pitchFamily="18" charset="0"/>
                <a:cs typeface="Times New Roman" panose="02020603050405020304" pitchFamily="18" charset="0"/>
              </a:rPr>
              <a:t>т-ны </a:t>
            </a:r>
            <a:r>
              <a:rPr lang="kk-KZ" dirty="0">
                <a:latin typeface="Times New Roman" panose="02020603050405020304" pitchFamily="18" charset="0"/>
                <a:cs typeface="Times New Roman" panose="02020603050405020304" pitchFamily="18" charset="0"/>
              </a:rPr>
              <a:t>құрайды деп шамаланады, оның С1 категориясы бойынша 20,3 млн. т-сы, С2 категориясы бойынша 155 млн. т-сы ғана барланған. Кенорын ашық тәсілмен де, шахталық әдіспен де игерілуі мүмкін. Жанғыш тақтатастардың шағын-шағын кенорындары (қорлары алғашқы млн. т-дан аспайды) өзге аймақтарда да белгілі, олар – Арал маңы (Байғожа, т.б. кенорындар), Торғай ойысымы және Алакөл ойысы (қоңыр көмір кенорында) т.б. Алайда тақтатастарының сапасы төмен болғандықтан бұл кенорындар әзірге практикалық тұрғыдан маңызды емес.</a:t>
            </a:r>
            <a:endParaRPr lang="ru-RU" dirty="0">
              <a:latin typeface="Times New Roman" panose="02020603050405020304" pitchFamily="18" charset="0"/>
              <a:cs typeface="Times New Roman" panose="02020603050405020304" pitchFamily="18" charset="0"/>
            </a:endParaRPr>
          </a:p>
        </p:txBody>
      </p:sp>
      <p:pic>
        <p:nvPicPr>
          <p:cNvPr id="7170" name="Picture 2" descr="Месторождения горючих сланцев Казахстана » Строительно-информационный портал"/>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764704"/>
            <a:ext cx="6192689" cy="3683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3309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ерспектива">
  <a:themeElements>
    <a:clrScheme name="Перспектива">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ерспектива">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2454</TotalTime>
  <Words>885</Words>
  <Application>Microsoft Office PowerPoint</Application>
  <PresentationFormat>Экран (4:3)</PresentationFormat>
  <Paragraphs>47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Перспектива</vt:lpstr>
      <vt:lpstr>8-ші дәрістің тақырыбы: Қазақстанның минералдық ресурстары: түсініктік негіздері; минералдық шикізат кешенінің стратегиялық, өте маңызды және маңызды салалары; пайдалы қазбалардың жіктемесі  9-шы дәрістің тақырыбы: Қазақстанның жанғыш пайдалы қазбалары және энергетикалық шикізаты: мұнай және газ,  көмір, жанғыш тақтатастар</vt:lpstr>
      <vt:lpstr>Презентация PowerPoint</vt:lpstr>
      <vt:lpstr>Презентация PowerPoint</vt:lpstr>
      <vt:lpstr>Презентация PowerPoint</vt:lpstr>
      <vt:lpstr>Презентация PowerPoint</vt:lpstr>
      <vt:lpstr>2) Металл пайдалы қазбалар (қара, түсті, сирек, салауатты, радиоактивті металдар);</vt:lpstr>
      <vt:lpstr>3) Бейметалл пайдалы қазбалар (тау-кен-химия, тау-кен-техника, шыны-керамика шикізаттары, асыл және әшекей тастар, техникалық тастар, құрылыс материалдары); </vt:lpstr>
      <vt:lpstr>4) Тұздар мен шипалы балшықтар; </vt:lpstr>
      <vt:lpstr>Мұнай және газ</vt:lpstr>
      <vt:lpstr>Презентация PowerPoint</vt:lpstr>
      <vt:lpstr>Көмір</vt:lpstr>
      <vt:lpstr>Презентация PowerPoint</vt:lpstr>
      <vt:lpstr>Презентация PowerPoint</vt:lpstr>
      <vt:lpstr>Презентация PowerPoint</vt:lpstr>
      <vt:lpstr>Жанғыш тақтатастар</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8-ші дәрістің тақырыбы: Қазақстанның минералдық ресурстары: түсініктік негіздері; минералдық шикізат кешенінің стратегиялық, өте маңызды және маңызды салалары; пайдалы қазбалардың жіктемесі</dc:title>
  <dc:creator>Талшын</dc:creator>
  <cp:lastModifiedBy>Талшын</cp:lastModifiedBy>
  <cp:revision>21</cp:revision>
  <dcterms:created xsi:type="dcterms:W3CDTF">2021-03-27T12:59:42Z</dcterms:created>
  <dcterms:modified xsi:type="dcterms:W3CDTF">2021-03-29T06:04:52Z</dcterms:modified>
</cp:coreProperties>
</file>