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05D3D2F-9F3D-4F23-A4EA-E7BB2962C40D}" type="doc">
      <dgm:prSet loTypeId="urn:microsoft.com/office/officeart/2005/8/layout/hList1" loCatId="list" qsTypeId="urn:microsoft.com/office/officeart/2005/8/quickstyle/3d1" qsCatId="3D" csTypeId="urn:microsoft.com/office/officeart/2005/8/colors/accent0_1" csCatId="mainScheme" phldr="1"/>
      <dgm:spPr/>
      <dgm:t>
        <a:bodyPr/>
        <a:lstStyle/>
        <a:p>
          <a:endParaRPr lang="ru-RU"/>
        </a:p>
      </dgm:t>
    </dgm:pt>
    <dgm:pt modelId="{986CCFE9-11E2-4463-8E17-0DB85FFECED9}">
      <dgm:prSet phldrT="[Текст]" custT="1"/>
      <dgm:spPr/>
      <dgm:t>
        <a:bodyPr/>
        <a:lstStyle/>
        <a:p>
          <a:r>
            <a:rPr lang="kk-KZ" sz="2400" b="1" dirty="0" smtClean="0">
              <a:latin typeface="Times New Roman" panose="02020603050405020304" pitchFamily="18" charset="0"/>
              <a:cs typeface="Times New Roman" panose="02020603050405020304" pitchFamily="18" charset="0"/>
            </a:rPr>
            <a:t>Тектоника</a:t>
          </a:r>
          <a:endParaRPr lang="ru-RU" sz="1600" dirty="0">
            <a:latin typeface="Times New Roman" panose="02020603050405020304" pitchFamily="18" charset="0"/>
            <a:cs typeface="Times New Roman" panose="02020603050405020304" pitchFamily="18" charset="0"/>
          </a:endParaRPr>
        </a:p>
      </dgm:t>
    </dgm:pt>
    <dgm:pt modelId="{74E57B6F-C2EF-46E0-91D3-4F6B99B9117C}" type="parTrans" cxnId="{0C18262C-DDCA-412F-81AB-85D194910C3B}">
      <dgm:prSet/>
      <dgm:spPr/>
      <dgm:t>
        <a:bodyPr/>
        <a:lstStyle/>
        <a:p>
          <a:endParaRPr lang="ru-RU"/>
        </a:p>
      </dgm:t>
    </dgm:pt>
    <dgm:pt modelId="{2A28CF67-3364-460F-95AD-7E3A21D1DEAD}" type="sibTrans" cxnId="{0C18262C-DDCA-412F-81AB-85D194910C3B}">
      <dgm:prSet/>
      <dgm:spPr/>
      <dgm:t>
        <a:bodyPr/>
        <a:lstStyle/>
        <a:p>
          <a:endParaRPr lang="ru-RU"/>
        </a:p>
      </dgm:t>
    </dgm:pt>
    <dgm:pt modelId="{648554F6-C3C3-4C8C-B33C-3EAD741583EB}">
      <dgm:prSet phldrT="[Текст]" custT="1"/>
      <dgm:spPr/>
      <dgm:t>
        <a:bodyPr/>
        <a:lstStyle/>
        <a:p>
          <a:pPr algn="l"/>
          <a:r>
            <a:rPr lang="kk-KZ" sz="1800" dirty="0" smtClean="0">
              <a:latin typeface="Times New Roman" panose="02020603050405020304" pitchFamily="18" charset="0"/>
              <a:cs typeface="Times New Roman" panose="02020603050405020304" pitchFamily="18" charset="0"/>
            </a:rPr>
            <a:t>Жер қыртысына тән нақтылы өңірдің тектоникалық бұзылыс (деформацияға ұшырау) ерекшеліктерімен және жалпылама даму тарихымен анықталатын оның құрылымдық сипаты.</a:t>
          </a:r>
          <a:endParaRPr lang="ru-RU" sz="1800" dirty="0">
            <a:latin typeface="Times New Roman" panose="02020603050405020304" pitchFamily="18" charset="0"/>
            <a:cs typeface="Times New Roman" panose="02020603050405020304" pitchFamily="18" charset="0"/>
          </a:endParaRPr>
        </a:p>
      </dgm:t>
    </dgm:pt>
    <dgm:pt modelId="{FF848384-2414-400B-99EE-DFC9FF1C41A4}" type="parTrans" cxnId="{FBF89769-2250-4F58-8846-039219C922A2}">
      <dgm:prSet/>
      <dgm:spPr/>
      <dgm:t>
        <a:bodyPr/>
        <a:lstStyle/>
        <a:p>
          <a:endParaRPr lang="ru-RU"/>
        </a:p>
      </dgm:t>
    </dgm:pt>
    <dgm:pt modelId="{B9F609AE-74C1-4AFC-8D81-1C61C923A237}" type="sibTrans" cxnId="{FBF89769-2250-4F58-8846-039219C922A2}">
      <dgm:prSet/>
      <dgm:spPr/>
      <dgm:t>
        <a:bodyPr/>
        <a:lstStyle/>
        <a:p>
          <a:endParaRPr lang="ru-RU"/>
        </a:p>
      </dgm:t>
    </dgm:pt>
    <dgm:pt modelId="{8BD46BF3-C0FF-4667-90D7-B6C50139AB79}">
      <dgm:prSet phldrT="[Текст]" custT="1"/>
      <dgm:spPr/>
      <dgm:t>
        <a:bodyPr/>
        <a:lstStyle/>
        <a:p>
          <a:pPr algn="l"/>
          <a:r>
            <a:rPr lang="kk-KZ" sz="1800" dirty="0" smtClean="0">
              <a:latin typeface="Times New Roman" panose="02020603050405020304" pitchFamily="18" charset="0"/>
              <a:cs typeface="Times New Roman" panose="02020603050405020304" pitchFamily="18" charset="0"/>
            </a:rPr>
            <a:t>Тектоникалық бұзылыстарды (деформацияны) туындататын басты күш – «тектоникалық қозғалыстар» деп аталатын планетаның ішкі өңірінен бастау алатын механикалық қозғалыстар.</a:t>
          </a:r>
          <a:endParaRPr lang="ru-RU" sz="1800" dirty="0">
            <a:latin typeface="Times New Roman" panose="02020603050405020304" pitchFamily="18" charset="0"/>
            <a:cs typeface="Times New Roman" panose="02020603050405020304" pitchFamily="18" charset="0"/>
          </a:endParaRPr>
        </a:p>
      </dgm:t>
    </dgm:pt>
    <dgm:pt modelId="{90450526-A7FE-4E65-B880-84EBB3B00560}" type="parTrans" cxnId="{6890C660-3E77-45C1-8818-089F165F84DB}">
      <dgm:prSet/>
      <dgm:spPr/>
      <dgm:t>
        <a:bodyPr/>
        <a:lstStyle/>
        <a:p>
          <a:endParaRPr lang="ru-RU"/>
        </a:p>
      </dgm:t>
    </dgm:pt>
    <dgm:pt modelId="{8D1193ED-0A58-4E88-8EBF-B42036860226}" type="sibTrans" cxnId="{6890C660-3E77-45C1-8818-089F165F84DB}">
      <dgm:prSet/>
      <dgm:spPr/>
      <dgm:t>
        <a:bodyPr/>
        <a:lstStyle/>
        <a:p>
          <a:endParaRPr lang="ru-RU"/>
        </a:p>
      </dgm:t>
    </dgm:pt>
    <dgm:pt modelId="{2062A168-0218-4F4F-8383-1AF6448BDF9C}">
      <dgm:prSet phldrT="[Текст]" custT="1"/>
      <dgm:spPr/>
      <dgm:t>
        <a:bodyPr/>
        <a:lstStyle/>
        <a:p>
          <a:r>
            <a:rPr lang="kk-KZ" sz="2400" b="1" dirty="0" smtClean="0">
              <a:latin typeface="Times New Roman" panose="02020603050405020304" pitchFamily="18" charset="0"/>
              <a:cs typeface="Times New Roman" panose="02020603050405020304" pitchFamily="18" charset="0"/>
            </a:rPr>
            <a:t>Денудация</a:t>
          </a:r>
          <a:r>
            <a:rPr lang="kk-KZ" sz="2400" dirty="0" smtClean="0">
              <a:latin typeface="Times New Roman" panose="02020603050405020304" pitchFamily="18" charset="0"/>
              <a:cs typeface="Times New Roman" panose="02020603050405020304" pitchFamily="18" charset="0"/>
            </a:rPr>
            <a:t> </a:t>
          </a:r>
          <a:endParaRPr lang="ru-RU" sz="1600" dirty="0">
            <a:latin typeface="Times New Roman" panose="02020603050405020304" pitchFamily="18" charset="0"/>
            <a:cs typeface="Times New Roman" panose="02020603050405020304" pitchFamily="18" charset="0"/>
          </a:endParaRPr>
        </a:p>
      </dgm:t>
    </dgm:pt>
    <dgm:pt modelId="{3B8F9AD6-A35B-4362-9767-28DD6441EBA2}" type="parTrans" cxnId="{23A5155B-F550-4C22-9E22-7C53F87183B0}">
      <dgm:prSet/>
      <dgm:spPr/>
      <dgm:t>
        <a:bodyPr/>
        <a:lstStyle/>
        <a:p>
          <a:endParaRPr lang="ru-RU"/>
        </a:p>
      </dgm:t>
    </dgm:pt>
    <dgm:pt modelId="{651C08B9-F9A0-4177-930F-71BA26595A81}" type="sibTrans" cxnId="{23A5155B-F550-4C22-9E22-7C53F87183B0}">
      <dgm:prSet/>
      <dgm:spPr/>
      <dgm:t>
        <a:bodyPr/>
        <a:lstStyle/>
        <a:p>
          <a:endParaRPr lang="ru-RU"/>
        </a:p>
      </dgm:t>
    </dgm:pt>
    <dgm:pt modelId="{E5184A79-9D2B-4B02-9BF5-4C78FB6BBA4A}">
      <dgm:prSet phldrT="[Текст]"/>
      <dgm:spPr/>
      <dgm:t>
        <a:bodyPr/>
        <a:lstStyle/>
        <a:p>
          <a:r>
            <a:rPr lang="kk-KZ" dirty="0" smtClean="0">
              <a:latin typeface="Times New Roman" panose="02020603050405020304" pitchFamily="18" charset="0"/>
              <a:cs typeface="Times New Roman" panose="02020603050405020304" pitchFamily="18" charset="0"/>
            </a:rPr>
            <a:t>Экзогендік күштер деп аталатын сыртқы күштер әсерінен  жаппай морылуға ұшырауы нәтижесінде босаңсыған таужыныс түйірлері мен кесекшелерінің, жекелеген минералдардың көтеріңкі өңірлерден ойыс өңірлерге қарай тасымалдануы нәтижесінде (ауырлық күшінің әсерінен, су ағындарымен, жел күшімен т.с.с.)  аталған көтеріңкі өңірлердің беткі қабатының ұдайы мұжылуын, сөйтіп оның бірте-бірте аласара беруін қамтамасыз ететін процесс.</a:t>
          </a:r>
          <a:endParaRPr lang="ru-RU" dirty="0">
            <a:latin typeface="Times New Roman" panose="02020603050405020304" pitchFamily="18" charset="0"/>
            <a:cs typeface="Times New Roman" panose="02020603050405020304" pitchFamily="18" charset="0"/>
          </a:endParaRPr>
        </a:p>
      </dgm:t>
    </dgm:pt>
    <dgm:pt modelId="{0202EA48-E17C-4B57-BCA8-BDFCBBC92578}" type="parTrans" cxnId="{D504D974-34EB-48AA-A1DB-578B5A2ECC1D}">
      <dgm:prSet/>
      <dgm:spPr/>
      <dgm:t>
        <a:bodyPr/>
        <a:lstStyle/>
        <a:p>
          <a:endParaRPr lang="ru-RU"/>
        </a:p>
      </dgm:t>
    </dgm:pt>
    <dgm:pt modelId="{CFD81A76-ECBA-4049-BFD8-EE7B2F6AFD17}" type="sibTrans" cxnId="{D504D974-34EB-48AA-A1DB-578B5A2ECC1D}">
      <dgm:prSet/>
      <dgm:spPr/>
      <dgm:t>
        <a:bodyPr/>
        <a:lstStyle/>
        <a:p>
          <a:endParaRPr lang="ru-RU"/>
        </a:p>
      </dgm:t>
    </dgm:pt>
    <dgm:pt modelId="{44935564-0F88-4E8F-AD17-FC21BB6FC260}">
      <dgm:prSet phldrT="[Текст]" custT="1"/>
      <dgm:spPr/>
      <dgm:t>
        <a:bodyPr/>
        <a:lstStyle/>
        <a:p>
          <a:r>
            <a:rPr lang="ru-RU" sz="2400" b="1" dirty="0" smtClean="0">
              <a:latin typeface="Times New Roman" panose="02020603050405020304" pitchFamily="18" charset="0"/>
              <a:cs typeface="Times New Roman" panose="02020603050405020304" pitchFamily="18" charset="0"/>
            </a:rPr>
            <a:t>Аккумуляция</a:t>
          </a:r>
          <a:r>
            <a:rPr lang="ru-RU" sz="2400" dirty="0" smtClean="0">
              <a:latin typeface="Times New Roman" panose="02020603050405020304" pitchFamily="18" charset="0"/>
              <a:cs typeface="Times New Roman" panose="02020603050405020304" pitchFamily="18" charset="0"/>
            </a:rPr>
            <a:t> </a:t>
          </a:r>
          <a:endParaRPr lang="ru-RU" sz="1700" dirty="0">
            <a:latin typeface="Times New Roman" panose="02020603050405020304" pitchFamily="18" charset="0"/>
            <a:cs typeface="Times New Roman" panose="02020603050405020304" pitchFamily="18" charset="0"/>
          </a:endParaRPr>
        </a:p>
      </dgm:t>
    </dgm:pt>
    <dgm:pt modelId="{B049AAFB-A624-4F5A-A97A-0DC01375397B}" type="parTrans" cxnId="{4B3EA1CB-85F3-409A-AEF6-EEA8B4234ABC}">
      <dgm:prSet/>
      <dgm:spPr/>
      <dgm:t>
        <a:bodyPr/>
        <a:lstStyle/>
        <a:p>
          <a:endParaRPr lang="ru-RU"/>
        </a:p>
      </dgm:t>
    </dgm:pt>
    <dgm:pt modelId="{70511BA5-588F-48CB-BBC0-35A4F558FE1B}" type="sibTrans" cxnId="{4B3EA1CB-85F3-409A-AEF6-EEA8B4234ABC}">
      <dgm:prSet/>
      <dgm:spPr/>
      <dgm:t>
        <a:bodyPr/>
        <a:lstStyle/>
        <a:p>
          <a:endParaRPr lang="ru-RU"/>
        </a:p>
      </dgm:t>
    </dgm:pt>
    <dgm:pt modelId="{9E3CF15C-76CD-4DA0-A6F6-C1887C838FD1}">
      <dgm:prSet phldrT="[Текст]" custT="1"/>
      <dgm:spPr/>
      <dgm:t>
        <a:bodyPr/>
        <a:lstStyle/>
        <a:p>
          <a:r>
            <a:rPr lang="ru-RU" sz="1500" dirty="0" err="1" smtClean="0">
              <a:latin typeface="Times New Roman" panose="02020603050405020304" pitchFamily="18" charset="0"/>
              <a:cs typeface="Times New Roman" panose="02020603050405020304" pitchFamily="18" charset="0"/>
            </a:rPr>
            <a:t>Құрлық</a:t>
          </a:r>
          <a:r>
            <a:rPr lang="ru-RU" sz="1500" dirty="0" smtClean="0">
              <a:latin typeface="Times New Roman" panose="02020603050405020304" pitchFamily="18" charset="0"/>
              <a:cs typeface="Times New Roman" panose="02020603050405020304" pitchFamily="18" charset="0"/>
            </a:rPr>
            <a:t> </a:t>
          </a:r>
          <a:r>
            <a:rPr lang="ru-RU" sz="1500" dirty="0" err="1" smtClean="0">
              <a:latin typeface="Times New Roman" panose="02020603050405020304" pitchFamily="18" charset="0"/>
              <a:cs typeface="Times New Roman" panose="02020603050405020304" pitchFamily="18" charset="0"/>
            </a:rPr>
            <a:t>бетінің</a:t>
          </a:r>
          <a:r>
            <a:rPr lang="ru-RU" sz="1500" dirty="0" smtClean="0">
              <a:latin typeface="Times New Roman" panose="02020603050405020304" pitchFamily="18" charset="0"/>
              <a:cs typeface="Times New Roman" panose="02020603050405020304" pitchFamily="18" charset="0"/>
            </a:rPr>
            <a:t> </a:t>
          </a:r>
          <a:r>
            <a:rPr lang="ru-RU" sz="1500" dirty="0" err="1" smtClean="0">
              <a:latin typeface="Times New Roman" panose="02020603050405020304" pitchFamily="18" charset="0"/>
              <a:cs typeface="Times New Roman" panose="02020603050405020304" pitchFamily="18" charset="0"/>
            </a:rPr>
            <a:t>ойыс</a:t>
          </a:r>
          <a:r>
            <a:rPr lang="ru-RU" sz="1500" dirty="0" smtClean="0">
              <a:latin typeface="Times New Roman" panose="02020603050405020304" pitchFamily="18" charset="0"/>
              <a:cs typeface="Times New Roman" panose="02020603050405020304" pitchFamily="18" charset="0"/>
            </a:rPr>
            <a:t> </a:t>
          </a:r>
          <a:r>
            <a:rPr lang="ru-RU" sz="1500" dirty="0" err="1" smtClean="0">
              <a:latin typeface="Times New Roman" panose="02020603050405020304" pitchFamily="18" charset="0"/>
              <a:cs typeface="Times New Roman" panose="02020603050405020304" pitchFamily="18" charset="0"/>
            </a:rPr>
            <a:t>өңірлерінде</a:t>
          </a:r>
          <a:r>
            <a:rPr lang="ru-RU" sz="1500" dirty="0" smtClean="0">
              <a:latin typeface="Times New Roman" panose="02020603050405020304" pitchFamily="18" charset="0"/>
              <a:cs typeface="Times New Roman" panose="02020603050405020304" pitchFamily="18" charset="0"/>
            </a:rPr>
            <a:t>, </a:t>
          </a:r>
          <a:r>
            <a:rPr lang="ru-RU" sz="1500" dirty="0" err="1" smtClean="0">
              <a:latin typeface="Times New Roman" panose="02020603050405020304" pitchFamily="18" charset="0"/>
              <a:cs typeface="Times New Roman" panose="02020603050405020304" pitchFamily="18" charset="0"/>
            </a:rPr>
            <a:t>көбінесе</a:t>
          </a:r>
          <a:r>
            <a:rPr lang="ru-RU" sz="1500" dirty="0" smtClean="0">
              <a:latin typeface="Times New Roman" panose="02020603050405020304" pitchFamily="18" charset="0"/>
              <a:cs typeface="Times New Roman" panose="02020603050405020304" pitchFamily="18" charset="0"/>
            </a:rPr>
            <a:t> су </a:t>
          </a:r>
          <a:r>
            <a:rPr lang="ru-RU" sz="1500" dirty="0" err="1" smtClean="0">
              <a:latin typeface="Times New Roman" panose="02020603050405020304" pitchFamily="18" charset="0"/>
              <a:cs typeface="Times New Roman" panose="02020603050405020304" pitchFamily="18" charset="0"/>
            </a:rPr>
            <a:t>алаптарының</a:t>
          </a:r>
          <a:r>
            <a:rPr lang="ru-RU" sz="1500" dirty="0" smtClean="0">
              <a:latin typeface="Times New Roman" panose="02020603050405020304" pitchFamily="18" charset="0"/>
              <a:cs typeface="Times New Roman" panose="02020603050405020304" pitchFamily="18" charset="0"/>
            </a:rPr>
            <a:t> </a:t>
          </a:r>
          <a:r>
            <a:rPr lang="ru-RU" sz="1500" dirty="0" err="1" smtClean="0">
              <a:latin typeface="Times New Roman" panose="02020603050405020304" pitchFamily="18" charset="0"/>
              <a:cs typeface="Times New Roman" panose="02020603050405020304" pitchFamily="18" charset="0"/>
            </a:rPr>
            <a:t>түбінде</a:t>
          </a:r>
          <a:r>
            <a:rPr lang="ru-RU" sz="1500" dirty="0" smtClean="0">
              <a:latin typeface="Times New Roman" panose="02020603050405020304" pitchFamily="18" charset="0"/>
              <a:cs typeface="Times New Roman" panose="02020603050405020304" pitchFamily="18" charset="0"/>
            </a:rPr>
            <a:t> </a:t>
          </a:r>
          <a:r>
            <a:rPr lang="ru-RU" sz="1500" dirty="0" err="1" smtClean="0">
              <a:latin typeface="Times New Roman" panose="02020603050405020304" pitchFamily="18" charset="0"/>
              <a:cs typeface="Times New Roman" panose="02020603050405020304" pitchFamily="18" charset="0"/>
            </a:rPr>
            <a:t>минералдық</a:t>
          </a:r>
          <a:r>
            <a:rPr lang="ru-RU" sz="1500" dirty="0" smtClean="0">
              <a:latin typeface="Times New Roman" panose="02020603050405020304" pitchFamily="18" charset="0"/>
              <a:cs typeface="Times New Roman" panose="02020603050405020304" pitchFamily="18" charset="0"/>
            </a:rPr>
            <a:t> </a:t>
          </a:r>
          <a:r>
            <a:rPr lang="ru-RU" sz="1500" dirty="0" err="1" smtClean="0">
              <a:latin typeface="Times New Roman" panose="02020603050405020304" pitchFamily="18" charset="0"/>
              <a:cs typeface="Times New Roman" panose="02020603050405020304" pitchFamily="18" charset="0"/>
            </a:rPr>
            <a:t>заттардың</a:t>
          </a:r>
          <a:r>
            <a:rPr lang="ru-RU" sz="1500" dirty="0" smtClean="0">
              <a:latin typeface="Times New Roman" panose="02020603050405020304" pitchFamily="18" charset="0"/>
              <a:cs typeface="Times New Roman" panose="02020603050405020304" pitchFamily="18" charset="0"/>
            </a:rPr>
            <a:t>, </a:t>
          </a:r>
          <a:r>
            <a:rPr lang="ru-RU" sz="1500" dirty="0" err="1" smtClean="0">
              <a:latin typeface="Times New Roman" panose="02020603050405020304" pitchFamily="18" charset="0"/>
              <a:cs typeface="Times New Roman" panose="02020603050405020304" pitchFamily="18" charset="0"/>
            </a:rPr>
            <a:t>органикалық</a:t>
          </a:r>
          <a:r>
            <a:rPr lang="ru-RU" sz="1500" dirty="0" smtClean="0">
              <a:latin typeface="Times New Roman" panose="02020603050405020304" pitchFamily="18" charset="0"/>
              <a:cs typeface="Times New Roman" panose="02020603050405020304" pitchFamily="18" charset="0"/>
            </a:rPr>
            <a:t> </a:t>
          </a:r>
          <a:r>
            <a:rPr lang="ru-RU" sz="1500" dirty="0" err="1" smtClean="0">
              <a:latin typeface="Times New Roman" panose="02020603050405020304" pitchFamily="18" charset="0"/>
              <a:cs typeface="Times New Roman" panose="02020603050405020304" pitchFamily="18" charset="0"/>
            </a:rPr>
            <a:t>қалдықтардың</a:t>
          </a:r>
          <a:r>
            <a:rPr lang="ru-RU" sz="1500" dirty="0" smtClean="0">
              <a:latin typeface="Times New Roman" panose="02020603050405020304" pitchFamily="18" charset="0"/>
              <a:cs typeface="Times New Roman" panose="02020603050405020304" pitchFamily="18" charset="0"/>
            </a:rPr>
            <a:t> </a:t>
          </a:r>
          <a:r>
            <a:rPr lang="ru-RU" sz="1500" dirty="0" err="1" smtClean="0">
              <a:latin typeface="Times New Roman" panose="02020603050405020304" pitchFamily="18" charset="0"/>
              <a:cs typeface="Times New Roman" panose="02020603050405020304" pitchFamily="18" charset="0"/>
            </a:rPr>
            <a:t>жинақталуы</a:t>
          </a:r>
          <a:r>
            <a:rPr lang="ru-RU" sz="1500" dirty="0" smtClean="0">
              <a:latin typeface="Times New Roman" panose="02020603050405020304" pitchFamily="18" charset="0"/>
              <a:cs typeface="Times New Roman" panose="02020603050405020304" pitchFamily="18" charset="0"/>
            </a:rPr>
            <a:t> </a:t>
          </a:r>
          <a:r>
            <a:rPr lang="ru-RU" sz="1500" dirty="0" err="1" smtClean="0">
              <a:latin typeface="Times New Roman" panose="02020603050405020304" pitchFamily="18" charset="0"/>
              <a:cs typeface="Times New Roman" panose="02020603050405020304" pitchFamily="18" charset="0"/>
            </a:rPr>
            <a:t>нәтижесінде</a:t>
          </a:r>
          <a:r>
            <a:rPr lang="ru-RU" sz="1500" dirty="0" smtClean="0">
              <a:latin typeface="Times New Roman" panose="02020603050405020304" pitchFamily="18" charset="0"/>
              <a:cs typeface="Times New Roman" panose="02020603050405020304" pitchFamily="18" charset="0"/>
            </a:rPr>
            <a:t> </a:t>
          </a:r>
          <a:r>
            <a:rPr lang="ru-RU" sz="1500" dirty="0" err="1" smtClean="0">
              <a:latin typeface="Times New Roman" panose="02020603050405020304" pitchFamily="18" charset="0"/>
              <a:cs typeface="Times New Roman" panose="02020603050405020304" pitchFamily="18" charset="0"/>
            </a:rPr>
            <a:t>таужыныстардың</a:t>
          </a:r>
          <a:r>
            <a:rPr lang="ru-RU" sz="1500" dirty="0" smtClean="0">
              <a:latin typeface="Times New Roman" panose="02020603050405020304" pitchFamily="18" charset="0"/>
              <a:cs typeface="Times New Roman" panose="02020603050405020304" pitchFamily="18" charset="0"/>
            </a:rPr>
            <a:t> </a:t>
          </a:r>
          <a:r>
            <a:rPr lang="ru-RU" sz="1500" dirty="0" err="1" smtClean="0">
              <a:latin typeface="Times New Roman" panose="02020603050405020304" pitchFamily="18" charset="0"/>
              <a:cs typeface="Times New Roman" panose="02020603050405020304" pitchFamily="18" charset="0"/>
            </a:rPr>
            <a:t>жаңа</a:t>
          </a:r>
          <a:r>
            <a:rPr lang="ru-RU" sz="1500" dirty="0" smtClean="0">
              <a:latin typeface="Times New Roman" panose="02020603050405020304" pitchFamily="18" charset="0"/>
              <a:cs typeface="Times New Roman" panose="02020603050405020304" pitchFamily="18" charset="0"/>
            </a:rPr>
            <a:t> </a:t>
          </a:r>
          <a:r>
            <a:rPr lang="ru-RU" sz="1500" dirty="0" err="1" smtClean="0">
              <a:latin typeface="Times New Roman" panose="02020603050405020304" pitchFamily="18" charset="0"/>
              <a:cs typeface="Times New Roman" panose="02020603050405020304" pitchFamily="18" charset="0"/>
            </a:rPr>
            <a:t>қабаттарын</a:t>
          </a:r>
          <a:r>
            <a:rPr lang="ru-RU" sz="1500" dirty="0" smtClean="0">
              <a:latin typeface="Times New Roman" panose="02020603050405020304" pitchFamily="18" charset="0"/>
              <a:cs typeface="Times New Roman" panose="02020603050405020304" pitchFamily="18" charset="0"/>
            </a:rPr>
            <a:t> </a:t>
          </a:r>
          <a:r>
            <a:rPr lang="ru-RU" sz="1500" dirty="0" err="1" smtClean="0">
              <a:latin typeface="Times New Roman" panose="02020603050405020304" pitchFamily="18" charset="0"/>
              <a:cs typeface="Times New Roman" panose="02020603050405020304" pitchFamily="18" charset="0"/>
            </a:rPr>
            <a:t>қалыптастыратын</a:t>
          </a:r>
          <a:r>
            <a:rPr lang="ru-RU" sz="1500" dirty="0" smtClean="0">
              <a:latin typeface="Times New Roman" panose="02020603050405020304" pitchFamily="18" charset="0"/>
              <a:cs typeface="Times New Roman" panose="02020603050405020304" pitchFamily="18" charset="0"/>
            </a:rPr>
            <a:t> процесс. </a:t>
          </a:r>
          <a:endParaRPr lang="ru-RU" sz="1500" dirty="0">
            <a:latin typeface="Times New Roman" panose="02020603050405020304" pitchFamily="18" charset="0"/>
            <a:cs typeface="Times New Roman" panose="02020603050405020304" pitchFamily="18" charset="0"/>
          </a:endParaRPr>
        </a:p>
      </dgm:t>
    </dgm:pt>
    <dgm:pt modelId="{A64CC315-4F70-481B-BB37-0127503515CF}" type="parTrans" cxnId="{5589A025-CDF7-4C7F-B992-207AE137262F}">
      <dgm:prSet/>
      <dgm:spPr/>
      <dgm:t>
        <a:bodyPr/>
        <a:lstStyle/>
        <a:p>
          <a:endParaRPr lang="ru-RU"/>
        </a:p>
      </dgm:t>
    </dgm:pt>
    <dgm:pt modelId="{B6C21679-5918-4639-950D-EFF95EE5F948}" type="sibTrans" cxnId="{5589A025-CDF7-4C7F-B992-207AE137262F}">
      <dgm:prSet/>
      <dgm:spPr/>
      <dgm:t>
        <a:bodyPr/>
        <a:lstStyle/>
        <a:p>
          <a:endParaRPr lang="ru-RU"/>
        </a:p>
      </dgm:t>
    </dgm:pt>
    <dgm:pt modelId="{C91E77D3-15E7-4613-B527-224EEDB34548}">
      <dgm:prSet phldrT="[Текст]" custT="1"/>
      <dgm:spPr/>
      <dgm:t>
        <a:bodyPr/>
        <a:lstStyle/>
        <a:p>
          <a:r>
            <a:rPr lang="ru-RU" sz="1500" dirty="0" err="1" smtClean="0">
              <a:latin typeface="Times New Roman" panose="02020603050405020304" pitchFamily="18" charset="0"/>
              <a:cs typeface="Times New Roman" panose="02020603050405020304" pitchFamily="18" charset="0"/>
            </a:rPr>
            <a:t>Тектониканың</a:t>
          </a:r>
          <a:r>
            <a:rPr lang="ru-RU" sz="1500" dirty="0" smtClean="0">
              <a:latin typeface="Times New Roman" panose="02020603050405020304" pitchFamily="18" charset="0"/>
              <a:cs typeface="Times New Roman" panose="02020603050405020304" pitchFamily="18" charset="0"/>
            </a:rPr>
            <a:t>, </a:t>
          </a:r>
          <a:r>
            <a:rPr lang="ru-RU" sz="1500" dirty="0" err="1" smtClean="0">
              <a:latin typeface="Times New Roman" panose="02020603050405020304" pitchFamily="18" charset="0"/>
              <a:cs typeface="Times New Roman" panose="02020603050405020304" pitchFamily="18" charset="0"/>
            </a:rPr>
            <a:t>денудацияның</a:t>
          </a:r>
          <a:r>
            <a:rPr lang="ru-RU" sz="1500" dirty="0" smtClean="0">
              <a:latin typeface="Times New Roman" panose="02020603050405020304" pitchFamily="18" charset="0"/>
              <a:cs typeface="Times New Roman" panose="02020603050405020304" pitchFamily="18" charset="0"/>
            </a:rPr>
            <a:t> </a:t>
          </a:r>
          <a:r>
            <a:rPr lang="ru-RU" sz="1500" dirty="0" err="1" smtClean="0">
              <a:latin typeface="Times New Roman" panose="02020603050405020304" pitchFamily="18" charset="0"/>
              <a:cs typeface="Times New Roman" panose="02020603050405020304" pitchFamily="18" charset="0"/>
            </a:rPr>
            <a:t>және</a:t>
          </a:r>
          <a:r>
            <a:rPr lang="ru-RU" sz="1500" dirty="0" smtClean="0">
              <a:latin typeface="Times New Roman" panose="02020603050405020304" pitchFamily="18" charset="0"/>
              <a:cs typeface="Times New Roman" panose="02020603050405020304" pitchFamily="18" charset="0"/>
            </a:rPr>
            <a:t> </a:t>
          </a:r>
          <a:r>
            <a:rPr lang="ru-RU" sz="1500" dirty="0" err="1" smtClean="0">
              <a:latin typeface="Times New Roman" panose="02020603050405020304" pitchFamily="18" charset="0"/>
              <a:cs typeface="Times New Roman" panose="02020603050405020304" pitchFamily="18" charset="0"/>
            </a:rPr>
            <a:t>аккумуляцияның</a:t>
          </a:r>
          <a:r>
            <a:rPr lang="ru-RU" sz="1500" dirty="0" smtClean="0">
              <a:latin typeface="Times New Roman" panose="02020603050405020304" pitchFamily="18" charset="0"/>
              <a:cs typeface="Times New Roman" panose="02020603050405020304" pitchFamily="18" charset="0"/>
            </a:rPr>
            <a:t>  </a:t>
          </a:r>
          <a:r>
            <a:rPr lang="ru-RU" sz="1500" dirty="0" err="1" smtClean="0">
              <a:latin typeface="Times New Roman" panose="02020603050405020304" pitchFamily="18" charset="0"/>
              <a:cs typeface="Times New Roman" panose="02020603050405020304" pitchFamily="18" charset="0"/>
            </a:rPr>
            <a:t>бір-бірімен</a:t>
          </a:r>
          <a:r>
            <a:rPr lang="ru-RU" sz="1500" dirty="0" smtClean="0">
              <a:latin typeface="Times New Roman" panose="02020603050405020304" pitchFamily="18" charset="0"/>
              <a:cs typeface="Times New Roman" panose="02020603050405020304" pitchFamily="18" charset="0"/>
            </a:rPr>
            <a:t> </a:t>
          </a:r>
          <a:r>
            <a:rPr lang="ru-RU" sz="1500" dirty="0" err="1" smtClean="0">
              <a:latin typeface="Times New Roman" panose="02020603050405020304" pitchFamily="18" charset="0"/>
              <a:cs typeface="Times New Roman" panose="02020603050405020304" pitchFamily="18" charset="0"/>
            </a:rPr>
            <a:t>өзара</a:t>
          </a:r>
          <a:r>
            <a:rPr lang="ru-RU" sz="1500" dirty="0" smtClean="0">
              <a:latin typeface="Times New Roman" panose="02020603050405020304" pitchFamily="18" charset="0"/>
              <a:cs typeface="Times New Roman" panose="02020603050405020304" pitchFamily="18" charset="0"/>
            </a:rPr>
            <a:t> </a:t>
          </a:r>
          <a:r>
            <a:rPr lang="ru-RU" sz="1500" dirty="0" err="1" smtClean="0">
              <a:latin typeface="Times New Roman" panose="02020603050405020304" pitchFamily="18" charset="0"/>
              <a:cs typeface="Times New Roman" panose="02020603050405020304" pitchFamily="18" charset="0"/>
            </a:rPr>
            <a:t>қатынас</a:t>
          </a:r>
          <a:r>
            <a:rPr lang="ru-RU" sz="1500" dirty="0" smtClean="0">
              <a:latin typeface="Times New Roman" panose="02020603050405020304" pitchFamily="18" charset="0"/>
              <a:cs typeface="Times New Roman" panose="02020603050405020304" pitchFamily="18" charset="0"/>
            </a:rPr>
            <a:t> </a:t>
          </a:r>
          <a:r>
            <a:rPr lang="ru-RU" sz="1500" dirty="0" err="1" smtClean="0">
              <a:latin typeface="Times New Roman" panose="02020603050405020304" pitchFamily="18" charset="0"/>
              <a:cs typeface="Times New Roman" panose="02020603050405020304" pitchFamily="18" charset="0"/>
            </a:rPr>
            <a:t>нәтижесі</a:t>
          </a:r>
          <a:r>
            <a:rPr lang="ru-RU" sz="1500" dirty="0" smtClean="0">
              <a:latin typeface="Times New Roman" panose="02020603050405020304" pitchFamily="18" charset="0"/>
              <a:cs typeface="Times New Roman" panose="02020603050405020304" pitchFamily="18" charset="0"/>
            </a:rPr>
            <a:t> «ландшафт» </a:t>
          </a:r>
          <a:r>
            <a:rPr lang="ru-RU" sz="1500" dirty="0" err="1" smtClean="0">
              <a:latin typeface="Times New Roman" panose="02020603050405020304" pitchFamily="18" charset="0"/>
              <a:cs typeface="Times New Roman" panose="02020603050405020304" pitchFamily="18" charset="0"/>
            </a:rPr>
            <a:t>деген</a:t>
          </a:r>
          <a:r>
            <a:rPr lang="ru-RU" sz="1500" dirty="0" smtClean="0">
              <a:latin typeface="Times New Roman" panose="02020603050405020304" pitchFamily="18" charset="0"/>
              <a:cs typeface="Times New Roman" panose="02020603050405020304" pitchFamily="18" charset="0"/>
            </a:rPr>
            <a:t> </a:t>
          </a:r>
          <a:r>
            <a:rPr lang="ru-RU" sz="1500" dirty="0" err="1" smtClean="0">
              <a:latin typeface="Times New Roman" panose="02020603050405020304" pitchFamily="18" charset="0"/>
              <a:cs typeface="Times New Roman" panose="02020603050405020304" pitchFamily="18" charset="0"/>
            </a:rPr>
            <a:t>түсінікті</a:t>
          </a:r>
          <a:r>
            <a:rPr lang="ru-RU" sz="1500" dirty="0" smtClean="0">
              <a:latin typeface="Times New Roman" panose="02020603050405020304" pitchFamily="18" charset="0"/>
              <a:cs typeface="Times New Roman" panose="02020603050405020304" pitchFamily="18" charset="0"/>
            </a:rPr>
            <a:t> </a:t>
          </a:r>
          <a:r>
            <a:rPr lang="ru-RU" sz="1500" dirty="0" err="1" smtClean="0">
              <a:latin typeface="Times New Roman" panose="02020603050405020304" pitchFamily="18" charset="0"/>
              <a:cs typeface="Times New Roman" panose="02020603050405020304" pitchFamily="18" charset="0"/>
            </a:rPr>
            <a:t>анықтайды</a:t>
          </a:r>
          <a:r>
            <a:rPr lang="ru-RU" sz="1500" dirty="0" smtClean="0">
              <a:latin typeface="Times New Roman" panose="02020603050405020304" pitchFamily="18" charset="0"/>
              <a:cs typeface="Times New Roman" panose="02020603050405020304" pitchFamily="18" charset="0"/>
            </a:rPr>
            <a:t>. </a:t>
          </a:r>
          <a:endParaRPr lang="ru-RU" sz="1500" dirty="0">
            <a:latin typeface="Times New Roman" panose="02020603050405020304" pitchFamily="18" charset="0"/>
            <a:cs typeface="Times New Roman" panose="02020603050405020304" pitchFamily="18" charset="0"/>
          </a:endParaRPr>
        </a:p>
      </dgm:t>
    </dgm:pt>
    <dgm:pt modelId="{DF4814BE-CC1F-410B-8010-474F12DBC96E}" type="parTrans" cxnId="{05C7C5BE-4424-45FF-A577-3176859CE67D}">
      <dgm:prSet/>
      <dgm:spPr/>
      <dgm:t>
        <a:bodyPr/>
        <a:lstStyle/>
        <a:p>
          <a:endParaRPr lang="ru-RU"/>
        </a:p>
      </dgm:t>
    </dgm:pt>
    <dgm:pt modelId="{4F889818-7AF0-4660-9445-0CC2CB994F88}" type="sibTrans" cxnId="{05C7C5BE-4424-45FF-A577-3176859CE67D}">
      <dgm:prSet/>
      <dgm:spPr/>
      <dgm:t>
        <a:bodyPr/>
        <a:lstStyle/>
        <a:p>
          <a:endParaRPr lang="ru-RU"/>
        </a:p>
      </dgm:t>
    </dgm:pt>
    <dgm:pt modelId="{728DAFA2-162C-472D-8058-538175E7042B}">
      <dgm:prSet phldrT="[Текст]" custT="1"/>
      <dgm:spPr/>
      <dgm:t>
        <a:bodyPr/>
        <a:lstStyle/>
        <a:p>
          <a:pPr algn="l"/>
          <a:endParaRPr lang="ru-RU" sz="1800" dirty="0">
            <a:latin typeface="Times New Roman" panose="02020603050405020304" pitchFamily="18" charset="0"/>
            <a:cs typeface="Times New Roman" panose="02020603050405020304" pitchFamily="18" charset="0"/>
          </a:endParaRPr>
        </a:p>
      </dgm:t>
    </dgm:pt>
    <dgm:pt modelId="{04ABBB69-BD33-4AB0-9FDA-FFC8E8ED3E69}" type="parTrans" cxnId="{01880BD6-0D63-4B08-866E-28913C908EEA}">
      <dgm:prSet/>
      <dgm:spPr/>
      <dgm:t>
        <a:bodyPr/>
        <a:lstStyle/>
        <a:p>
          <a:endParaRPr lang="ru-RU"/>
        </a:p>
      </dgm:t>
    </dgm:pt>
    <dgm:pt modelId="{755EC1F4-53BA-48CA-A15A-E9248C73D338}" type="sibTrans" cxnId="{01880BD6-0D63-4B08-866E-28913C908EEA}">
      <dgm:prSet/>
      <dgm:spPr/>
      <dgm:t>
        <a:bodyPr/>
        <a:lstStyle/>
        <a:p>
          <a:endParaRPr lang="ru-RU"/>
        </a:p>
      </dgm:t>
    </dgm:pt>
    <dgm:pt modelId="{62C62F15-6DFF-4EA2-9731-5E6125A0D6B8}">
      <dgm:prSet custT="1"/>
      <dgm:spPr/>
      <dgm:t>
        <a:bodyPr/>
        <a:lstStyle/>
        <a:p>
          <a:r>
            <a:rPr lang="kk-KZ" sz="1500" b="1" dirty="0" smtClean="0">
              <a:latin typeface="Times New Roman" panose="02020603050405020304" pitchFamily="18" charset="0"/>
              <a:cs typeface="Times New Roman" panose="02020603050405020304" pitchFamily="18" charset="0"/>
            </a:rPr>
            <a:t>Ланшафт</a:t>
          </a:r>
          <a:r>
            <a:rPr lang="kk-KZ" sz="1500" dirty="0" smtClean="0">
              <a:latin typeface="Times New Roman" panose="02020603050405020304" pitchFamily="18" charset="0"/>
              <a:cs typeface="Times New Roman" panose="02020603050405020304" pitchFamily="18" charset="0"/>
            </a:rPr>
            <a:t> – тектік, яғни генетикалық тұрғыдан бірегей аумақтар жиынтығы, жер бетін физикалық-географиялық және геоморфологиялық аудандастыру шараларының ең басты элементтерінің бірі. </a:t>
          </a:r>
          <a:endParaRPr lang="ru-RU" sz="1500" dirty="0">
            <a:latin typeface="Times New Roman" panose="02020603050405020304" pitchFamily="18" charset="0"/>
            <a:cs typeface="Times New Roman" panose="02020603050405020304" pitchFamily="18" charset="0"/>
          </a:endParaRPr>
        </a:p>
      </dgm:t>
    </dgm:pt>
    <dgm:pt modelId="{FFD40A4C-E21C-4668-8D90-CD83210AAF3C}" type="parTrans" cxnId="{7D0E9311-3296-4388-86CF-1CEE92CCC6A7}">
      <dgm:prSet/>
      <dgm:spPr/>
      <dgm:t>
        <a:bodyPr/>
        <a:lstStyle/>
        <a:p>
          <a:endParaRPr lang="ru-RU"/>
        </a:p>
      </dgm:t>
    </dgm:pt>
    <dgm:pt modelId="{610B5625-909D-4AEF-BFB4-5E02D64FA5B9}" type="sibTrans" cxnId="{7D0E9311-3296-4388-86CF-1CEE92CCC6A7}">
      <dgm:prSet/>
      <dgm:spPr/>
      <dgm:t>
        <a:bodyPr/>
        <a:lstStyle/>
        <a:p>
          <a:endParaRPr lang="ru-RU"/>
        </a:p>
      </dgm:t>
    </dgm:pt>
    <dgm:pt modelId="{CB8EC088-91D7-4E6C-AE22-ECC8E97D4387}">
      <dgm:prSet phldrT="[Текст]" custT="1"/>
      <dgm:spPr/>
      <dgm:t>
        <a:bodyPr/>
        <a:lstStyle/>
        <a:p>
          <a:endParaRPr lang="ru-RU" sz="1500" dirty="0">
            <a:latin typeface="Times New Roman" panose="02020603050405020304" pitchFamily="18" charset="0"/>
            <a:cs typeface="Times New Roman" panose="02020603050405020304" pitchFamily="18" charset="0"/>
          </a:endParaRPr>
        </a:p>
      </dgm:t>
    </dgm:pt>
    <dgm:pt modelId="{F16D905F-1AB0-4C45-A542-1FD0C83B7631}" type="parTrans" cxnId="{6059D7F9-9C55-4B30-8127-EF793F386D59}">
      <dgm:prSet/>
      <dgm:spPr/>
      <dgm:t>
        <a:bodyPr/>
        <a:lstStyle/>
        <a:p>
          <a:endParaRPr lang="ru-RU"/>
        </a:p>
      </dgm:t>
    </dgm:pt>
    <dgm:pt modelId="{1A8B6121-A770-4392-A03C-FD2F3979AE0A}" type="sibTrans" cxnId="{6059D7F9-9C55-4B30-8127-EF793F386D59}">
      <dgm:prSet/>
      <dgm:spPr/>
      <dgm:t>
        <a:bodyPr/>
        <a:lstStyle/>
        <a:p>
          <a:endParaRPr lang="ru-RU"/>
        </a:p>
      </dgm:t>
    </dgm:pt>
    <dgm:pt modelId="{EF516B4F-D4EE-4797-9C0D-6D994F12B7AF}" type="pres">
      <dgm:prSet presAssocID="{805D3D2F-9F3D-4F23-A4EA-E7BB2962C40D}" presName="Name0" presStyleCnt="0">
        <dgm:presLayoutVars>
          <dgm:dir/>
          <dgm:animLvl val="lvl"/>
          <dgm:resizeHandles val="exact"/>
        </dgm:presLayoutVars>
      </dgm:prSet>
      <dgm:spPr/>
      <dgm:t>
        <a:bodyPr/>
        <a:lstStyle/>
        <a:p>
          <a:endParaRPr lang="ru-RU"/>
        </a:p>
      </dgm:t>
    </dgm:pt>
    <dgm:pt modelId="{17A6E931-066F-4365-A020-684686A47CC6}" type="pres">
      <dgm:prSet presAssocID="{986CCFE9-11E2-4463-8E17-0DB85FFECED9}" presName="composite" presStyleCnt="0"/>
      <dgm:spPr/>
      <dgm:t>
        <a:bodyPr/>
        <a:lstStyle/>
        <a:p>
          <a:endParaRPr lang="ru-RU"/>
        </a:p>
      </dgm:t>
    </dgm:pt>
    <dgm:pt modelId="{7A2D12E5-3878-4DDC-B800-D937FEB0CB2E}" type="pres">
      <dgm:prSet presAssocID="{986CCFE9-11E2-4463-8E17-0DB85FFECED9}" presName="parTx" presStyleLbl="alignNode1" presStyleIdx="0" presStyleCnt="3">
        <dgm:presLayoutVars>
          <dgm:chMax val="0"/>
          <dgm:chPref val="0"/>
          <dgm:bulletEnabled val="1"/>
        </dgm:presLayoutVars>
      </dgm:prSet>
      <dgm:spPr/>
      <dgm:t>
        <a:bodyPr/>
        <a:lstStyle/>
        <a:p>
          <a:endParaRPr lang="ru-RU"/>
        </a:p>
      </dgm:t>
    </dgm:pt>
    <dgm:pt modelId="{17D66B40-3D6C-4B05-8FBA-4761D8A23989}" type="pres">
      <dgm:prSet presAssocID="{986CCFE9-11E2-4463-8E17-0DB85FFECED9}" presName="desTx" presStyleLbl="alignAccFollowNode1" presStyleIdx="0" presStyleCnt="3">
        <dgm:presLayoutVars>
          <dgm:bulletEnabled val="1"/>
        </dgm:presLayoutVars>
      </dgm:prSet>
      <dgm:spPr/>
      <dgm:t>
        <a:bodyPr/>
        <a:lstStyle/>
        <a:p>
          <a:endParaRPr lang="ru-RU"/>
        </a:p>
      </dgm:t>
    </dgm:pt>
    <dgm:pt modelId="{83D0B825-B812-486F-8E00-2298F88C7124}" type="pres">
      <dgm:prSet presAssocID="{2A28CF67-3364-460F-95AD-7E3A21D1DEAD}" presName="space" presStyleCnt="0"/>
      <dgm:spPr/>
      <dgm:t>
        <a:bodyPr/>
        <a:lstStyle/>
        <a:p>
          <a:endParaRPr lang="ru-RU"/>
        </a:p>
      </dgm:t>
    </dgm:pt>
    <dgm:pt modelId="{BE74C374-2DAF-4200-B7D4-75A57EEDEE31}" type="pres">
      <dgm:prSet presAssocID="{2062A168-0218-4F4F-8383-1AF6448BDF9C}" presName="composite" presStyleCnt="0"/>
      <dgm:spPr/>
      <dgm:t>
        <a:bodyPr/>
        <a:lstStyle/>
        <a:p>
          <a:endParaRPr lang="ru-RU"/>
        </a:p>
      </dgm:t>
    </dgm:pt>
    <dgm:pt modelId="{05EAB08A-4550-4B3F-9C9B-71DE57885B7F}" type="pres">
      <dgm:prSet presAssocID="{2062A168-0218-4F4F-8383-1AF6448BDF9C}" presName="parTx" presStyleLbl="alignNode1" presStyleIdx="1" presStyleCnt="3">
        <dgm:presLayoutVars>
          <dgm:chMax val="0"/>
          <dgm:chPref val="0"/>
          <dgm:bulletEnabled val="1"/>
        </dgm:presLayoutVars>
      </dgm:prSet>
      <dgm:spPr/>
      <dgm:t>
        <a:bodyPr/>
        <a:lstStyle/>
        <a:p>
          <a:endParaRPr lang="ru-RU"/>
        </a:p>
      </dgm:t>
    </dgm:pt>
    <dgm:pt modelId="{010BBF9F-AD8E-4749-8F3A-C4021AD5DF07}" type="pres">
      <dgm:prSet presAssocID="{2062A168-0218-4F4F-8383-1AF6448BDF9C}" presName="desTx" presStyleLbl="alignAccFollowNode1" presStyleIdx="1" presStyleCnt="3">
        <dgm:presLayoutVars>
          <dgm:bulletEnabled val="1"/>
        </dgm:presLayoutVars>
      </dgm:prSet>
      <dgm:spPr/>
      <dgm:t>
        <a:bodyPr/>
        <a:lstStyle/>
        <a:p>
          <a:endParaRPr lang="ru-RU"/>
        </a:p>
      </dgm:t>
    </dgm:pt>
    <dgm:pt modelId="{13F1636F-B12D-4AA1-B271-1EC10E067F88}" type="pres">
      <dgm:prSet presAssocID="{651C08B9-F9A0-4177-930F-71BA26595A81}" presName="space" presStyleCnt="0"/>
      <dgm:spPr/>
      <dgm:t>
        <a:bodyPr/>
        <a:lstStyle/>
        <a:p>
          <a:endParaRPr lang="ru-RU"/>
        </a:p>
      </dgm:t>
    </dgm:pt>
    <dgm:pt modelId="{03B5BC99-F0F3-4D16-A80A-890B489DCF75}" type="pres">
      <dgm:prSet presAssocID="{44935564-0F88-4E8F-AD17-FC21BB6FC260}" presName="composite" presStyleCnt="0"/>
      <dgm:spPr/>
      <dgm:t>
        <a:bodyPr/>
        <a:lstStyle/>
        <a:p>
          <a:endParaRPr lang="ru-RU"/>
        </a:p>
      </dgm:t>
    </dgm:pt>
    <dgm:pt modelId="{DA23F71E-D7E1-4C3B-B4B8-CBA8856D0AC6}" type="pres">
      <dgm:prSet presAssocID="{44935564-0F88-4E8F-AD17-FC21BB6FC260}" presName="parTx" presStyleLbl="alignNode1" presStyleIdx="2" presStyleCnt="3">
        <dgm:presLayoutVars>
          <dgm:chMax val="0"/>
          <dgm:chPref val="0"/>
          <dgm:bulletEnabled val="1"/>
        </dgm:presLayoutVars>
      </dgm:prSet>
      <dgm:spPr/>
      <dgm:t>
        <a:bodyPr/>
        <a:lstStyle/>
        <a:p>
          <a:endParaRPr lang="ru-RU"/>
        </a:p>
      </dgm:t>
    </dgm:pt>
    <dgm:pt modelId="{AFBF228B-8B44-4F7D-8F79-8CCEDBE7630F}" type="pres">
      <dgm:prSet presAssocID="{44935564-0F88-4E8F-AD17-FC21BB6FC260}" presName="desTx" presStyleLbl="alignAccFollowNode1" presStyleIdx="2" presStyleCnt="3" custLinFactNeighborX="565" custLinFactNeighborY="-827">
        <dgm:presLayoutVars>
          <dgm:bulletEnabled val="1"/>
        </dgm:presLayoutVars>
      </dgm:prSet>
      <dgm:spPr/>
      <dgm:t>
        <a:bodyPr/>
        <a:lstStyle/>
        <a:p>
          <a:endParaRPr lang="ru-RU"/>
        </a:p>
      </dgm:t>
    </dgm:pt>
  </dgm:ptLst>
  <dgm:cxnLst>
    <dgm:cxn modelId="{180A8EB2-698B-4569-A59E-25520795ACAA}" type="presOf" srcId="{805D3D2F-9F3D-4F23-A4EA-E7BB2962C40D}" destId="{EF516B4F-D4EE-4797-9C0D-6D994F12B7AF}" srcOrd="0" destOrd="0" presId="urn:microsoft.com/office/officeart/2005/8/layout/hList1"/>
    <dgm:cxn modelId="{4B3EA1CB-85F3-409A-AEF6-EEA8B4234ABC}" srcId="{805D3D2F-9F3D-4F23-A4EA-E7BB2962C40D}" destId="{44935564-0F88-4E8F-AD17-FC21BB6FC260}" srcOrd="2" destOrd="0" parTransId="{B049AAFB-A624-4F5A-A97A-0DC01375397B}" sibTransId="{70511BA5-588F-48CB-BBC0-35A4F558FE1B}"/>
    <dgm:cxn modelId="{6890C660-3E77-45C1-8818-089F165F84DB}" srcId="{986CCFE9-11E2-4463-8E17-0DB85FFECED9}" destId="{8BD46BF3-C0FF-4667-90D7-B6C50139AB79}" srcOrd="2" destOrd="0" parTransId="{90450526-A7FE-4E65-B880-84EBB3B00560}" sibTransId="{8D1193ED-0A58-4E88-8EBF-B42036860226}"/>
    <dgm:cxn modelId="{85F6BCA0-E9D6-49B6-8643-461020ADD2DB}" type="presOf" srcId="{648554F6-C3C3-4C8C-B33C-3EAD741583EB}" destId="{17D66B40-3D6C-4B05-8FBA-4761D8A23989}" srcOrd="0" destOrd="0" presId="urn:microsoft.com/office/officeart/2005/8/layout/hList1"/>
    <dgm:cxn modelId="{997FE138-F78B-4D4F-82CB-354BA7AA09F1}" type="presOf" srcId="{44935564-0F88-4E8F-AD17-FC21BB6FC260}" destId="{DA23F71E-D7E1-4C3B-B4B8-CBA8856D0AC6}" srcOrd="0" destOrd="0" presId="urn:microsoft.com/office/officeart/2005/8/layout/hList1"/>
    <dgm:cxn modelId="{6059D7F9-9C55-4B30-8127-EF793F386D59}" srcId="{44935564-0F88-4E8F-AD17-FC21BB6FC260}" destId="{CB8EC088-91D7-4E6C-AE22-ECC8E97D4387}" srcOrd="1" destOrd="0" parTransId="{F16D905F-1AB0-4C45-A542-1FD0C83B7631}" sibTransId="{1A8B6121-A770-4392-A03C-FD2F3979AE0A}"/>
    <dgm:cxn modelId="{0C18262C-DDCA-412F-81AB-85D194910C3B}" srcId="{805D3D2F-9F3D-4F23-A4EA-E7BB2962C40D}" destId="{986CCFE9-11E2-4463-8E17-0DB85FFECED9}" srcOrd="0" destOrd="0" parTransId="{74E57B6F-C2EF-46E0-91D3-4F6B99B9117C}" sibTransId="{2A28CF67-3364-460F-95AD-7E3A21D1DEAD}"/>
    <dgm:cxn modelId="{A3470995-7BD9-429C-8CB5-E76BD71A64A1}" type="presOf" srcId="{986CCFE9-11E2-4463-8E17-0DB85FFECED9}" destId="{7A2D12E5-3878-4DDC-B800-D937FEB0CB2E}" srcOrd="0" destOrd="0" presId="urn:microsoft.com/office/officeart/2005/8/layout/hList1"/>
    <dgm:cxn modelId="{DB076D40-B5B5-48A8-83D5-D3E41746A96E}" type="presOf" srcId="{62C62F15-6DFF-4EA2-9731-5E6125A0D6B8}" destId="{AFBF228B-8B44-4F7D-8F79-8CCEDBE7630F}" srcOrd="0" destOrd="3" presId="urn:microsoft.com/office/officeart/2005/8/layout/hList1"/>
    <dgm:cxn modelId="{D504D974-34EB-48AA-A1DB-578B5A2ECC1D}" srcId="{2062A168-0218-4F4F-8383-1AF6448BDF9C}" destId="{E5184A79-9D2B-4B02-9BF5-4C78FB6BBA4A}" srcOrd="0" destOrd="0" parTransId="{0202EA48-E17C-4B57-BCA8-BDFCBBC92578}" sibTransId="{CFD81A76-ECBA-4049-BFD8-EE7B2F6AFD17}"/>
    <dgm:cxn modelId="{5589A025-CDF7-4C7F-B992-207AE137262F}" srcId="{44935564-0F88-4E8F-AD17-FC21BB6FC260}" destId="{9E3CF15C-76CD-4DA0-A6F6-C1887C838FD1}" srcOrd="0" destOrd="0" parTransId="{A64CC315-4F70-481B-BB37-0127503515CF}" sibTransId="{B6C21679-5918-4639-950D-EFF95EE5F948}"/>
    <dgm:cxn modelId="{74D0CB02-B355-4DFC-A538-8AFFDF25F34C}" type="presOf" srcId="{9E3CF15C-76CD-4DA0-A6F6-C1887C838FD1}" destId="{AFBF228B-8B44-4F7D-8F79-8CCEDBE7630F}" srcOrd="0" destOrd="0" presId="urn:microsoft.com/office/officeart/2005/8/layout/hList1"/>
    <dgm:cxn modelId="{B51650D0-4994-4824-A146-7B8B8D963FEA}" type="presOf" srcId="{2062A168-0218-4F4F-8383-1AF6448BDF9C}" destId="{05EAB08A-4550-4B3F-9C9B-71DE57885B7F}" srcOrd="0" destOrd="0" presId="urn:microsoft.com/office/officeart/2005/8/layout/hList1"/>
    <dgm:cxn modelId="{7D0E9311-3296-4388-86CF-1CEE92CCC6A7}" srcId="{44935564-0F88-4E8F-AD17-FC21BB6FC260}" destId="{62C62F15-6DFF-4EA2-9731-5E6125A0D6B8}" srcOrd="3" destOrd="0" parTransId="{FFD40A4C-E21C-4668-8D90-CD83210AAF3C}" sibTransId="{610B5625-909D-4AEF-BFB4-5E02D64FA5B9}"/>
    <dgm:cxn modelId="{B4810899-56C8-41A9-83B3-E8BD96688051}" type="presOf" srcId="{CB8EC088-91D7-4E6C-AE22-ECC8E97D4387}" destId="{AFBF228B-8B44-4F7D-8F79-8CCEDBE7630F}" srcOrd="0" destOrd="1" presId="urn:microsoft.com/office/officeart/2005/8/layout/hList1"/>
    <dgm:cxn modelId="{0C4A1937-AE8B-49D1-8300-8A71862CDA80}" type="presOf" srcId="{C91E77D3-15E7-4613-B527-224EEDB34548}" destId="{AFBF228B-8B44-4F7D-8F79-8CCEDBE7630F}" srcOrd="0" destOrd="2" presId="urn:microsoft.com/office/officeart/2005/8/layout/hList1"/>
    <dgm:cxn modelId="{FBF89769-2250-4F58-8846-039219C922A2}" srcId="{986CCFE9-11E2-4463-8E17-0DB85FFECED9}" destId="{648554F6-C3C3-4C8C-B33C-3EAD741583EB}" srcOrd="0" destOrd="0" parTransId="{FF848384-2414-400B-99EE-DFC9FF1C41A4}" sibTransId="{B9F609AE-74C1-4AFC-8D81-1C61C923A237}"/>
    <dgm:cxn modelId="{0C65D921-09CE-4827-A9F0-451C27204742}" type="presOf" srcId="{8BD46BF3-C0FF-4667-90D7-B6C50139AB79}" destId="{17D66B40-3D6C-4B05-8FBA-4761D8A23989}" srcOrd="0" destOrd="2" presId="urn:microsoft.com/office/officeart/2005/8/layout/hList1"/>
    <dgm:cxn modelId="{05C7C5BE-4424-45FF-A577-3176859CE67D}" srcId="{44935564-0F88-4E8F-AD17-FC21BB6FC260}" destId="{C91E77D3-15E7-4613-B527-224EEDB34548}" srcOrd="2" destOrd="0" parTransId="{DF4814BE-CC1F-410B-8010-474F12DBC96E}" sibTransId="{4F889818-7AF0-4660-9445-0CC2CB994F88}"/>
    <dgm:cxn modelId="{B14DF500-7AA1-4A08-8E7F-7692E8789EBC}" type="presOf" srcId="{728DAFA2-162C-472D-8058-538175E7042B}" destId="{17D66B40-3D6C-4B05-8FBA-4761D8A23989}" srcOrd="0" destOrd="1" presId="urn:microsoft.com/office/officeart/2005/8/layout/hList1"/>
    <dgm:cxn modelId="{AEE75B2D-6B73-4990-9A9E-53C0C01C0AAB}" type="presOf" srcId="{E5184A79-9D2B-4B02-9BF5-4C78FB6BBA4A}" destId="{010BBF9F-AD8E-4749-8F3A-C4021AD5DF07}" srcOrd="0" destOrd="0" presId="urn:microsoft.com/office/officeart/2005/8/layout/hList1"/>
    <dgm:cxn modelId="{01880BD6-0D63-4B08-866E-28913C908EEA}" srcId="{986CCFE9-11E2-4463-8E17-0DB85FFECED9}" destId="{728DAFA2-162C-472D-8058-538175E7042B}" srcOrd="1" destOrd="0" parTransId="{04ABBB69-BD33-4AB0-9FDA-FFC8E8ED3E69}" sibTransId="{755EC1F4-53BA-48CA-A15A-E9248C73D338}"/>
    <dgm:cxn modelId="{23A5155B-F550-4C22-9E22-7C53F87183B0}" srcId="{805D3D2F-9F3D-4F23-A4EA-E7BB2962C40D}" destId="{2062A168-0218-4F4F-8383-1AF6448BDF9C}" srcOrd="1" destOrd="0" parTransId="{3B8F9AD6-A35B-4362-9767-28DD6441EBA2}" sibTransId="{651C08B9-F9A0-4177-930F-71BA26595A81}"/>
    <dgm:cxn modelId="{73ADD150-C755-4709-A112-282DD835F8BD}" type="presParOf" srcId="{EF516B4F-D4EE-4797-9C0D-6D994F12B7AF}" destId="{17A6E931-066F-4365-A020-684686A47CC6}" srcOrd="0" destOrd="0" presId="urn:microsoft.com/office/officeart/2005/8/layout/hList1"/>
    <dgm:cxn modelId="{09B02DDE-4921-4B30-AB0E-3095D0297212}" type="presParOf" srcId="{17A6E931-066F-4365-A020-684686A47CC6}" destId="{7A2D12E5-3878-4DDC-B800-D937FEB0CB2E}" srcOrd="0" destOrd="0" presId="urn:microsoft.com/office/officeart/2005/8/layout/hList1"/>
    <dgm:cxn modelId="{627CD6FD-E52D-4BB6-938B-BCC7B62781F4}" type="presParOf" srcId="{17A6E931-066F-4365-A020-684686A47CC6}" destId="{17D66B40-3D6C-4B05-8FBA-4761D8A23989}" srcOrd="1" destOrd="0" presId="urn:microsoft.com/office/officeart/2005/8/layout/hList1"/>
    <dgm:cxn modelId="{D95AE12D-6DAE-4A11-9CDE-E84010E048D9}" type="presParOf" srcId="{EF516B4F-D4EE-4797-9C0D-6D994F12B7AF}" destId="{83D0B825-B812-486F-8E00-2298F88C7124}" srcOrd="1" destOrd="0" presId="urn:microsoft.com/office/officeart/2005/8/layout/hList1"/>
    <dgm:cxn modelId="{A987EA37-E1A6-4E4A-B553-97460CA295C8}" type="presParOf" srcId="{EF516B4F-D4EE-4797-9C0D-6D994F12B7AF}" destId="{BE74C374-2DAF-4200-B7D4-75A57EEDEE31}" srcOrd="2" destOrd="0" presId="urn:microsoft.com/office/officeart/2005/8/layout/hList1"/>
    <dgm:cxn modelId="{1AE00B71-36E9-4985-949E-E020C4A238D7}" type="presParOf" srcId="{BE74C374-2DAF-4200-B7D4-75A57EEDEE31}" destId="{05EAB08A-4550-4B3F-9C9B-71DE57885B7F}" srcOrd="0" destOrd="0" presId="urn:microsoft.com/office/officeart/2005/8/layout/hList1"/>
    <dgm:cxn modelId="{85726F9E-E24A-46B0-B82A-A604028F29D0}" type="presParOf" srcId="{BE74C374-2DAF-4200-B7D4-75A57EEDEE31}" destId="{010BBF9F-AD8E-4749-8F3A-C4021AD5DF07}" srcOrd="1" destOrd="0" presId="urn:microsoft.com/office/officeart/2005/8/layout/hList1"/>
    <dgm:cxn modelId="{7FF23844-6CFF-4B19-85BE-AEE18B6EC1F0}" type="presParOf" srcId="{EF516B4F-D4EE-4797-9C0D-6D994F12B7AF}" destId="{13F1636F-B12D-4AA1-B271-1EC10E067F88}" srcOrd="3" destOrd="0" presId="urn:microsoft.com/office/officeart/2005/8/layout/hList1"/>
    <dgm:cxn modelId="{A0ADC498-58F2-4F6A-BBD4-B06390873745}" type="presParOf" srcId="{EF516B4F-D4EE-4797-9C0D-6D994F12B7AF}" destId="{03B5BC99-F0F3-4D16-A80A-890B489DCF75}" srcOrd="4" destOrd="0" presId="urn:microsoft.com/office/officeart/2005/8/layout/hList1"/>
    <dgm:cxn modelId="{901D4C4A-47C5-4831-81B2-6359C99A968F}" type="presParOf" srcId="{03B5BC99-F0F3-4D16-A80A-890B489DCF75}" destId="{DA23F71E-D7E1-4C3B-B4B8-CBA8856D0AC6}" srcOrd="0" destOrd="0" presId="urn:microsoft.com/office/officeart/2005/8/layout/hList1"/>
    <dgm:cxn modelId="{747F3998-9B2F-48F9-BEF8-EAEF1DF460B0}" type="presParOf" srcId="{03B5BC99-F0F3-4D16-A80A-890B489DCF75}" destId="{AFBF228B-8B44-4F7D-8F79-8CCEDBE7630F}"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2D12E5-3878-4DDC-B800-D937FEB0CB2E}">
      <dsp:nvSpPr>
        <dsp:cNvPr id="0" name=""/>
        <dsp:cNvSpPr/>
      </dsp:nvSpPr>
      <dsp:spPr>
        <a:xfrm>
          <a:off x="2745" y="76666"/>
          <a:ext cx="2676672" cy="525916"/>
        </a:xfrm>
        <a:prstGeom prst="rect">
          <a:avLst/>
        </a:prstGeom>
        <a:gradFill rotWithShape="0">
          <a:gsLst>
            <a:gs pos="0">
              <a:schemeClr val="lt1">
                <a:hueOff val="0"/>
                <a:satOff val="0"/>
                <a:lumOff val="0"/>
                <a:alphaOff val="0"/>
                <a:tint val="92000"/>
                <a:satMod val="170000"/>
              </a:schemeClr>
            </a:gs>
            <a:gs pos="15000">
              <a:schemeClr val="lt1">
                <a:hueOff val="0"/>
                <a:satOff val="0"/>
                <a:lumOff val="0"/>
                <a:alphaOff val="0"/>
                <a:tint val="92000"/>
                <a:shade val="99000"/>
                <a:satMod val="170000"/>
              </a:schemeClr>
            </a:gs>
            <a:gs pos="62000">
              <a:schemeClr val="lt1">
                <a:hueOff val="0"/>
                <a:satOff val="0"/>
                <a:lumOff val="0"/>
                <a:alphaOff val="0"/>
                <a:tint val="96000"/>
                <a:shade val="80000"/>
                <a:satMod val="170000"/>
              </a:schemeClr>
            </a:gs>
            <a:gs pos="97000">
              <a:schemeClr val="lt1">
                <a:hueOff val="0"/>
                <a:satOff val="0"/>
                <a:lumOff val="0"/>
                <a:alphaOff val="0"/>
                <a:tint val="98000"/>
                <a:shade val="63000"/>
                <a:satMod val="170000"/>
              </a:schemeClr>
            </a:gs>
            <a:gs pos="100000">
              <a:schemeClr val="lt1">
                <a:hueOff val="0"/>
                <a:satOff val="0"/>
                <a:lumOff val="0"/>
                <a:alphaOff val="0"/>
                <a:shade val="62000"/>
                <a:satMod val="170000"/>
              </a:schemeClr>
            </a:gs>
          </a:gsLst>
          <a:path path="circle">
            <a:fillToRect l="50000" t="50000" r="50000" b="50000"/>
          </a:path>
        </a:gradFill>
        <a:ln w="9525" cap="flat" cmpd="sng" algn="ctr">
          <a:solidFill>
            <a:schemeClr val="dk1">
              <a:shade val="80000"/>
              <a:hueOff val="0"/>
              <a:satOff val="0"/>
              <a:lumOff val="0"/>
              <a:alphaOff val="0"/>
            </a:schemeClr>
          </a:solidFill>
          <a:prstDash val="solid"/>
        </a:ln>
        <a:effectLst>
          <a:outerShdw blurRad="63500" dist="25400" dir="5400000" rotWithShape="0">
            <a:srgbClr val="000000">
              <a:alpha val="43137"/>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170688" tIns="97536" rIns="170688" bIns="97536" numCol="1" spcCol="1270" anchor="ctr" anchorCtr="0">
          <a:noAutofit/>
        </a:bodyPr>
        <a:lstStyle/>
        <a:p>
          <a:pPr lvl="0" algn="ctr" defTabSz="1066800">
            <a:lnSpc>
              <a:spcPct val="90000"/>
            </a:lnSpc>
            <a:spcBef>
              <a:spcPct val="0"/>
            </a:spcBef>
            <a:spcAft>
              <a:spcPct val="35000"/>
            </a:spcAft>
          </a:pPr>
          <a:r>
            <a:rPr lang="kk-KZ" sz="2400" b="1" kern="1200" dirty="0" smtClean="0">
              <a:latin typeface="Times New Roman" panose="02020603050405020304" pitchFamily="18" charset="0"/>
              <a:cs typeface="Times New Roman" panose="02020603050405020304" pitchFamily="18" charset="0"/>
            </a:rPr>
            <a:t>Тектоника</a:t>
          </a:r>
          <a:endParaRPr lang="ru-RU" sz="1600" kern="1200" dirty="0">
            <a:latin typeface="Times New Roman" panose="02020603050405020304" pitchFamily="18" charset="0"/>
            <a:cs typeface="Times New Roman" panose="02020603050405020304" pitchFamily="18" charset="0"/>
          </a:endParaRPr>
        </a:p>
      </dsp:txBody>
      <dsp:txXfrm>
        <a:off x="2745" y="76666"/>
        <a:ext cx="2676672" cy="525916"/>
      </dsp:txXfrm>
    </dsp:sp>
    <dsp:sp modelId="{17D66B40-3D6C-4B05-8FBA-4761D8A23989}">
      <dsp:nvSpPr>
        <dsp:cNvPr id="0" name=""/>
        <dsp:cNvSpPr/>
      </dsp:nvSpPr>
      <dsp:spPr>
        <a:xfrm>
          <a:off x="2745" y="602583"/>
          <a:ext cx="2676672" cy="5486054"/>
        </a:xfrm>
        <a:prstGeom prst="rect">
          <a:avLst/>
        </a:prstGeom>
        <a:solidFill>
          <a:schemeClr val="lt1">
            <a:alpha val="90000"/>
            <a:tint val="40000"/>
            <a:hueOff val="0"/>
            <a:satOff val="0"/>
            <a:lumOff val="0"/>
            <a:alphaOff val="0"/>
          </a:schemeClr>
        </a:solidFill>
        <a:ln w="9525" cap="flat" cmpd="sng" algn="ctr">
          <a:solidFill>
            <a:schemeClr val="dk1">
              <a:alpha val="90000"/>
              <a:hueOff val="0"/>
              <a:satOff val="0"/>
              <a:lumOff val="0"/>
              <a:alphaOff val="0"/>
            </a:schemeClr>
          </a:solidFill>
          <a:prstDash val="solid"/>
        </a:ln>
        <a:effectLst>
          <a:outerShdw blurRad="63500" dist="25400" dir="5400000" rotWithShape="0">
            <a:srgbClr val="000000">
              <a:alpha val="43137"/>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kk-KZ" sz="1800" kern="1200" dirty="0" smtClean="0">
              <a:latin typeface="Times New Roman" panose="02020603050405020304" pitchFamily="18" charset="0"/>
              <a:cs typeface="Times New Roman" panose="02020603050405020304" pitchFamily="18" charset="0"/>
            </a:rPr>
            <a:t>Жер қыртысына тән нақтылы өңірдің тектоникалық бұзылыс (деформацияға ұшырау) ерекшеліктерімен және жалпылама даму тарихымен анықталатын оның құрылымдық сипаты.</a:t>
          </a:r>
          <a:endParaRPr lang="ru-RU" sz="1800" kern="1200" dirty="0">
            <a:latin typeface="Times New Roman" panose="02020603050405020304" pitchFamily="18" charset="0"/>
            <a:cs typeface="Times New Roman" panose="02020603050405020304" pitchFamily="18" charset="0"/>
          </a:endParaRPr>
        </a:p>
        <a:p>
          <a:pPr marL="171450" lvl="1" indent="-171450" algn="l" defTabSz="800100">
            <a:lnSpc>
              <a:spcPct val="90000"/>
            </a:lnSpc>
            <a:spcBef>
              <a:spcPct val="0"/>
            </a:spcBef>
            <a:spcAft>
              <a:spcPct val="15000"/>
            </a:spcAft>
            <a:buChar char="••"/>
          </a:pPr>
          <a:endParaRPr lang="ru-RU" sz="1800" kern="1200" dirty="0">
            <a:latin typeface="Times New Roman" panose="02020603050405020304" pitchFamily="18" charset="0"/>
            <a:cs typeface="Times New Roman" panose="02020603050405020304" pitchFamily="18" charset="0"/>
          </a:endParaRPr>
        </a:p>
        <a:p>
          <a:pPr marL="171450" lvl="1" indent="-171450" algn="l" defTabSz="800100">
            <a:lnSpc>
              <a:spcPct val="90000"/>
            </a:lnSpc>
            <a:spcBef>
              <a:spcPct val="0"/>
            </a:spcBef>
            <a:spcAft>
              <a:spcPct val="15000"/>
            </a:spcAft>
            <a:buChar char="••"/>
          </a:pPr>
          <a:r>
            <a:rPr lang="kk-KZ" sz="1800" kern="1200" dirty="0" smtClean="0">
              <a:latin typeface="Times New Roman" panose="02020603050405020304" pitchFamily="18" charset="0"/>
              <a:cs typeface="Times New Roman" panose="02020603050405020304" pitchFamily="18" charset="0"/>
            </a:rPr>
            <a:t>Тектоникалық бұзылыстарды (деформацияны) туындататын басты күш – «тектоникалық қозғалыстар» деп аталатын планетаның ішкі өңірінен бастау алатын механикалық қозғалыстар.</a:t>
          </a:r>
          <a:endParaRPr lang="ru-RU" sz="1800" kern="1200" dirty="0">
            <a:latin typeface="Times New Roman" panose="02020603050405020304" pitchFamily="18" charset="0"/>
            <a:cs typeface="Times New Roman" panose="02020603050405020304" pitchFamily="18" charset="0"/>
          </a:endParaRPr>
        </a:p>
      </dsp:txBody>
      <dsp:txXfrm>
        <a:off x="2745" y="602583"/>
        <a:ext cx="2676672" cy="5486054"/>
      </dsp:txXfrm>
    </dsp:sp>
    <dsp:sp modelId="{05EAB08A-4550-4B3F-9C9B-71DE57885B7F}">
      <dsp:nvSpPr>
        <dsp:cNvPr id="0" name=""/>
        <dsp:cNvSpPr/>
      </dsp:nvSpPr>
      <dsp:spPr>
        <a:xfrm>
          <a:off x="3054151" y="76666"/>
          <a:ext cx="2676672" cy="525916"/>
        </a:xfrm>
        <a:prstGeom prst="rect">
          <a:avLst/>
        </a:prstGeom>
        <a:gradFill rotWithShape="0">
          <a:gsLst>
            <a:gs pos="0">
              <a:schemeClr val="lt1">
                <a:hueOff val="0"/>
                <a:satOff val="0"/>
                <a:lumOff val="0"/>
                <a:alphaOff val="0"/>
                <a:tint val="92000"/>
                <a:satMod val="170000"/>
              </a:schemeClr>
            </a:gs>
            <a:gs pos="15000">
              <a:schemeClr val="lt1">
                <a:hueOff val="0"/>
                <a:satOff val="0"/>
                <a:lumOff val="0"/>
                <a:alphaOff val="0"/>
                <a:tint val="92000"/>
                <a:shade val="99000"/>
                <a:satMod val="170000"/>
              </a:schemeClr>
            </a:gs>
            <a:gs pos="62000">
              <a:schemeClr val="lt1">
                <a:hueOff val="0"/>
                <a:satOff val="0"/>
                <a:lumOff val="0"/>
                <a:alphaOff val="0"/>
                <a:tint val="96000"/>
                <a:shade val="80000"/>
                <a:satMod val="170000"/>
              </a:schemeClr>
            </a:gs>
            <a:gs pos="97000">
              <a:schemeClr val="lt1">
                <a:hueOff val="0"/>
                <a:satOff val="0"/>
                <a:lumOff val="0"/>
                <a:alphaOff val="0"/>
                <a:tint val="98000"/>
                <a:shade val="63000"/>
                <a:satMod val="170000"/>
              </a:schemeClr>
            </a:gs>
            <a:gs pos="100000">
              <a:schemeClr val="lt1">
                <a:hueOff val="0"/>
                <a:satOff val="0"/>
                <a:lumOff val="0"/>
                <a:alphaOff val="0"/>
                <a:shade val="62000"/>
                <a:satMod val="170000"/>
              </a:schemeClr>
            </a:gs>
          </a:gsLst>
          <a:path path="circle">
            <a:fillToRect l="50000" t="50000" r="50000" b="50000"/>
          </a:path>
        </a:gradFill>
        <a:ln w="9525" cap="flat" cmpd="sng" algn="ctr">
          <a:solidFill>
            <a:schemeClr val="dk1">
              <a:shade val="80000"/>
              <a:hueOff val="0"/>
              <a:satOff val="0"/>
              <a:lumOff val="0"/>
              <a:alphaOff val="0"/>
            </a:schemeClr>
          </a:solidFill>
          <a:prstDash val="solid"/>
        </a:ln>
        <a:effectLst>
          <a:outerShdw blurRad="63500" dist="25400" dir="5400000" rotWithShape="0">
            <a:srgbClr val="000000">
              <a:alpha val="43137"/>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170688" tIns="97536" rIns="170688" bIns="97536" numCol="1" spcCol="1270" anchor="ctr" anchorCtr="0">
          <a:noAutofit/>
        </a:bodyPr>
        <a:lstStyle/>
        <a:p>
          <a:pPr lvl="0" algn="ctr" defTabSz="1066800">
            <a:lnSpc>
              <a:spcPct val="90000"/>
            </a:lnSpc>
            <a:spcBef>
              <a:spcPct val="0"/>
            </a:spcBef>
            <a:spcAft>
              <a:spcPct val="35000"/>
            </a:spcAft>
          </a:pPr>
          <a:r>
            <a:rPr lang="kk-KZ" sz="2400" b="1" kern="1200" dirty="0" smtClean="0">
              <a:latin typeface="Times New Roman" panose="02020603050405020304" pitchFamily="18" charset="0"/>
              <a:cs typeface="Times New Roman" panose="02020603050405020304" pitchFamily="18" charset="0"/>
            </a:rPr>
            <a:t>Денудация</a:t>
          </a:r>
          <a:r>
            <a:rPr lang="kk-KZ" sz="2400" kern="1200" dirty="0" smtClean="0">
              <a:latin typeface="Times New Roman" panose="02020603050405020304" pitchFamily="18" charset="0"/>
              <a:cs typeface="Times New Roman" panose="02020603050405020304" pitchFamily="18" charset="0"/>
            </a:rPr>
            <a:t> </a:t>
          </a:r>
          <a:endParaRPr lang="ru-RU" sz="1600" kern="1200" dirty="0">
            <a:latin typeface="Times New Roman" panose="02020603050405020304" pitchFamily="18" charset="0"/>
            <a:cs typeface="Times New Roman" panose="02020603050405020304" pitchFamily="18" charset="0"/>
          </a:endParaRPr>
        </a:p>
      </dsp:txBody>
      <dsp:txXfrm>
        <a:off x="3054151" y="76666"/>
        <a:ext cx="2676672" cy="525916"/>
      </dsp:txXfrm>
    </dsp:sp>
    <dsp:sp modelId="{010BBF9F-AD8E-4749-8F3A-C4021AD5DF07}">
      <dsp:nvSpPr>
        <dsp:cNvPr id="0" name=""/>
        <dsp:cNvSpPr/>
      </dsp:nvSpPr>
      <dsp:spPr>
        <a:xfrm>
          <a:off x="3054151" y="602583"/>
          <a:ext cx="2676672" cy="5486054"/>
        </a:xfrm>
        <a:prstGeom prst="rect">
          <a:avLst/>
        </a:prstGeom>
        <a:solidFill>
          <a:schemeClr val="lt1">
            <a:alpha val="90000"/>
            <a:tint val="40000"/>
            <a:hueOff val="0"/>
            <a:satOff val="0"/>
            <a:lumOff val="0"/>
            <a:alphaOff val="0"/>
          </a:schemeClr>
        </a:solidFill>
        <a:ln w="9525" cap="flat" cmpd="sng" algn="ctr">
          <a:solidFill>
            <a:schemeClr val="dk1">
              <a:alpha val="90000"/>
              <a:hueOff val="0"/>
              <a:satOff val="0"/>
              <a:lumOff val="0"/>
              <a:alphaOff val="0"/>
            </a:schemeClr>
          </a:solidFill>
          <a:prstDash val="solid"/>
        </a:ln>
        <a:effectLst>
          <a:outerShdw blurRad="63500" dist="25400" dir="5400000" rotWithShape="0">
            <a:srgbClr val="000000">
              <a:alpha val="43137"/>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kk-KZ" sz="1700" kern="1200" dirty="0" smtClean="0">
              <a:latin typeface="Times New Roman" panose="02020603050405020304" pitchFamily="18" charset="0"/>
              <a:cs typeface="Times New Roman" panose="02020603050405020304" pitchFamily="18" charset="0"/>
            </a:rPr>
            <a:t>Экзогендік күштер деп аталатын сыртқы күштер әсерінен  жаппай морылуға ұшырауы нәтижесінде босаңсыған таужыныс түйірлері мен кесекшелерінің, жекелеген минералдардың көтеріңкі өңірлерден ойыс өңірлерге қарай тасымалдануы нәтижесінде (ауырлық күшінің әсерінен, су ағындарымен, жел күшімен т.с.с.)  аталған көтеріңкі өңірлердің беткі қабатының ұдайы мұжылуын, сөйтіп оның бірте-бірте аласара беруін қамтамасыз ететін процесс.</a:t>
          </a:r>
          <a:endParaRPr lang="ru-RU" sz="1700" kern="1200" dirty="0">
            <a:latin typeface="Times New Roman" panose="02020603050405020304" pitchFamily="18" charset="0"/>
            <a:cs typeface="Times New Roman" panose="02020603050405020304" pitchFamily="18" charset="0"/>
          </a:endParaRPr>
        </a:p>
      </dsp:txBody>
      <dsp:txXfrm>
        <a:off x="3054151" y="602583"/>
        <a:ext cx="2676672" cy="5486054"/>
      </dsp:txXfrm>
    </dsp:sp>
    <dsp:sp modelId="{DA23F71E-D7E1-4C3B-B4B8-CBA8856D0AC6}">
      <dsp:nvSpPr>
        <dsp:cNvPr id="0" name=""/>
        <dsp:cNvSpPr/>
      </dsp:nvSpPr>
      <dsp:spPr>
        <a:xfrm>
          <a:off x="6105558" y="76666"/>
          <a:ext cx="2676672" cy="525916"/>
        </a:xfrm>
        <a:prstGeom prst="rect">
          <a:avLst/>
        </a:prstGeom>
        <a:gradFill rotWithShape="0">
          <a:gsLst>
            <a:gs pos="0">
              <a:schemeClr val="lt1">
                <a:hueOff val="0"/>
                <a:satOff val="0"/>
                <a:lumOff val="0"/>
                <a:alphaOff val="0"/>
                <a:tint val="92000"/>
                <a:satMod val="170000"/>
              </a:schemeClr>
            </a:gs>
            <a:gs pos="15000">
              <a:schemeClr val="lt1">
                <a:hueOff val="0"/>
                <a:satOff val="0"/>
                <a:lumOff val="0"/>
                <a:alphaOff val="0"/>
                <a:tint val="92000"/>
                <a:shade val="99000"/>
                <a:satMod val="170000"/>
              </a:schemeClr>
            </a:gs>
            <a:gs pos="62000">
              <a:schemeClr val="lt1">
                <a:hueOff val="0"/>
                <a:satOff val="0"/>
                <a:lumOff val="0"/>
                <a:alphaOff val="0"/>
                <a:tint val="96000"/>
                <a:shade val="80000"/>
                <a:satMod val="170000"/>
              </a:schemeClr>
            </a:gs>
            <a:gs pos="97000">
              <a:schemeClr val="lt1">
                <a:hueOff val="0"/>
                <a:satOff val="0"/>
                <a:lumOff val="0"/>
                <a:alphaOff val="0"/>
                <a:tint val="98000"/>
                <a:shade val="63000"/>
                <a:satMod val="170000"/>
              </a:schemeClr>
            </a:gs>
            <a:gs pos="100000">
              <a:schemeClr val="lt1">
                <a:hueOff val="0"/>
                <a:satOff val="0"/>
                <a:lumOff val="0"/>
                <a:alphaOff val="0"/>
                <a:shade val="62000"/>
                <a:satMod val="170000"/>
              </a:schemeClr>
            </a:gs>
          </a:gsLst>
          <a:path path="circle">
            <a:fillToRect l="50000" t="50000" r="50000" b="50000"/>
          </a:path>
        </a:gradFill>
        <a:ln w="9525" cap="flat" cmpd="sng" algn="ctr">
          <a:solidFill>
            <a:schemeClr val="dk1">
              <a:shade val="80000"/>
              <a:hueOff val="0"/>
              <a:satOff val="0"/>
              <a:lumOff val="0"/>
              <a:alphaOff val="0"/>
            </a:schemeClr>
          </a:solidFill>
          <a:prstDash val="solid"/>
        </a:ln>
        <a:effectLst>
          <a:outerShdw blurRad="63500" dist="25400" dir="5400000" rotWithShape="0">
            <a:srgbClr val="000000">
              <a:alpha val="43137"/>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170688" tIns="97536" rIns="170688" bIns="97536" numCol="1" spcCol="1270" anchor="ctr" anchorCtr="0">
          <a:noAutofit/>
        </a:bodyPr>
        <a:lstStyle/>
        <a:p>
          <a:pPr lvl="0" algn="ctr" defTabSz="1066800">
            <a:lnSpc>
              <a:spcPct val="90000"/>
            </a:lnSpc>
            <a:spcBef>
              <a:spcPct val="0"/>
            </a:spcBef>
            <a:spcAft>
              <a:spcPct val="35000"/>
            </a:spcAft>
          </a:pPr>
          <a:r>
            <a:rPr lang="ru-RU" sz="2400" b="1" kern="1200" dirty="0" smtClean="0">
              <a:latin typeface="Times New Roman" panose="02020603050405020304" pitchFamily="18" charset="0"/>
              <a:cs typeface="Times New Roman" panose="02020603050405020304" pitchFamily="18" charset="0"/>
            </a:rPr>
            <a:t>Аккумуляция</a:t>
          </a:r>
          <a:r>
            <a:rPr lang="ru-RU" sz="2400" kern="1200" dirty="0" smtClean="0">
              <a:latin typeface="Times New Roman" panose="02020603050405020304" pitchFamily="18" charset="0"/>
              <a:cs typeface="Times New Roman" panose="02020603050405020304" pitchFamily="18" charset="0"/>
            </a:rPr>
            <a:t> </a:t>
          </a:r>
          <a:endParaRPr lang="ru-RU" sz="1700" kern="1200" dirty="0">
            <a:latin typeface="Times New Roman" panose="02020603050405020304" pitchFamily="18" charset="0"/>
            <a:cs typeface="Times New Roman" panose="02020603050405020304" pitchFamily="18" charset="0"/>
          </a:endParaRPr>
        </a:p>
      </dsp:txBody>
      <dsp:txXfrm>
        <a:off x="6105558" y="76666"/>
        <a:ext cx="2676672" cy="525916"/>
      </dsp:txXfrm>
    </dsp:sp>
    <dsp:sp modelId="{AFBF228B-8B44-4F7D-8F79-8CCEDBE7630F}">
      <dsp:nvSpPr>
        <dsp:cNvPr id="0" name=""/>
        <dsp:cNvSpPr/>
      </dsp:nvSpPr>
      <dsp:spPr>
        <a:xfrm>
          <a:off x="6108303" y="557213"/>
          <a:ext cx="2676672" cy="5486054"/>
        </a:xfrm>
        <a:prstGeom prst="rect">
          <a:avLst/>
        </a:prstGeom>
        <a:solidFill>
          <a:schemeClr val="lt1">
            <a:alpha val="90000"/>
            <a:tint val="40000"/>
            <a:hueOff val="0"/>
            <a:satOff val="0"/>
            <a:lumOff val="0"/>
            <a:alphaOff val="0"/>
          </a:schemeClr>
        </a:solidFill>
        <a:ln w="9525" cap="flat" cmpd="sng" algn="ctr">
          <a:solidFill>
            <a:schemeClr val="dk1">
              <a:alpha val="90000"/>
              <a:hueOff val="0"/>
              <a:satOff val="0"/>
              <a:lumOff val="0"/>
              <a:alphaOff val="0"/>
            </a:schemeClr>
          </a:solidFill>
          <a:prstDash val="solid"/>
        </a:ln>
        <a:effectLst>
          <a:outerShdw blurRad="63500" dist="25400" dir="5400000" rotWithShape="0">
            <a:srgbClr val="000000">
              <a:alpha val="43137"/>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a:lnSpc>
              <a:spcPct val="90000"/>
            </a:lnSpc>
            <a:spcBef>
              <a:spcPct val="0"/>
            </a:spcBef>
            <a:spcAft>
              <a:spcPct val="15000"/>
            </a:spcAft>
            <a:buChar char="••"/>
          </a:pPr>
          <a:r>
            <a:rPr lang="ru-RU" sz="1500" kern="1200" dirty="0" err="1" smtClean="0">
              <a:latin typeface="Times New Roman" panose="02020603050405020304" pitchFamily="18" charset="0"/>
              <a:cs typeface="Times New Roman" panose="02020603050405020304" pitchFamily="18" charset="0"/>
            </a:rPr>
            <a:t>Құрлық</a:t>
          </a:r>
          <a:r>
            <a:rPr lang="ru-RU" sz="1500" kern="1200" dirty="0" smtClean="0">
              <a:latin typeface="Times New Roman" panose="02020603050405020304" pitchFamily="18" charset="0"/>
              <a:cs typeface="Times New Roman" panose="02020603050405020304" pitchFamily="18" charset="0"/>
            </a:rPr>
            <a:t> </a:t>
          </a:r>
          <a:r>
            <a:rPr lang="ru-RU" sz="1500" kern="1200" dirty="0" err="1" smtClean="0">
              <a:latin typeface="Times New Roman" panose="02020603050405020304" pitchFamily="18" charset="0"/>
              <a:cs typeface="Times New Roman" panose="02020603050405020304" pitchFamily="18" charset="0"/>
            </a:rPr>
            <a:t>бетінің</a:t>
          </a:r>
          <a:r>
            <a:rPr lang="ru-RU" sz="1500" kern="1200" dirty="0" smtClean="0">
              <a:latin typeface="Times New Roman" panose="02020603050405020304" pitchFamily="18" charset="0"/>
              <a:cs typeface="Times New Roman" panose="02020603050405020304" pitchFamily="18" charset="0"/>
            </a:rPr>
            <a:t> </a:t>
          </a:r>
          <a:r>
            <a:rPr lang="ru-RU" sz="1500" kern="1200" dirty="0" err="1" smtClean="0">
              <a:latin typeface="Times New Roman" panose="02020603050405020304" pitchFamily="18" charset="0"/>
              <a:cs typeface="Times New Roman" panose="02020603050405020304" pitchFamily="18" charset="0"/>
            </a:rPr>
            <a:t>ойыс</a:t>
          </a:r>
          <a:r>
            <a:rPr lang="ru-RU" sz="1500" kern="1200" dirty="0" smtClean="0">
              <a:latin typeface="Times New Roman" panose="02020603050405020304" pitchFamily="18" charset="0"/>
              <a:cs typeface="Times New Roman" panose="02020603050405020304" pitchFamily="18" charset="0"/>
            </a:rPr>
            <a:t> </a:t>
          </a:r>
          <a:r>
            <a:rPr lang="ru-RU" sz="1500" kern="1200" dirty="0" err="1" smtClean="0">
              <a:latin typeface="Times New Roman" panose="02020603050405020304" pitchFamily="18" charset="0"/>
              <a:cs typeface="Times New Roman" panose="02020603050405020304" pitchFamily="18" charset="0"/>
            </a:rPr>
            <a:t>өңірлерінде</a:t>
          </a:r>
          <a:r>
            <a:rPr lang="ru-RU" sz="1500" kern="1200" dirty="0" smtClean="0">
              <a:latin typeface="Times New Roman" panose="02020603050405020304" pitchFamily="18" charset="0"/>
              <a:cs typeface="Times New Roman" panose="02020603050405020304" pitchFamily="18" charset="0"/>
            </a:rPr>
            <a:t>, </a:t>
          </a:r>
          <a:r>
            <a:rPr lang="ru-RU" sz="1500" kern="1200" dirty="0" err="1" smtClean="0">
              <a:latin typeface="Times New Roman" panose="02020603050405020304" pitchFamily="18" charset="0"/>
              <a:cs typeface="Times New Roman" panose="02020603050405020304" pitchFamily="18" charset="0"/>
            </a:rPr>
            <a:t>көбінесе</a:t>
          </a:r>
          <a:r>
            <a:rPr lang="ru-RU" sz="1500" kern="1200" dirty="0" smtClean="0">
              <a:latin typeface="Times New Roman" panose="02020603050405020304" pitchFamily="18" charset="0"/>
              <a:cs typeface="Times New Roman" panose="02020603050405020304" pitchFamily="18" charset="0"/>
            </a:rPr>
            <a:t> су </a:t>
          </a:r>
          <a:r>
            <a:rPr lang="ru-RU" sz="1500" kern="1200" dirty="0" err="1" smtClean="0">
              <a:latin typeface="Times New Roman" panose="02020603050405020304" pitchFamily="18" charset="0"/>
              <a:cs typeface="Times New Roman" panose="02020603050405020304" pitchFamily="18" charset="0"/>
            </a:rPr>
            <a:t>алаптарының</a:t>
          </a:r>
          <a:r>
            <a:rPr lang="ru-RU" sz="1500" kern="1200" dirty="0" smtClean="0">
              <a:latin typeface="Times New Roman" panose="02020603050405020304" pitchFamily="18" charset="0"/>
              <a:cs typeface="Times New Roman" panose="02020603050405020304" pitchFamily="18" charset="0"/>
            </a:rPr>
            <a:t> </a:t>
          </a:r>
          <a:r>
            <a:rPr lang="ru-RU" sz="1500" kern="1200" dirty="0" err="1" smtClean="0">
              <a:latin typeface="Times New Roman" panose="02020603050405020304" pitchFamily="18" charset="0"/>
              <a:cs typeface="Times New Roman" panose="02020603050405020304" pitchFamily="18" charset="0"/>
            </a:rPr>
            <a:t>түбінде</a:t>
          </a:r>
          <a:r>
            <a:rPr lang="ru-RU" sz="1500" kern="1200" dirty="0" smtClean="0">
              <a:latin typeface="Times New Roman" panose="02020603050405020304" pitchFamily="18" charset="0"/>
              <a:cs typeface="Times New Roman" panose="02020603050405020304" pitchFamily="18" charset="0"/>
            </a:rPr>
            <a:t> </a:t>
          </a:r>
          <a:r>
            <a:rPr lang="ru-RU" sz="1500" kern="1200" dirty="0" err="1" smtClean="0">
              <a:latin typeface="Times New Roman" panose="02020603050405020304" pitchFamily="18" charset="0"/>
              <a:cs typeface="Times New Roman" panose="02020603050405020304" pitchFamily="18" charset="0"/>
            </a:rPr>
            <a:t>минералдық</a:t>
          </a:r>
          <a:r>
            <a:rPr lang="ru-RU" sz="1500" kern="1200" dirty="0" smtClean="0">
              <a:latin typeface="Times New Roman" panose="02020603050405020304" pitchFamily="18" charset="0"/>
              <a:cs typeface="Times New Roman" panose="02020603050405020304" pitchFamily="18" charset="0"/>
            </a:rPr>
            <a:t> </a:t>
          </a:r>
          <a:r>
            <a:rPr lang="ru-RU" sz="1500" kern="1200" dirty="0" err="1" smtClean="0">
              <a:latin typeface="Times New Roman" panose="02020603050405020304" pitchFamily="18" charset="0"/>
              <a:cs typeface="Times New Roman" panose="02020603050405020304" pitchFamily="18" charset="0"/>
            </a:rPr>
            <a:t>заттардың</a:t>
          </a:r>
          <a:r>
            <a:rPr lang="ru-RU" sz="1500" kern="1200" dirty="0" smtClean="0">
              <a:latin typeface="Times New Roman" panose="02020603050405020304" pitchFamily="18" charset="0"/>
              <a:cs typeface="Times New Roman" panose="02020603050405020304" pitchFamily="18" charset="0"/>
            </a:rPr>
            <a:t>, </a:t>
          </a:r>
          <a:r>
            <a:rPr lang="ru-RU" sz="1500" kern="1200" dirty="0" err="1" smtClean="0">
              <a:latin typeface="Times New Roman" panose="02020603050405020304" pitchFamily="18" charset="0"/>
              <a:cs typeface="Times New Roman" panose="02020603050405020304" pitchFamily="18" charset="0"/>
            </a:rPr>
            <a:t>органикалық</a:t>
          </a:r>
          <a:r>
            <a:rPr lang="ru-RU" sz="1500" kern="1200" dirty="0" smtClean="0">
              <a:latin typeface="Times New Roman" panose="02020603050405020304" pitchFamily="18" charset="0"/>
              <a:cs typeface="Times New Roman" panose="02020603050405020304" pitchFamily="18" charset="0"/>
            </a:rPr>
            <a:t> </a:t>
          </a:r>
          <a:r>
            <a:rPr lang="ru-RU" sz="1500" kern="1200" dirty="0" err="1" smtClean="0">
              <a:latin typeface="Times New Roman" panose="02020603050405020304" pitchFamily="18" charset="0"/>
              <a:cs typeface="Times New Roman" panose="02020603050405020304" pitchFamily="18" charset="0"/>
            </a:rPr>
            <a:t>қалдықтардың</a:t>
          </a:r>
          <a:r>
            <a:rPr lang="ru-RU" sz="1500" kern="1200" dirty="0" smtClean="0">
              <a:latin typeface="Times New Roman" panose="02020603050405020304" pitchFamily="18" charset="0"/>
              <a:cs typeface="Times New Roman" panose="02020603050405020304" pitchFamily="18" charset="0"/>
            </a:rPr>
            <a:t> </a:t>
          </a:r>
          <a:r>
            <a:rPr lang="ru-RU" sz="1500" kern="1200" dirty="0" err="1" smtClean="0">
              <a:latin typeface="Times New Roman" panose="02020603050405020304" pitchFamily="18" charset="0"/>
              <a:cs typeface="Times New Roman" panose="02020603050405020304" pitchFamily="18" charset="0"/>
            </a:rPr>
            <a:t>жинақталуы</a:t>
          </a:r>
          <a:r>
            <a:rPr lang="ru-RU" sz="1500" kern="1200" dirty="0" smtClean="0">
              <a:latin typeface="Times New Roman" panose="02020603050405020304" pitchFamily="18" charset="0"/>
              <a:cs typeface="Times New Roman" panose="02020603050405020304" pitchFamily="18" charset="0"/>
            </a:rPr>
            <a:t> </a:t>
          </a:r>
          <a:r>
            <a:rPr lang="ru-RU" sz="1500" kern="1200" dirty="0" err="1" smtClean="0">
              <a:latin typeface="Times New Roman" panose="02020603050405020304" pitchFamily="18" charset="0"/>
              <a:cs typeface="Times New Roman" panose="02020603050405020304" pitchFamily="18" charset="0"/>
            </a:rPr>
            <a:t>нәтижесінде</a:t>
          </a:r>
          <a:r>
            <a:rPr lang="ru-RU" sz="1500" kern="1200" dirty="0" smtClean="0">
              <a:latin typeface="Times New Roman" panose="02020603050405020304" pitchFamily="18" charset="0"/>
              <a:cs typeface="Times New Roman" panose="02020603050405020304" pitchFamily="18" charset="0"/>
            </a:rPr>
            <a:t> </a:t>
          </a:r>
          <a:r>
            <a:rPr lang="ru-RU" sz="1500" kern="1200" dirty="0" err="1" smtClean="0">
              <a:latin typeface="Times New Roman" panose="02020603050405020304" pitchFamily="18" charset="0"/>
              <a:cs typeface="Times New Roman" panose="02020603050405020304" pitchFamily="18" charset="0"/>
            </a:rPr>
            <a:t>таужыныстардың</a:t>
          </a:r>
          <a:r>
            <a:rPr lang="ru-RU" sz="1500" kern="1200" dirty="0" smtClean="0">
              <a:latin typeface="Times New Roman" panose="02020603050405020304" pitchFamily="18" charset="0"/>
              <a:cs typeface="Times New Roman" panose="02020603050405020304" pitchFamily="18" charset="0"/>
            </a:rPr>
            <a:t> </a:t>
          </a:r>
          <a:r>
            <a:rPr lang="ru-RU" sz="1500" kern="1200" dirty="0" err="1" smtClean="0">
              <a:latin typeface="Times New Roman" panose="02020603050405020304" pitchFamily="18" charset="0"/>
              <a:cs typeface="Times New Roman" panose="02020603050405020304" pitchFamily="18" charset="0"/>
            </a:rPr>
            <a:t>жаңа</a:t>
          </a:r>
          <a:r>
            <a:rPr lang="ru-RU" sz="1500" kern="1200" dirty="0" smtClean="0">
              <a:latin typeface="Times New Roman" panose="02020603050405020304" pitchFamily="18" charset="0"/>
              <a:cs typeface="Times New Roman" panose="02020603050405020304" pitchFamily="18" charset="0"/>
            </a:rPr>
            <a:t> </a:t>
          </a:r>
          <a:r>
            <a:rPr lang="ru-RU" sz="1500" kern="1200" dirty="0" err="1" smtClean="0">
              <a:latin typeface="Times New Roman" panose="02020603050405020304" pitchFamily="18" charset="0"/>
              <a:cs typeface="Times New Roman" panose="02020603050405020304" pitchFamily="18" charset="0"/>
            </a:rPr>
            <a:t>қабаттарын</a:t>
          </a:r>
          <a:r>
            <a:rPr lang="ru-RU" sz="1500" kern="1200" dirty="0" smtClean="0">
              <a:latin typeface="Times New Roman" panose="02020603050405020304" pitchFamily="18" charset="0"/>
              <a:cs typeface="Times New Roman" panose="02020603050405020304" pitchFamily="18" charset="0"/>
            </a:rPr>
            <a:t> </a:t>
          </a:r>
          <a:r>
            <a:rPr lang="ru-RU" sz="1500" kern="1200" dirty="0" err="1" smtClean="0">
              <a:latin typeface="Times New Roman" panose="02020603050405020304" pitchFamily="18" charset="0"/>
              <a:cs typeface="Times New Roman" panose="02020603050405020304" pitchFamily="18" charset="0"/>
            </a:rPr>
            <a:t>қалыптастыратын</a:t>
          </a:r>
          <a:r>
            <a:rPr lang="ru-RU" sz="1500" kern="1200" dirty="0" smtClean="0">
              <a:latin typeface="Times New Roman" panose="02020603050405020304" pitchFamily="18" charset="0"/>
              <a:cs typeface="Times New Roman" panose="02020603050405020304" pitchFamily="18" charset="0"/>
            </a:rPr>
            <a:t> процесс. </a:t>
          </a:r>
          <a:endParaRPr lang="ru-RU" sz="1500" kern="1200" dirty="0">
            <a:latin typeface="Times New Roman" panose="02020603050405020304" pitchFamily="18" charset="0"/>
            <a:cs typeface="Times New Roman" panose="02020603050405020304" pitchFamily="18" charset="0"/>
          </a:endParaRPr>
        </a:p>
        <a:p>
          <a:pPr marL="114300" lvl="1" indent="-114300" algn="l" defTabSz="666750">
            <a:lnSpc>
              <a:spcPct val="90000"/>
            </a:lnSpc>
            <a:spcBef>
              <a:spcPct val="0"/>
            </a:spcBef>
            <a:spcAft>
              <a:spcPct val="15000"/>
            </a:spcAft>
            <a:buChar char="••"/>
          </a:pPr>
          <a:endParaRPr lang="ru-RU" sz="1500" kern="1200" dirty="0">
            <a:latin typeface="Times New Roman" panose="02020603050405020304" pitchFamily="18" charset="0"/>
            <a:cs typeface="Times New Roman" panose="02020603050405020304" pitchFamily="18" charset="0"/>
          </a:endParaRPr>
        </a:p>
        <a:p>
          <a:pPr marL="114300" lvl="1" indent="-114300" algn="l" defTabSz="666750">
            <a:lnSpc>
              <a:spcPct val="90000"/>
            </a:lnSpc>
            <a:spcBef>
              <a:spcPct val="0"/>
            </a:spcBef>
            <a:spcAft>
              <a:spcPct val="15000"/>
            </a:spcAft>
            <a:buChar char="••"/>
          </a:pPr>
          <a:r>
            <a:rPr lang="ru-RU" sz="1500" kern="1200" dirty="0" err="1" smtClean="0">
              <a:latin typeface="Times New Roman" panose="02020603050405020304" pitchFamily="18" charset="0"/>
              <a:cs typeface="Times New Roman" panose="02020603050405020304" pitchFamily="18" charset="0"/>
            </a:rPr>
            <a:t>Тектониканың</a:t>
          </a:r>
          <a:r>
            <a:rPr lang="ru-RU" sz="1500" kern="1200" dirty="0" smtClean="0">
              <a:latin typeface="Times New Roman" panose="02020603050405020304" pitchFamily="18" charset="0"/>
              <a:cs typeface="Times New Roman" panose="02020603050405020304" pitchFamily="18" charset="0"/>
            </a:rPr>
            <a:t>, </a:t>
          </a:r>
          <a:r>
            <a:rPr lang="ru-RU" sz="1500" kern="1200" dirty="0" err="1" smtClean="0">
              <a:latin typeface="Times New Roman" panose="02020603050405020304" pitchFamily="18" charset="0"/>
              <a:cs typeface="Times New Roman" panose="02020603050405020304" pitchFamily="18" charset="0"/>
            </a:rPr>
            <a:t>денудацияның</a:t>
          </a:r>
          <a:r>
            <a:rPr lang="ru-RU" sz="1500" kern="1200" dirty="0" smtClean="0">
              <a:latin typeface="Times New Roman" panose="02020603050405020304" pitchFamily="18" charset="0"/>
              <a:cs typeface="Times New Roman" panose="02020603050405020304" pitchFamily="18" charset="0"/>
            </a:rPr>
            <a:t> </a:t>
          </a:r>
          <a:r>
            <a:rPr lang="ru-RU" sz="1500" kern="1200" dirty="0" err="1" smtClean="0">
              <a:latin typeface="Times New Roman" panose="02020603050405020304" pitchFamily="18" charset="0"/>
              <a:cs typeface="Times New Roman" panose="02020603050405020304" pitchFamily="18" charset="0"/>
            </a:rPr>
            <a:t>және</a:t>
          </a:r>
          <a:r>
            <a:rPr lang="ru-RU" sz="1500" kern="1200" dirty="0" smtClean="0">
              <a:latin typeface="Times New Roman" panose="02020603050405020304" pitchFamily="18" charset="0"/>
              <a:cs typeface="Times New Roman" panose="02020603050405020304" pitchFamily="18" charset="0"/>
            </a:rPr>
            <a:t> </a:t>
          </a:r>
          <a:r>
            <a:rPr lang="ru-RU" sz="1500" kern="1200" dirty="0" err="1" smtClean="0">
              <a:latin typeface="Times New Roman" panose="02020603050405020304" pitchFamily="18" charset="0"/>
              <a:cs typeface="Times New Roman" panose="02020603050405020304" pitchFamily="18" charset="0"/>
            </a:rPr>
            <a:t>аккумуляцияның</a:t>
          </a:r>
          <a:r>
            <a:rPr lang="ru-RU" sz="1500" kern="1200" dirty="0" smtClean="0">
              <a:latin typeface="Times New Roman" panose="02020603050405020304" pitchFamily="18" charset="0"/>
              <a:cs typeface="Times New Roman" panose="02020603050405020304" pitchFamily="18" charset="0"/>
            </a:rPr>
            <a:t>  </a:t>
          </a:r>
          <a:r>
            <a:rPr lang="ru-RU" sz="1500" kern="1200" dirty="0" err="1" smtClean="0">
              <a:latin typeface="Times New Roman" panose="02020603050405020304" pitchFamily="18" charset="0"/>
              <a:cs typeface="Times New Roman" panose="02020603050405020304" pitchFamily="18" charset="0"/>
            </a:rPr>
            <a:t>бір-бірімен</a:t>
          </a:r>
          <a:r>
            <a:rPr lang="ru-RU" sz="1500" kern="1200" dirty="0" smtClean="0">
              <a:latin typeface="Times New Roman" panose="02020603050405020304" pitchFamily="18" charset="0"/>
              <a:cs typeface="Times New Roman" panose="02020603050405020304" pitchFamily="18" charset="0"/>
            </a:rPr>
            <a:t> </a:t>
          </a:r>
          <a:r>
            <a:rPr lang="ru-RU" sz="1500" kern="1200" dirty="0" err="1" smtClean="0">
              <a:latin typeface="Times New Roman" panose="02020603050405020304" pitchFamily="18" charset="0"/>
              <a:cs typeface="Times New Roman" panose="02020603050405020304" pitchFamily="18" charset="0"/>
            </a:rPr>
            <a:t>өзара</a:t>
          </a:r>
          <a:r>
            <a:rPr lang="ru-RU" sz="1500" kern="1200" dirty="0" smtClean="0">
              <a:latin typeface="Times New Roman" panose="02020603050405020304" pitchFamily="18" charset="0"/>
              <a:cs typeface="Times New Roman" panose="02020603050405020304" pitchFamily="18" charset="0"/>
            </a:rPr>
            <a:t> </a:t>
          </a:r>
          <a:r>
            <a:rPr lang="ru-RU" sz="1500" kern="1200" dirty="0" err="1" smtClean="0">
              <a:latin typeface="Times New Roman" panose="02020603050405020304" pitchFamily="18" charset="0"/>
              <a:cs typeface="Times New Roman" panose="02020603050405020304" pitchFamily="18" charset="0"/>
            </a:rPr>
            <a:t>қатынас</a:t>
          </a:r>
          <a:r>
            <a:rPr lang="ru-RU" sz="1500" kern="1200" dirty="0" smtClean="0">
              <a:latin typeface="Times New Roman" panose="02020603050405020304" pitchFamily="18" charset="0"/>
              <a:cs typeface="Times New Roman" panose="02020603050405020304" pitchFamily="18" charset="0"/>
            </a:rPr>
            <a:t> </a:t>
          </a:r>
          <a:r>
            <a:rPr lang="ru-RU" sz="1500" kern="1200" dirty="0" err="1" smtClean="0">
              <a:latin typeface="Times New Roman" panose="02020603050405020304" pitchFamily="18" charset="0"/>
              <a:cs typeface="Times New Roman" panose="02020603050405020304" pitchFamily="18" charset="0"/>
            </a:rPr>
            <a:t>нәтижесі</a:t>
          </a:r>
          <a:r>
            <a:rPr lang="ru-RU" sz="1500" kern="1200" dirty="0" smtClean="0">
              <a:latin typeface="Times New Roman" panose="02020603050405020304" pitchFamily="18" charset="0"/>
              <a:cs typeface="Times New Roman" panose="02020603050405020304" pitchFamily="18" charset="0"/>
            </a:rPr>
            <a:t> «ландшафт» </a:t>
          </a:r>
          <a:r>
            <a:rPr lang="ru-RU" sz="1500" kern="1200" dirty="0" err="1" smtClean="0">
              <a:latin typeface="Times New Roman" panose="02020603050405020304" pitchFamily="18" charset="0"/>
              <a:cs typeface="Times New Roman" panose="02020603050405020304" pitchFamily="18" charset="0"/>
            </a:rPr>
            <a:t>деген</a:t>
          </a:r>
          <a:r>
            <a:rPr lang="ru-RU" sz="1500" kern="1200" dirty="0" smtClean="0">
              <a:latin typeface="Times New Roman" panose="02020603050405020304" pitchFamily="18" charset="0"/>
              <a:cs typeface="Times New Roman" panose="02020603050405020304" pitchFamily="18" charset="0"/>
            </a:rPr>
            <a:t> </a:t>
          </a:r>
          <a:r>
            <a:rPr lang="ru-RU" sz="1500" kern="1200" dirty="0" err="1" smtClean="0">
              <a:latin typeface="Times New Roman" panose="02020603050405020304" pitchFamily="18" charset="0"/>
              <a:cs typeface="Times New Roman" panose="02020603050405020304" pitchFamily="18" charset="0"/>
            </a:rPr>
            <a:t>түсінікті</a:t>
          </a:r>
          <a:r>
            <a:rPr lang="ru-RU" sz="1500" kern="1200" dirty="0" smtClean="0">
              <a:latin typeface="Times New Roman" panose="02020603050405020304" pitchFamily="18" charset="0"/>
              <a:cs typeface="Times New Roman" panose="02020603050405020304" pitchFamily="18" charset="0"/>
            </a:rPr>
            <a:t> </a:t>
          </a:r>
          <a:r>
            <a:rPr lang="ru-RU" sz="1500" kern="1200" dirty="0" err="1" smtClean="0">
              <a:latin typeface="Times New Roman" panose="02020603050405020304" pitchFamily="18" charset="0"/>
              <a:cs typeface="Times New Roman" panose="02020603050405020304" pitchFamily="18" charset="0"/>
            </a:rPr>
            <a:t>анықтайды</a:t>
          </a:r>
          <a:r>
            <a:rPr lang="ru-RU" sz="1500" kern="1200" dirty="0" smtClean="0">
              <a:latin typeface="Times New Roman" panose="02020603050405020304" pitchFamily="18" charset="0"/>
              <a:cs typeface="Times New Roman" panose="02020603050405020304" pitchFamily="18" charset="0"/>
            </a:rPr>
            <a:t>. </a:t>
          </a:r>
          <a:endParaRPr lang="ru-RU" sz="1500" kern="1200" dirty="0">
            <a:latin typeface="Times New Roman" panose="02020603050405020304" pitchFamily="18" charset="0"/>
            <a:cs typeface="Times New Roman" panose="02020603050405020304" pitchFamily="18" charset="0"/>
          </a:endParaRPr>
        </a:p>
        <a:p>
          <a:pPr marL="114300" lvl="1" indent="-114300" algn="l" defTabSz="666750">
            <a:lnSpc>
              <a:spcPct val="90000"/>
            </a:lnSpc>
            <a:spcBef>
              <a:spcPct val="0"/>
            </a:spcBef>
            <a:spcAft>
              <a:spcPct val="15000"/>
            </a:spcAft>
            <a:buChar char="••"/>
          </a:pPr>
          <a:r>
            <a:rPr lang="kk-KZ" sz="1500" b="1" kern="1200" dirty="0" smtClean="0">
              <a:latin typeface="Times New Roman" panose="02020603050405020304" pitchFamily="18" charset="0"/>
              <a:cs typeface="Times New Roman" panose="02020603050405020304" pitchFamily="18" charset="0"/>
            </a:rPr>
            <a:t>Ланшафт</a:t>
          </a:r>
          <a:r>
            <a:rPr lang="kk-KZ" sz="1500" kern="1200" dirty="0" smtClean="0">
              <a:latin typeface="Times New Roman" panose="02020603050405020304" pitchFamily="18" charset="0"/>
              <a:cs typeface="Times New Roman" panose="02020603050405020304" pitchFamily="18" charset="0"/>
            </a:rPr>
            <a:t> – тектік, яғни генетикалық тұрғыдан бірегей аумақтар жиынтығы, жер бетін физикалық-географиялық және геоморфологиялық аудандастыру шараларының ең басты элементтерінің бірі. </a:t>
          </a:r>
          <a:endParaRPr lang="ru-RU" sz="1500" kern="1200" dirty="0">
            <a:latin typeface="Times New Roman" panose="02020603050405020304" pitchFamily="18" charset="0"/>
            <a:cs typeface="Times New Roman" panose="02020603050405020304" pitchFamily="18" charset="0"/>
          </a:endParaRPr>
        </a:p>
      </dsp:txBody>
      <dsp:txXfrm>
        <a:off x="6108303" y="557213"/>
        <a:ext cx="2676672" cy="5486054"/>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5FD4DA1-389A-4E85-9E61-FC90477B4708}" type="datetimeFigureOut">
              <a:rPr lang="ru-RU" smtClean="0"/>
              <a:t>01.02.2021</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12A4A59-2311-4E40-82C4-EAB803CAC940}" type="slidenum">
              <a:rPr lang="ru-RU" smtClean="0"/>
              <a:t>‹#›</a:t>
            </a:fld>
            <a:endParaRPr lang="ru-RU"/>
          </a:p>
        </p:txBody>
      </p:sp>
    </p:spTree>
    <p:extLst>
      <p:ext uri="{BB962C8B-B14F-4D97-AF65-F5344CB8AC3E}">
        <p14:creationId xmlns:p14="http://schemas.microsoft.com/office/powerpoint/2010/main" val="12419623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12A4A59-2311-4E40-82C4-EAB803CAC940}" type="slidenum">
              <a:rPr lang="ru-RU" smtClean="0"/>
              <a:t>4</a:t>
            </a:fld>
            <a:endParaRPr lang="ru-RU"/>
          </a:p>
        </p:txBody>
      </p:sp>
    </p:spTree>
    <p:extLst>
      <p:ext uri="{BB962C8B-B14F-4D97-AF65-F5344CB8AC3E}">
        <p14:creationId xmlns:p14="http://schemas.microsoft.com/office/powerpoint/2010/main" val="6726262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4" name="Заголовок 13"/>
          <p:cNvSpPr>
            <a:spLocks noGrp="1"/>
          </p:cNvSpPr>
          <p:nvPr>
            <p:ph type="ctrTitle"/>
          </p:nvPr>
        </p:nvSpPr>
        <p:spPr>
          <a:xfrm>
            <a:off x="1432560" y="359898"/>
            <a:ext cx="7406640" cy="1472184"/>
          </a:xfrm>
        </p:spPr>
        <p:txBody>
          <a:bodyPr anchor="b"/>
          <a:lstStyle>
            <a:lvl1pPr algn="l">
              <a:defRPr/>
            </a:lvl1pPr>
            <a:extLst/>
          </a:lstStyle>
          <a:p>
            <a:r>
              <a:rPr kumimoji="0" lang="ru-RU" smtClean="0"/>
              <a:t>Образец заголовка</a:t>
            </a:r>
            <a:endParaRPr kumimoji="0" lang="en-US"/>
          </a:p>
        </p:txBody>
      </p:sp>
      <p:sp>
        <p:nvSpPr>
          <p:cNvPr id="22" name="Подзаголовок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7" name="Дата 6"/>
          <p:cNvSpPr>
            <a:spLocks noGrp="1"/>
          </p:cNvSpPr>
          <p:nvPr>
            <p:ph type="dt" sz="half" idx="10"/>
          </p:nvPr>
        </p:nvSpPr>
        <p:spPr/>
        <p:txBody>
          <a:bodyPr/>
          <a:lstStyle>
            <a:extLst/>
          </a:lstStyle>
          <a:p>
            <a:fld id="{B4C71EC6-210F-42DE-9C53-41977AD35B3D}" type="datetimeFigureOut">
              <a:rPr lang="ru-RU" smtClean="0"/>
              <a:t>01.02.2021</a:t>
            </a:fld>
            <a:endParaRPr lang="ru-RU"/>
          </a:p>
        </p:txBody>
      </p:sp>
      <p:sp>
        <p:nvSpPr>
          <p:cNvPr id="20" name="Нижний колонтитул 19"/>
          <p:cNvSpPr>
            <a:spLocks noGrp="1"/>
          </p:cNvSpPr>
          <p:nvPr>
            <p:ph type="ftr" sz="quarter" idx="11"/>
          </p:nvPr>
        </p:nvSpPr>
        <p:spPr/>
        <p:txBody>
          <a:bodyPr/>
          <a:lstStyle>
            <a:extLst/>
          </a:lstStyle>
          <a:p>
            <a:endParaRPr lang="ru-RU"/>
          </a:p>
        </p:txBody>
      </p:sp>
      <p:sp>
        <p:nvSpPr>
          <p:cNvPr id="10" name="Номер слайда 9"/>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8" name="Овал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Объект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01.02.2021</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B4C71EC6-210F-42DE-9C53-41977AD35B3D}" type="datetimeFigureOut">
              <a:rPr lang="ru-RU" smtClean="0"/>
              <a:t>01.02.2021</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10" name="Прямоугольник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lstStyle>
            <a:extLst/>
          </a:lstStyle>
          <a:p>
            <a:r>
              <a:rPr kumimoji="0" lang="ru-RU" smtClean="0"/>
              <a:t>Образец заголовка</a:t>
            </a:r>
            <a:endParaRPr kumimoji="0" lang="en-US"/>
          </a:p>
        </p:txBody>
      </p:sp>
      <p:sp>
        <p:nvSpPr>
          <p:cNvPr id="3" name="Объект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B4C71EC6-210F-42DE-9C53-41977AD35B3D}" type="datetimeFigureOut">
              <a:rPr lang="ru-RU" smtClean="0"/>
              <a:t>01.02.2021</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Объект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B4C71EC6-210F-42DE-9C53-41977AD35B3D}" type="datetimeFigureOut">
              <a:rPr lang="ru-RU" smtClean="0"/>
              <a:t>01.02.2021</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nchor="ct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B4C71EC6-210F-42DE-9C53-41977AD35B3D}" type="datetimeFigureOut">
              <a:rPr lang="ru-RU" smtClean="0"/>
              <a:t>01.02.2021</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Прямоугольник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Дата 1"/>
          <p:cNvSpPr>
            <a:spLocks noGrp="1"/>
          </p:cNvSpPr>
          <p:nvPr>
            <p:ph type="dt" sz="half" idx="10"/>
          </p:nvPr>
        </p:nvSpPr>
        <p:spPr/>
        <p:txBody>
          <a:bodyPr/>
          <a:lstStyle>
            <a:extLst/>
          </a:lstStyle>
          <a:p>
            <a:fld id="{B4C71EC6-210F-42DE-9C53-41977AD35B3D}" type="datetimeFigureOut">
              <a:rPr lang="ru-RU" smtClean="0"/>
              <a:t>01.02.2021</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6" name="Прямоугольник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Объект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B4C71EC6-210F-42DE-9C53-41977AD35B3D}" type="datetimeFigureOut">
              <a:rPr lang="ru-RU" smtClean="0"/>
              <a:t>01.02.2021</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extLst/>
          </a:lstStyle>
          <a:p>
            <a:fld id="{B4C71EC6-210F-42DE-9C53-41977AD35B3D}" type="datetimeFigureOut">
              <a:rPr lang="ru-RU" smtClean="0"/>
              <a:t>01.02.2021</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8" name="Прямоугольник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Рисунок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ru-RU" smtClean="0"/>
              <a:t>Вставка рисунка</a:t>
            </a:r>
            <a:endParaRPr kumimoji="0" lang="en-US" dirty="0"/>
          </a:p>
        </p:txBody>
      </p:sp>
      <p:sp>
        <p:nvSpPr>
          <p:cNvPr id="9" name="Блок-схема: процесс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Блок-схема: процесс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Текст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01.02.2021</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274639"/>
            <a:ext cx="1828800" cy="5851525"/>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1143000" y="274640"/>
            <a:ext cx="55626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01.02.2021</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ирог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Кольцо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Прямоугольник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Заголовок 4"/>
          <p:cNvSpPr>
            <a:spLocks noGrp="1"/>
          </p:cNvSpPr>
          <p:nvPr>
            <p:ph type="title"/>
          </p:nvPr>
        </p:nvSpPr>
        <p:spPr>
          <a:xfrm>
            <a:off x="1435608" y="274638"/>
            <a:ext cx="7498080" cy="1143000"/>
          </a:xfrm>
          <a:prstGeom prst="rect">
            <a:avLst/>
          </a:prstGeom>
        </p:spPr>
        <p:txBody>
          <a:bodyPr anchor="ctr">
            <a:normAutofit/>
          </a:bodyPr>
          <a:lstStyle>
            <a:extLst/>
          </a:lstStyle>
          <a:p>
            <a:r>
              <a:rPr kumimoji="0" lang="ru-RU" smtClean="0"/>
              <a:t>Образец заголовка</a:t>
            </a:r>
            <a:endParaRPr kumimoji="0" lang="en-US"/>
          </a:p>
        </p:txBody>
      </p:sp>
      <p:sp>
        <p:nvSpPr>
          <p:cNvPr id="9" name="Текст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B4C71EC6-210F-42DE-9C53-41977AD35B3D}" type="datetimeFigureOut">
              <a:rPr lang="ru-RU" smtClean="0"/>
              <a:t>01.02.2021</a:t>
            </a:fld>
            <a:endParaRPr lang="ru-RU"/>
          </a:p>
        </p:txBody>
      </p:sp>
      <p:sp>
        <p:nvSpPr>
          <p:cNvPr id="10" name="Нижний колонтитул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ru-RU"/>
          </a:p>
        </p:txBody>
      </p:sp>
      <p:sp>
        <p:nvSpPr>
          <p:cNvPr id="22" name="Номер слайда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B19B0651-EE4F-4900-A07F-96A6BFA9D0F0}" type="slidenum">
              <a:rPr lang="ru-RU" smtClean="0"/>
              <a:t>‹#›</a:t>
            </a:fld>
            <a:endParaRPr lang="ru-RU"/>
          </a:p>
        </p:txBody>
      </p:sp>
      <p:sp>
        <p:nvSpPr>
          <p:cNvPr id="15" name="Прямоугольник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195736" y="908720"/>
            <a:ext cx="6172200" cy="1894362"/>
          </a:xfrm>
        </p:spPr>
        <p:txBody>
          <a:bodyPr>
            <a:normAutofit fontScale="90000"/>
          </a:bodyPr>
          <a:lstStyle/>
          <a:p>
            <a:pPr algn="ctr"/>
            <a:r>
              <a:rPr lang="ru-RU" i="1" dirty="0" err="1" smtClean="0">
                <a:latin typeface="Times New Roman" panose="02020603050405020304" pitchFamily="18" charset="0"/>
                <a:cs typeface="Times New Roman" panose="02020603050405020304" pitchFamily="18" charset="0"/>
              </a:rPr>
              <a:t>Пән</a:t>
            </a:r>
            <a:r>
              <a:rPr lang="ru-RU" i="1" dirty="0" smtClean="0">
                <a:latin typeface="Times New Roman" panose="02020603050405020304" pitchFamily="18" charset="0"/>
                <a:cs typeface="Times New Roman" panose="02020603050405020304" pitchFamily="18" charset="0"/>
              </a:rPr>
              <a:t>: </a:t>
            </a:r>
            <a:br>
              <a:rPr lang="ru-RU" i="1" dirty="0" smtClean="0">
                <a:latin typeface="Times New Roman" panose="02020603050405020304" pitchFamily="18" charset="0"/>
                <a:cs typeface="Times New Roman" panose="02020603050405020304" pitchFamily="18" charset="0"/>
              </a:rPr>
            </a:br>
            <a:r>
              <a:rPr lang="ru-RU" i="1" dirty="0" err="1" smtClean="0">
                <a:latin typeface="Times New Roman" panose="02020603050405020304" pitchFamily="18" charset="0"/>
                <a:cs typeface="Times New Roman" panose="02020603050405020304" pitchFamily="18" charset="0"/>
              </a:rPr>
              <a:t>Қазақстанның</a:t>
            </a:r>
            <a:r>
              <a:rPr lang="ru-RU" i="1" dirty="0" smtClean="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геологиясы</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және</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минералдық</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ресурстары</a:t>
            </a:r>
            <a:endParaRPr lang="ru-RU" i="1" dirty="0">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a:xfrm>
            <a:off x="1907704" y="3212976"/>
            <a:ext cx="6480720" cy="2592288"/>
          </a:xfrm>
        </p:spPr>
        <p:txBody>
          <a:bodyPr>
            <a:normAutofit/>
          </a:bodyPr>
          <a:lstStyle/>
          <a:p>
            <a:pPr algn="just"/>
            <a:r>
              <a:rPr lang="en-US" i="1" dirty="0" smtClean="0"/>
              <a:t>         </a:t>
            </a:r>
            <a:r>
              <a:rPr lang="ru-RU" i="1" dirty="0" smtClean="0">
                <a:latin typeface="Times New Roman" panose="02020603050405020304" pitchFamily="18" charset="0"/>
                <a:cs typeface="Times New Roman" panose="02020603050405020304" pitchFamily="18" charset="0"/>
              </a:rPr>
              <a:t>1-ші </a:t>
            </a:r>
            <a:r>
              <a:rPr lang="ru-RU" i="1" dirty="0" err="1" smtClean="0">
                <a:latin typeface="Times New Roman" panose="02020603050405020304" pitchFamily="18" charset="0"/>
                <a:cs typeface="Times New Roman" panose="02020603050405020304" pitchFamily="18" charset="0"/>
              </a:rPr>
              <a:t>дәріс</a:t>
            </a:r>
            <a:r>
              <a:rPr lang="ru-RU" i="1" dirty="0" smtClean="0">
                <a:latin typeface="Times New Roman" panose="02020603050405020304" pitchFamily="18" charset="0"/>
                <a:cs typeface="Times New Roman" panose="02020603050405020304" pitchFamily="18" charset="0"/>
              </a:rPr>
              <a:t>.</a:t>
            </a:r>
            <a:r>
              <a:rPr lang="ru-RU" dirty="0" smtClean="0">
                <a:latin typeface="Times New Roman" panose="02020603050405020304" pitchFamily="18" charset="0"/>
                <a:cs typeface="Times New Roman" panose="02020603050405020304" pitchFamily="18" charset="0"/>
              </a:rPr>
              <a:t> </a:t>
            </a:r>
            <a:endParaRPr lang="en-US" dirty="0" smtClean="0">
              <a:latin typeface="Times New Roman" panose="02020603050405020304" pitchFamily="18" charset="0"/>
              <a:cs typeface="Times New Roman" panose="02020603050405020304" pitchFamily="18" charset="0"/>
            </a:endParaRPr>
          </a:p>
          <a:p>
            <a:pPr algn="just"/>
            <a:r>
              <a:rPr lang="en-US" dirty="0" smtClean="0">
                <a:latin typeface="Times New Roman" panose="02020603050405020304" pitchFamily="18" charset="0"/>
                <a:cs typeface="Times New Roman" panose="02020603050405020304" pitchFamily="18" charset="0"/>
              </a:rPr>
              <a:t>         </a:t>
            </a:r>
            <a:r>
              <a:rPr lang="ru-RU" i="1" dirty="0" smtClean="0">
                <a:latin typeface="Times New Roman" panose="02020603050405020304" pitchFamily="18" charset="0"/>
                <a:cs typeface="Times New Roman" panose="02020603050405020304" pitchFamily="18" charset="0"/>
              </a:rPr>
              <a:t>«</a:t>
            </a:r>
            <a:r>
              <a:rPr lang="ru-RU" i="1" dirty="0" err="1">
                <a:latin typeface="Times New Roman" panose="02020603050405020304" pitchFamily="18" charset="0"/>
                <a:cs typeface="Times New Roman" panose="02020603050405020304" pitchFamily="18" charset="0"/>
              </a:rPr>
              <a:t>Қазақстанның</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геологиясы</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және</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минералдық</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ресурстары</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оқу</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курсының</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мақсаттары</a:t>
            </a:r>
            <a:r>
              <a:rPr lang="ru-RU" i="1" dirty="0">
                <a:latin typeface="Times New Roman" panose="02020603050405020304" pitchFamily="18" charset="0"/>
                <a:cs typeface="Times New Roman" panose="02020603050405020304" pitchFamily="18" charset="0"/>
              </a:rPr>
              <a:t> мен </a:t>
            </a:r>
            <a:r>
              <a:rPr lang="ru-RU" i="1" dirty="0" err="1" smtClean="0">
                <a:latin typeface="Times New Roman" panose="02020603050405020304" pitchFamily="18" charset="0"/>
                <a:cs typeface="Times New Roman" panose="02020603050405020304" pitchFamily="18" charset="0"/>
              </a:rPr>
              <a:t>міндеттері</a:t>
            </a:r>
            <a:r>
              <a:rPr lang="ru-RU" i="1" dirty="0" smtClean="0">
                <a:latin typeface="Times New Roman" panose="02020603050405020304" pitchFamily="18" charset="0"/>
                <a:cs typeface="Times New Roman" panose="02020603050405020304" pitchFamily="18" charset="0"/>
              </a:rPr>
              <a:t>.</a:t>
            </a:r>
          </a:p>
          <a:p>
            <a:pPr algn="just"/>
            <a:r>
              <a:rPr lang="ru-RU" i="1" dirty="0">
                <a:latin typeface="Times New Roman" panose="02020603050405020304" pitchFamily="18" charset="0"/>
                <a:cs typeface="Times New Roman" panose="02020603050405020304" pitchFamily="18" charset="0"/>
              </a:rPr>
              <a:t> </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Қазақстанның</a:t>
            </a:r>
            <a:r>
              <a:rPr lang="ru-RU" i="1" dirty="0" smtClean="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жербедері</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және</a:t>
            </a:r>
            <a:r>
              <a:rPr lang="ru-RU" i="1" dirty="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орогидрографиясының</a:t>
            </a:r>
            <a:r>
              <a:rPr lang="ru-RU" i="1" dirty="0" smtClean="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негізгі</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сипаттары</a:t>
            </a:r>
            <a:endParaRPr lang="ru-RU"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4871595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403648" y="548680"/>
            <a:ext cx="7498080" cy="5664696"/>
          </a:xfrm>
        </p:spPr>
        <p:txBody>
          <a:bodyPr>
            <a:normAutofit fontScale="77500" lnSpcReduction="20000"/>
          </a:bodyPr>
          <a:lstStyle/>
          <a:p>
            <a:pPr marL="82296" indent="0" algn="just">
              <a:buNone/>
            </a:pPr>
            <a:r>
              <a:rPr lang="kk-KZ" dirty="0" smtClean="0">
                <a:latin typeface="Times New Roman" panose="02020603050405020304" pitchFamily="18" charset="0"/>
                <a:cs typeface="Times New Roman" panose="02020603050405020304" pitchFamily="18" charset="0"/>
              </a:rPr>
              <a:t>      «</a:t>
            </a:r>
            <a:r>
              <a:rPr lang="kk-KZ" dirty="0">
                <a:latin typeface="Times New Roman" panose="02020603050405020304" pitchFamily="18" charset="0"/>
                <a:cs typeface="Times New Roman" panose="02020603050405020304" pitchFamily="18" charset="0"/>
              </a:rPr>
              <a:t>Қазақстанның геологиясы </a:t>
            </a:r>
            <a:r>
              <a:rPr lang="kk-KZ" dirty="0" smtClean="0">
                <a:latin typeface="Times New Roman" panose="02020603050405020304" pitchFamily="18" charset="0"/>
                <a:cs typeface="Times New Roman" panose="02020603050405020304" pitchFamily="18" charset="0"/>
              </a:rPr>
              <a:t>және минералдық </a:t>
            </a:r>
            <a:r>
              <a:rPr lang="kk-KZ" dirty="0">
                <a:latin typeface="Times New Roman" panose="02020603050405020304" pitchFamily="18" charset="0"/>
                <a:cs typeface="Times New Roman" panose="02020603050405020304" pitchFamily="18" charset="0"/>
              </a:rPr>
              <a:t>ресурстары» оқу курсының </a:t>
            </a:r>
            <a:r>
              <a:rPr lang="kk-KZ" i="1" dirty="0">
                <a:latin typeface="Times New Roman" panose="02020603050405020304" pitchFamily="18" charset="0"/>
                <a:cs typeface="Times New Roman" panose="02020603050405020304" pitchFamily="18" charset="0"/>
              </a:rPr>
              <a:t>мақсаттары</a:t>
            </a:r>
            <a:r>
              <a:rPr lang="kk-KZ" dirty="0">
                <a:latin typeface="Times New Roman" panose="02020603050405020304" pitchFamily="18" charset="0"/>
                <a:cs typeface="Times New Roman" panose="02020603050405020304" pitchFamily="18" charset="0"/>
              </a:rPr>
              <a:t> мен </a:t>
            </a:r>
            <a:r>
              <a:rPr lang="kk-KZ" i="1" dirty="0" smtClean="0">
                <a:latin typeface="Times New Roman" panose="02020603050405020304" pitchFamily="18" charset="0"/>
                <a:cs typeface="Times New Roman" panose="02020603050405020304" pitchFamily="18" charset="0"/>
              </a:rPr>
              <a:t>міндеттері</a:t>
            </a:r>
            <a:r>
              <a:rPr lang="kk-KZ" dirty="0" smtClean="0">
                <a:latin typeface="Times New Roman" panose="02020603050405020304" pitchFamily="18" charset="0"/>
                <a:cs typeface="Times New Roman" panose="02020603050405020304" pitchFamily="18" charset="0"/>
              </a:rPr>
              <a:t>:</a:t>
            </a:r>
          </a:p>
          <a:p>
            <a:pPr algn="just"/>
            <a:r>
              <a:rPr lang="kk-KZ" dirty="0">
                <a:latin typeface="Times New Roman" panose="02020603050405020304" pitchFamily="18" charset="0"/>
                <a:cs typeface="Times New Roman" panose="02020603050405020304" pitchFamily="18" charset="0"/>
              </a:rPr>
              <a:t>Қазақстан аумағындағы жер қыртысының геологиялық құрылысы мен даму ерекшеліктері жайлы жалпылама </a:t>
            </a:r>
            <a:r>
              <a:rPr lang="kk-KZ" dirty="0" smtClean="0">
                <a:latin typeface="Times New Roman" panose="02020603050405020304" pitchFamily="18" charset="0"/>
                <a:cs typeface="Times New Roman" panose="02020603050405020304" pitchFamily="18" charset="0"/>
              </a:rPr>
              <a:t>мағлұмат беру;</a:t>
            </a:r>
          </a:p>
          <a:p>
            <a:pPr algn="just"/>
            <a:r>
              <a:rPr lang="kk-KZ" dirty="0">
                <a:latin typeface="Times New Roman" panose="02020603050405020304" pitchFamily="18" charset="0"/>
                <a:cs typeface="Times New Roman" panose="02020603050405020304" pitchFamily="18" charset="0"/>
              </a:rPr>
              <a:t>осы аймақтағы  минералдық ресурстардың, олардың кенорындарының негізгі </a:t>
            </a:r>
            <a:r>
              <a:rPr lang="kk-KZ" dirty="0" smtClean="0">
                <a:latin typeface="Times New Roman" panose="02020603050405020304" pitchFamily="18" charset="0"/>
                <a:cs typeface="Times New Roman" panose="02020603050405020304" pitchFamily="18" charset="0"/>
              </a:rPr>
              <a:t>түрлерімен;</a:t>
            </a:r>
          </a:p>
          <a:p>
            <a:pPr algn="just"/>
            <a:r>
              <a:rPr lang="kk-KZ" dirty="0">
                <a:latin typeface="Times New Roman" panose="02020603050405020304" pitchFamily="18" charset="0"/>
                <a:cs typeface="Times New Roman" panose="02020603050405020304" pitchFamily="18" charset="0"/>
              </a:rPr>
              <a:t>кенорындардың республика ауқымында орналасу </a:t>
            </a:r>
            <a:r>
              <a:rPr lang="kk-KZ" dirty="0" smtClean="0">
                <a:latin typeface="Times New Roman" panose="02020603050405020304" pitchFamily="18" charset="0"/>
                <a:cs typeface="Times New Roman" panose="02020603050405020304" pitchFamily="18" charset="0"/>
              </a:rPr>
              <a:t>сұлбасымен;</a:t>
            </a:r>
          </a:p>
          <a:p>
            <a:pPr algn="just"/>
            <a:r>
              <a:rPr lang="kk-KZ" dirty="0">
                <a:latin typeface="Times New Roman" panose="02020603050405020304" pitchFamily="18" charset="0"/>
                <a:cs typeface="Times New Roman" panose="02020603050405020304" pitchFamily="18" charset="0"/>
              </a:rPr>
              <a:t>еліміздің минералдық ресурстармен қамтамасыз етілуінің бүгінгі жай-күйімен және </a:t>
            </a:r>
            <a:r>
              <a:rPr lang="kk-KZ" dirty="0" smtClean="0">
                <a:latin typeface="Times New Roman" panose="02020603050405020304" pitchFamily="18" charset="0"/>
                <a:cs typeface="Times New Roman" panose="02020603050405020304" pitchFamily="18" charset="0"/>
              </a:rPr>
              <a:t>перспективасымен;</a:t>
            </a:r>
          </a:p>
          <a:p>
            <a:pPr algn="just"/>
            <a:r>
              <a:rPr lang="kk-KZ" dirty="0">
                <a:latin typeface="Times New Roman" panose="02020603050405020304" pitchFamily="18" charset="0"/>
                <a:cs typeface="Times New Roman" panose="02020603050405020304" pitchFamily="18" charset="0"/>
              </a:rPr>
              <a:t>бұл мәселедегі маңызды да басым бағыттармен </a:t>
            </a:r>
            <a:r>
              <a:rPr lang="kk-KZ" dirty="0" smtClean="0">
                <a:latin typeface="Times New Roman" panose="02020603050405020304" pitchFamily="18" charset="0"/>
                <a:cs typeface="Times New Roman" panose="02020603050405020304" pitchFamily="18" charset="0"/>
              </a:rPr>
              <a:t>таныстыру.</a:t>
            </a:r>
          </a:p>
          <a:p>
            <a:endParaRPr lang="ru-RU" dirty="0"/>
          </a:p>
        </p:txBody>
      </p:sp>
    </p:spTree>
    <p:extLst>
      <p:ext uri="{BB962C8B-B14F-4D97-AF65-F5344CB8AC3E}">
        <p14:creationId xmlns:p14="http://schemas.microsoft.com/office/powerpoint/2010/main" val="39789873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435608" y="476672"/>
            <a:ext cx="7498080" cy="5771728"/>
          </a:xfrm>
        </p:spPr>
        <p:txBody>
          <a:bodyPr>
            <a:noAutofit/>
          </a:bodyPr>
          <a:lstStyle/>
          <a:p>
            <a:pPr algn="just"/>
            <a:r>
              <a:rPr lang="kk-KZ" sz="2100" dirty="0">
                <a:latin typeface="Times New Roman" panose="02020603050405020304" pitchFamily="18" charset="0"/>
                <a:cs typeface="Times New Roman" panose="02020603050405020304" pitchFamily="18" charset="0"/>
              </a:rPr>
              <a:t>Қазақстан геологиясын оқып білу Сіздерге жалпы жер қыртысын тектоникалық аудандастыру принциптерімен, оның ішінде Қазақстан аумағын тектоникалық аудандастыру сұлбасымен танысуға мүмкіндік бере отырып, осы аймақтың стратиграфиясын, интрузиялық магмалық кешендерін, ондағы негізгі тектоникалық элементтердің геологиялық даму заңдылықтарын, сол сияқты республика ауқымындағы басты-басты пайдалы қазба кенорындары орналасуының өзіндік ерекшеліктерін жан-жақты талдай білуге негіз қалыптастыратын болады</a:t>
            </a:r>
            <a:r>
              <a:rPr lang="kk-KZ" sz="2100" dirty="0" smtClean="0">
                <a:latin typeface="Times New Roman" panose="02020603050405020304" pitchFamily="18" charset="0"/>
                <a:cs typeface="Times New Roman" panose="02020603050405020304" pitchFamily="18" charset="0"/>
              </a:rPr>
              <a:t>.</a:t>
            </a:r>
          </a:p>
          <a:p>
            <a:pPr algn="just"/>
            <a:r>
              <a:rPr lang="kk-KZ" sz="2100" dirty="0">
                <a:latin typeface="Times New Roman" panose="02020603050405020304" pitchFamily="18" charset="0"/>
                <a:cs typeface="Times New Roman" panose="02020603050405020304" pitchFamily="18" charset="0"/>
              </a:rPr>
              <a:t>Пәнді оқытудағы басты міндет – Сіздерді геология мәселелері бойынша ойлана білуге машықтандыру, Қазақстанның геологиясы мен пайдалы қазбалары жайлы бұрын-соңды жинақталған бай да күрделі мәліметтер мен деректерді геологияның тұжырымдамалық парадигмалары негізінде ой елегінен өткізе білуге және әдістемелік тұрғыдан саралай білуге дағдыландыру.</a:t>
            </a:r>
            <a:endParaRPr lang="ru-RU" sz="21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075395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31640" y="188640"/>
            <a:ext cx="7498080" cy="1143000"/>
          </a:xfrm>
        </p:spPr>
        <p:txBody>
          <a:bodyPr>
            <a:normAutofit fontScale="90000"/>
          </a:bodyPr>
          <a:lstStyle/>
          <a:p>
            <a:pPr algn="ctr"/>
            <a:r>
              <a:rPr lang="ru-RU" dirty="0" err="1" smtClean="0">
                <a:latin typeface="Times New Roman" panose="02020603050405020304" pitchFamily="18" charset="0"/>
                <a:cs typeface="Times New Roman" panose="02020603050405020304" pitchFamily="18" charset="0"/>
              </a:rPr>
              <a:t>Қазақстан</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аумағын</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геоморфологиялық</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аудандастыру</a:t>
            </a:r>
            <a:endParaRPr lang="ru-RU" dirty="0">
              <a:latin typeface="Times New Roman" panose="02020603050405020304" pitchFamily="18" charset="0"/>
              <a:cs typeface="Times New Roman" panose="02020603050405020304" pitchFamily="18" charset="0"/>
            </a:endParaRPr>
          </a:p>
        </p:txBody>
      </p:sp>
      <p:pic>
        <p:nvPicPr>
          <p:cNvPr id="1026" name="Picture 2"/>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b="18470"/>
          <a:stretch/>
        </p:blipFill>
        <p:spPr bwMode="auto">
          <a:xfrm>
            <a:off x="255768" y="1556792"/>
            <a:ext cx="4296729" cy="28083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Прямоугольник 3"/>
          <p:cNvSpPr/>
          <p:nvPr/>
        </p:nvSpPr>
        <p:spPr>
          <a:xfrm>
            <a:off x="4552497" y="1556792"/>
            <a:ext cx="4411991" cy="4801314"/>
          </a:xfrm>
          <a:prstGeom prst="rect">
            <a:avLst/>
          </a:prstGeom>
        </p:spPr>
        <p:txBody>
          <a:bodyPr wrap="square">
            <a:spAutoFit/>
          </a:bodyPr>
          <a:lstStyle/>
          <a:p>
            <a:pPr algn="just"/>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Қазақстан</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геологиясын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оқып</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білу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оның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орогидрографиясымен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яғни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жербедер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пішіндерінің</a:t>
            </a:r>
            <a:r>
              <a:rPr lang="ru-RU" dirty="0">
                <a:latin typeface="Times New Roman" panose="02020603050405020304" pitchFamily="18" charset="0"/>
                <a:cs typeface="Times New Roman" panose="02020603050405020304" pitchFamily="18" charset="0"/>
              </a:rPr>
              <a:t> даму </a:t>
            </a:r>
            <a:r>
              <a:rPr lang="ru-RU" dirty="0" err="1">
                <a:latin typeface="Times New Roman" panose="02020603050405020304" pitchFamily="18" charset="0"/>
                <a:cs typeface="Times New Roman" panose="02020603050405020304" pitchFamily="18" charset="0"/>
              </a:rPr>
              <a:t>және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қалыптасу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ерекшеліктерімен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өзендер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торабымен</a:t>
            </a:r>
            <a:r>
              <a:rPr lang="ru-RU" dirty="0">
                <a:latin typeface="Times New Roman" panose="02020603050405020304" pitchFamily="18" charset="0"/>
                <a:cs typeface="Times New Roman" panose="02020603050405020304" pitchFamily="18" charset="0"/>
              </a:rPr>
              <a:t>, осы </a:t>
            </a:r>
            <a:r>
              <a:rPr lang="ru-RU" dirty="0" err="1">
                <a:latin typeface="Times New Roman" panose="02020603050405020304" pitchFamily="18" charset="0"/>
                <a:cs typeface="Times New Roman" panose="02020603050405020304" pitchFamily="18" charset="0"/>
              </a:rPr>
              <a:t>аумақтағы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теңіздермен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және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көлдермен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т.с.с</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танысудан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басталуы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тиіс</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себебі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геологиялық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барлау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жұмыстарын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жүргізу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және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белгілі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дәрежеде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аумақты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тектоникалық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аудандастыру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шаралары</a:t>
            </a:r>
            <a:r>
              <a:rPr lang="ru-RU" dirty="0">
                <a:latin typeface="Times New Roman" panose="02020603050405020304" pitchFamily="18" charset="0"/>
                <a:cs typeface="Times New Roman" panose="02020603050405020304" pitchFamily="18" charset="0"/>
              </a:rPr>
              <a:t> осы </a:t>
            </a:r>
            <a:r>
              <a:rPr lang="ru-RU" dirty="0" err="1">
                <a:latin typeface="Times New Roman" panose="02020603050405020304" pitchFamily="18" charset="0"/>
                <a:cs typeface="Times New Roman" panose="02020603050405020304" pitchFamily="18" charset="0"/>
              </a:rPr>
              <a:t>аталған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ерекшеліктермен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тығыз</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байланыста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жүргізіледі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Сондықтан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Сіздер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жербедер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пішіндері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қалыптасуның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жалпылама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заңдылықтарын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оның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ішінде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Қазақстан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аумағында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жербедер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дамуының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өзіндік</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ерекшеліктерін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жақсы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меңгеруге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тиістісіздер</a:t>
            </a:r>
            <a:r>
              <a:rPr lang="ru-RU" dirty="0">
                <a:latin typeface="Times New Roman" panose="02020603050405020304" pitchFamily="18" charset="0"/>
                <a:cs typeface="Times New Roman" panose="02020603050405020304" pitchFamily="18" charset="0"/>
              </a:rPr>
              <a:t>.</a:t>
            </a:r>
          </a:p>
        </p:txBody>
      </p:sp>
      <p:sp>
        <p:nvSpPr>
          <p:cNvPr id="5" name="Прямоугольник 4"/>
          <p:cNvSpPr/>
          <p:nvPr/>
        </p:nvSpPr>
        <p:spPr>
          <a:xfrm>
            <a:off x="179511" y="4650545"/>
            <a:ext cx="4346345" cy="1477328"/>
          </a:xfrm>
          <a:prstGeom prst="rect">
            <a:avLst/>
          </a:prstGeom>
        </p:spPr>
        <p:txBody>
          <a:bodyPr wrap="square">
            <a:spAutoFit/>
          </a:bodyPr>
          <a:lstStyle/>
          <a:p>
            <a:pPr algn="just"/>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Орогидрография</a:t>
            </a:r>
            <a:r>
              <a:rPr lang="ru-RU" dirty="0" smtClean="0">
                <a:latin typeface="Times New Roman" panose="02020603050405020304" pitchFamily="18" charset="0"/>
                <a:cs typeface="Times New Roman" panose="02020603050405020304" pitchFamily="18" charset="0"/>
              </a:rPr>
              <a:t> - </a:t>
            </a:r>
            <a:r>
              <a:rPr lang="ru-RU" dirty="0" err="1" smtClean="0">
                <a:latin typeface="Times New Roman" panose="02020603050405020304" pitchFamily="18" charset="0"/>
                <a:cs typeface="Times New Roman" panose="02020603050405020304" pitchFamily="18" charset="0"/>
              </a:rPr>
              <a:t>жер</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бедері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нысандарын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сыртқы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белгілері</a:t>
            </a:r>
            <a:r>
              <a:rPr lang="ru-RU" dirty="0">
                <a:latin typeface="Times New Roman" panose="02020603050405020304" pitchFamily="18" charset="0"/>
                <a:cs typeface="Times New Roman" panose="02020603050405020304" pitchFamily="18" charset="0"/>
              </a:rPr>
              <a:t> мен </a:t>
            </a:r>
            <a:r>
              <a:rPr lang="ru-RU" dirty="0" err="1">
                <a:latin typeface="Times New Roman" panose="02020603050405020304" pitchFamily="18" charset="0"/>
                <a:cs typeface="Times New Roman" panose="02020603050405020304" pitchFamily="18" charset="0"/>
              </a:rPr>
              <a:t>шығу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тегіне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қарамастан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өзара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орналасуы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бойынша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сипаттаумен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және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жіктеумен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айналысатын</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бөлім</a:t>
            </a:r>
            <a:r>
              <a:rPr lang="ru-RU" dirty="0" smtClean="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0177189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dirty="0"/>
          </a:p>
        </p:txBody>
      </p:sp>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18470"/>
          <a:stretch/>
        </p:blipFill>
        <p:spPr bwMode="auto">
          <a:xfrm>
            <a:off x="-74750" y="0"/>
            <a:ext cx="9327270" cy="68968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881784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08512" y="0"/>
            <a:ext cx="4289680" cy="2431116"/>
          </a:xfrm>
        </p:spPr>
        <p:txBody>
          <a:bodyPr>
            <a:noAutofit/>
          </a:bodyPr>
          <a:lstStyle/>
          <a:p>
            <a:pPr marL="82296" indent="0" algn="just">
              <a:buNone/>
            </a:pPr>
            <a:r>
              <a:rPr lang="kk-KZ" sz="2000" b="1" dirty="0" smtClean="0">
                <a:latin typeface="Times New Roman" panose="02020603050405020304" pitchFamily="18" charset="0"/>
                <a:cs typeface="Times New Roman" panose="02020603050405020304" pitchFamily="18" charset="0"/>
              </a:rPr>
              <a:t>     </a:t>
            </a:r>
            <a:r>
              <a:rPr lang="kk-KZ" sz="1700" b="1" dirty="0">
                <a:latin typeface="Times New Roman" panose="02020603050405020304" pitchFamily="18" charset="0"/>
                <a:cs typeface="Times New Roman" panose="02020603050405020304" pitchFamily="18" charset="0"/>
              </a:rPr>
              <a:t>Жер </a:t>
            </a:r>
            <a:r>
              <a:rPr lang="kk-KZ" sz="1700" b="1" dirty="0" smtClean="0">
                <a:latin typeface="Times New Roman" panose="02020603050405020304" pitchFamily="18" charset="0"/>
                <a:cs typeface="Times New Roman" panose="02020603050405020304" pitchFamily="18" charset="0"/>
              </a:rPr>
              <a:t>бедері </a:t>
            </a:r>
            <a:r>
              <a:rPr lang="kk-KZ" sz="1700" dirty="0" smtClean="0">
                <a:latin typeface="Times New Roman" panose="02020603050405020304" pitchFamily="18" charset="0"/>
                <a:cs typeface="Times New Roman" panose="02020603050405020304" pitchFamily="18" charset="0"/>
              </a:rPr>
              <a:t>– пішіні</a:t>
            </a:r>
            <a:r>
              <a:rPr lang="kk-KZ" sz="1700" dirty="0">
                <a:latin typeface="Times New Roman" panose="02020603050405020304" pitchFamily="18" charset="0"/>
                <a:cs typeface="Times New Roman" panose="02020603050405020304" pitchFamily="18" charset="0"/>
              </a:rPr>
              <a:t>, өлшемі, шығу тегі, жасы және даму тарихы бойынша әр түрлі қатты жер беті мен басқа да қатты планетарлық денелердің кедір-бұдырларының жиынтығы.</a:t>
            </a:r>
          </a:p>
          <a:p>
            <a:pPr marL="82296" indent="0" algn="just">
              <a:buNone/>
            </a:pPr>
            <a:r>
              <a:rPr lang="kk-KZ" sz="1700" b="1" dirty="0" smtClean="0">
                <a:latin typeface="Times New Roman" panose="02020603050405020304" pitchFamily="18" charset="0"/>
                <a:cs typeface="Times New Roman" panose="02020603050405020304" pitchFamily="18" charset="0"/>
              </a:rPr>
              <a:t>      Жазықтар</a:t>
            </a:r>
            <a:r>
              <a:rPr lang="kk-KZ" sz="1700" dirty="0" smtClean="0">
                <a:latin typeface="Times New Roman" panose="02020603050405020304" pitchFamily="18" charset="0"/>
                <a:cs typeface="Times New Roman" panose="02020603050405020304" pitchFamily="18" charset="0"/>
              </a:rPr>
              <a:t> </a:t>
            </a:r>
            <a:r>
              <a:rPr lang="kk-KZ" sz="1700" dirty="0">
                <a:latin typeface="Times New Roman" panose="02020603050405020304" pitchFamily="18" charset="0"/>
                <a:cs typeface="Times New Roman" panose="02020603050405020304" pitchFamily="18" charset="0"/>
              </a:rPr>
              <a:t>дегеніміз беті тегіс немесе сәл толқынды болып келетін жердің үлкен алапты алып жатқан рельеф </a:t>
            </a:r>
            <a:r>
              <a:rPr lang="kk-KZ" sz="1700" dirty="0" smtClean="0">
                <a:latin typeface="Times New Roman" panose="02020603050405020304" pitchFamily="18" charset="0"/>
                <a:cs typeface="Times New Roman" panose="02020603050405020304" pitchFamily="18" charset="0"/>
              </a:rPr>
              <a:t>формасы.</a:t>
            </a:r>
            <a:endParaRPr lang="ru-RU" sz="1700" dirty="0">
              <a:latin typeface="Times New Roman" panose="02020603050405020304" pitchFamily="18" charset="0"/>
              <a:cs typeface="Times New Roman" panose="02020603050405020304" pitchFamily="18"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71474"/>
            <a:ext cx="4608512" cy="23042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215092"/>
            <a:ext cx="4608512" cy="24743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12" y="4581129"/>
            <a:ext cx="4605599" cy="22976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Прямоугольник 3"/>
          <p:cNvSpPr/>
          <p:nvPr/>
        </p:nvSpPr>
        <p:spPr>
          <a:xfrm>
            <a:off x="4716016" y="2492896"/>
            <a:ext cx="4248472" cy="1323439"/>
          </a:xfrm>
          <a:prstGeom prst="rect">
            <a:avLst/>
          </a:prstGeom>
        </p:spPr>
        <p:txBody>
          <a:bodyPr wrap="square">
            <a:spAutoFit/>
          </a:bodyPr>
          <a:lstStyle/>
          <a:p>
            <a:pPr algn="just"/>
            <a:r>
              <a:rPr lang="kk-KZ" sz="2000" b="1" dirty="0" smtClean="0">
                <a:latin typeface="Times New Roman" panose="02020603050405020304" pitchFamily="18" charset="0"/>
                <a:cs typeface="Times New Roman" panose="02020603050405020304" pitchFamily="18" charset="0"/>
              </a:rPr>
              <a:t>     Жоталар</a:t>
            </a:r>
            <a:r>
              <a:rPr lang="kk-KZ" sz="2000" dirty="0" smtClean="0">
                <a:latin typeface="Times New Roman" panose="02020603050405020304" pitchFamily="18" charset="0"/>
                <a:cs typeface="Times New Roman" panose="02020603050405020304" pitchFamily="18" charset="0"/>
              </a:rPr>
              <a:t> </a:t>
            </a:r>
            <a:r>
              <a:rPr lang="kk-KZ" sz="2000" dirty="0">
                <a:latin typeface="Times New Roman" panose="02020603050405020304" pitchFamily="18" charset="0"/>
                <a:cs typeface="Times New Roman" panose="02020603050405020304" pitchFamily="18" charset="0"/>
              </a:rPr>
              <a:t>дегеніміз биіктіктің салыстырмалы ауытқу көрсеткіштері  25 - 200 м аралығында өзгеретін құрлықтағы </a:t>
            </a:r>
            <a:r>
              <a:rPr lang="kk-KZ" sz="2000" dirty="0" smtClean="0">
                <a:latin typeface="Times New Roman" panose="02020603050405020304" pitchFamily="18" charset="0"/>
                <a:cs typeface="Times New Roman" panose="02020603050405020304" pitchFamily="18" charset="0"/>
              </a:rPr>
              <a:t>жербедер </a:t>
            </a:r>
            <a:r>
              <a:rPr lang="kk-KZ" sz="2000" dirty="0">
                <a:latin typeface="Times New Roman" panose="02020603050405020304" pitchFamily="18" charset="0"/>
                <a:cs typeface="Times New Roman" panose="02020603050405020304" pitchFamily="18" charset="0"/>
              </a:rPr>
              <a:t>түрі. </a:t>
            </a:r>
            <a:endParaRPr lang="ru-RU" sz="2000" dirty="0">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4716016" y="4581129"/>
            <a:ext cx="4248472" cy="2062103"/>
          </a:xfrm>
          <a:prstGeom prst="rect">
            <a:avLst/>
          </a:prstGeom>
        </p:spPr>
        <p:txBody>
          <a:bodyPr wrap="square">
            <a:spAutoFit/>
          </a:bodyPr>
          <a:lstStyle/>
          <a:p>
            <a:pPr algn="just"/>
            <a:r>
              <a:rPr lang="kk-KZ" sz="1600" b="1" dirty="0" smtClean="0">
                <a:latin typeface="Times New Roman" panose="02020603050405020304" pitchFamily="18" charset="0"/>
                <a:cs typeface="Times New Roman" panose="02020603050405020304" pitchFamily="18" charset="0"/>
              </a:rPr>
              <a:t>      Таулар</a:t>
            </a:r>
            <a:r>
              <a:rPr lang="kk-KZ" sz="1600" dirty="0" smtClean="0">
                <a:latin typeface="Times New Roman" panose="02020603050405020304" pitchFamily="18" charset="0"/>
                <a:cs typeface="Times New Roman" panose="02020603050405020304" pitchFamily="18" charset="0"/>
              </a:rPr>
              <a:t> </a:t>
            </a:r>
            <a:r>
              <a:rPr lang="kk-KZ" sz="1600" dirty="0">
                <a:latin typeface="Times New Roman" panose="02020603050405020304" pitchFamily="18" charset="0"/>
                <a:cs typeface="Times New Roman" panose="02020603050405020304" pitchFamily="18" charset="0"/>
              </a:rPr>
              <a:t>– салыстырмалы биіктік көрсеткіштерінің 200 м-ден астам болуымен, жер бетінің ойдымдылық дәрежесі кең ауқымда өзгеріп отыруымен,  күрт еңістенетін баурайлардың (25° және одан да астам) кеңінен етек алуымен, аумақты тілгілеп өтетін біршама терең аңғарлардың жиі ұшырасуымен сипатталатын жербедер түрі.</a:t>
            </a:r>
            <a:endParaRPr lang="ru-RU"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5824658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Объект 6"/>
          <p:cNvGraphicFramePr>
            <a:graphicFrameLocks noGrp="1"/>
          </p:cNvGraphicFramePr>
          <p:nvPr>
            <p:ph idx="1"/>
            <p:extLst>
              <p:ext uri="{D42A27DB-BD31-4B8C-83A1-F6EECF244321}">
                <p14:modId xmlns:p14="http://schemas.microsoft.com/office/powerpoint/2010/main" val="1588819013"/>
              </p:ext>
            </p:extLst>
          </p:nvPr>
        </p:nvGraphicFramePr>
        <p:xfrm>
          <a:off x="179512" y="692696"/>
          <a:ext cx="8784976" cy="61653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Прямоугольник 1"/>
          <p:cNvSpPr/>
          <p:nvPr/>
        </p:nvSpPr>
        <p:spPr>
          <a:xfrm>
            <a:off x="1115616" y="116632"/>
            <a:ext cx="7560840" cy="477054"/>
          </a:xfrm>
          <a:prstGeom prst="rect">
            <a:avLst/>
          </a:prstGeom>
        </p:spPr>
        <p:txBody>
          <a:bodyPr wrap="square">
            <a:spAutoFit/>
          </a:bodyPr>
          <a:lstStyle/>
          <a:p>
            <a:r>
              <a:rPr lang="kk-KZ" sz="2500" b="1" dirty="0">
                <a:latin typeface="Times New Roman" panose="02020603050405020304" pitchFamily="18" charset="0"/>
                <a:cs typeface="Times New Roman" panose="02020603050405020304" pitchFamily="18" charset="0"/>
              </a:rPr>
              <a:t>Жербедерді қалыптастыратын негізгі </a:t>
            </a:r>
            <a:r>
              <a:rPr lang="kk-KZ" sz="2500" b="1" dirty="0" smtClean="0">
                <a:latin typeface="Times New Roman" panose="02020603050405020304" pitchFamily="18" charset="0"/>
                <a:cs typeface="Times New Roman" panose="02020603050405020304" pitchFamily="18" charset="0"/>
              </a:rPr>
              <a:t>факторлар: </a:t>
            </a:r>
            <a:endParaRPr lang="ru-RU" sz="25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9460136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59632" y="188640"/>
            <a:ext cx="7746064" cy="778098"/>
          </a:xfrm>
        </p:spPr>
        <p:txBody>
          <a:bodyPr>
            <a:noAutofit/>
          </a:bodyPr>
          <a:lstStyle/>
          <a:p>
            <a:r>
              <a:rPr lang="kk-KZ" sz="2800" dirty="0" smtClean="0">
                <a:latin typeface="Times New Roman" panose="02020603050405020304" pitchFamily="18" charset="0"/>
                <a:cs typeface="Times New Roman" panose="02020603050405020304" pitchFamily="18" charset="0"/>
              </a:rPr>
              <a:t>Қазақстанның геоморфологиялық картасы</a:t>
            </a:r>
            <a:endParaRPr lang="ru-RU" sz="28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lstStyle/>
          <a:p>
            <a:endParaRPr lang="ru-RU" dirty="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8528" t="20239" r="19236" b="6249"/>
          <a:stretch/>
        </p:blipFill>
        <p:spPr bwMode="auto">
          <a:xfrm>
            <a:off x="1" y="980727"/>
            <a:ext cx="9144000" cy="58581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0205650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59632" y="116632"/>
            <a:ext cx="7560840" cy="936104"/>
          </a:xfrm>
        </p:spPr>
        <p:txBody>
          <a:bodyPr>
            <a:normAutofit/>
          </a:bodyPr>
          <a:lstStyle/>
          <a:p>
            <a:pPr algn="ctr"/>
            <a:r>
              <a:rPr lang="kk-KZ" sz="2700" dirty="0" smtClean="0">
                <a:latin typeface="Times New Roman" panose="02020603050405020304" pitchFamily="18" charset="0"/>
                <a:cs typeface="Times New Roman" panose="02020603050405020304" pitchFamily="18" charset="0"/>
              </a:rPr>
              <a:t>Қазақстан </a:t>
            </a:r>
            <a:r>
              <a:rPr lang="kk-KZ" sz="2700" dirty="0">
                <a:latin typeface="Times New Roman" panose="02020603050405020304" pitchFamily="18" charset="0"/>
                <a:cs typeface="Times New Roman" panose="02020603050405020304" pitchFamily="18" charset="0"/>
              </a:rPr>
              <a:t>аумағында 13 түрлі геоморфологиялық аудан дараланады, олар: </a:t>
            </a:r>
            <a:endParaRPr lang="ru-RU" dirty="0"/>
          </a:p>
        </p:txBody>
      </p:sp>
      <p:sp>
        <p:nvSpPr>
          <p:cNvPr id="3" name="Объект 2"/>
          <p:cNvSpPr>
            <a:spLocks noGrp="1"/>
          </p:cNvSpPr>
          <p:nvPr>
            <p:ph idx="1"/>
          </p:nvPr>
        </p:nvSpPr>
        <p:spPr>
          <a:xfrm>
            <a:off x="1115616" y="1124744"/>
            <a:ext cx="7746064" cy="5544616"/>
          </a:xfrm>
        </p:spPr>
        <p:txBody>
          <a:bodyPr>
            <a:noAutofit/>
          </a:bodyPr>
          <a:lstStyle/>
          <a:p>
            <a:r>
              <a:rPr lang="kk-KZ" sz="1600" dirty="0" smtClean="0">
                <a:latin typeface="Times New Roman" panose="02020603050405020304" pitchFamily="18" charset="0"/>
                <a:cs typeface="Times New Roman" panose="02020603050405020304" pitchFamily="18" charset="0"/>
              </a:rPr>
              <a:t>1</a:t>
            </a:r>
            <a:r>
              <a:rPr lang="kk-KZ" sz="1600" dirty="0">
                <a:latin typeface="Times New Roman" panose="02020603050405020304" pitchFamily="18" charset="0"/>
                <a:cs typeface="Times New Roman" panose="02020603050405020304" pitchFamily="18" charset="0"/>
              </a:rPr>
              <a:t>) Солтүстік Қазақстан аккумуляциялық жазығы</a:t>
            </a:r>
            <a:endParaRPr lang="ru-RU" sz="1600" dirty="0">
              <a:latin typeface="Times New Roman" panose="02020603050405020304" pitchFamily="18" charset="0"/>
              <a:cs typeface="Times New Roman" panose="02020603050405020304" pitchFamily="18" charset="0"/>
            </a:endParaRPr>
          </a:p>
          <a:p>
            <a:r>
              <a:rPr lang="ru-RU" sz="1600" dirty="0">
                <a:latin typeface="Times New Roman" panose="02020603050405020304" pitchFamily="18" charset="0"/>
                <a:cs typeface="Times New Roman" panose="02020603050405020304" pitchFamily="18" charset="0"/>
              </a:rPr>
              <a:t>2) </a:t>
            </a:r>
            <a:r>
              <a:rPr lang="ru-RU" sz="1600" dirty="0" err="1">
                <a:latin typeface="Times New Roman" panose="02020603050405020304" pitchFamily="18" charset="0"/>
                <a:cs typeface="Times New Roman" panose="02020603050405020304" pitchFamily="18" charset="0"/>
              </a:rPr>
              <a:t>Орталық</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Қазақстан</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ұсақшоқылары</a:t>
            </a:r>
            <a:r>
              <a:rPr lang="ru-RU" sz="1600" dirty="0">
                <a:latin typeface="Times New Roman" panose="02020603050405020304" pitchFamily="18" charset="0"/>
                <a:cs typeface="Times New Roman" panose="02020603050405020304" pitchFamily="18" charset="0"/>
              </a:rPr>
              <a:t> </a:t>
            </a:r>
          </a:p>
          <a:p>
            <a:r>
              <a:rPr lang="kk-KZ" sz="1600" dirty="0">
                <a:latin typeface="Times New Roman" panose="02020603050405020304" pitchFamily="18" charset="0"/>
                <a:cs typeface="Times New Roman" panose="02020603050405020304" pitchFamily="18" charset="0"/>
              </a:rPr>
              <a:t>3) Шу-Сарысу ойысының құрылымдық-денудациялық және аккумуляциялық жазықтары </a:t>
            </a:r>
            <a:endParaRPr lang="ru-RU" sz="1600" dirty="0">
              <a:latin typeface="Times New Roman" panose="02020603050405020304" pitchFamily="18" charset="0"/>
              <a:cs typeface="Times New Roman" panose="02020603050405020304" pitchFamily="18" charset="0"/>
            </a:endParaRPr>
          </a:p>
          <a:p>
            <a:r>
              <a:rPr lang="kk-KZ" sz="1600" dirty="0">
                <a:latin typeface="Times New Roman" panose="02020603050405020304" pitchFamily="18" charset="0"/>
                <a:cs typeface="Times New Roman" panose="02020603050405020304" pitchFamily="18" charset="0"/>
              </a:rPr>
              <a:t>4) Балқаш маңы ойысының аккумуляциялық ойысы </a:t>
            </a:r>
            <a:endParaRPr lang="ru-RU" sz="1600" dirty="0">
              <a:latin typeface="Times New Roman" panose="02020603050405020304" pitchFamily="18" charset="0"/>
              <a:cs typeface="Times New Roman" panose="02020603050405020304" pitchFamily="18" charset="0"/>
            </a:endParaRPr>
          </a:p>
          <a:p>
            <a:r>
              <a:rPr lang="kk-KZ" sz="1600" dirty="0">
                <a:latin typeface="Times New Roman" panose="02020603050405020304" pitchFamily="18" charset="0"/>
                <a:cs typeface="Times New Roman" panose="02020603050405020304" pitchFamily="18" charset="0"/>
              </a:rPr>
              <a:t>5) Оңтүстік-Шығыс Қазақстанның тектоникалық таулары, тауаралық және тауалды ойыстары </a:t>
            </a:r>
            <a:endParaRPr lang="ru-RU" sz="1600" dirty="0">
              <a:latin typeface="Times New Roman" panose="02020603050405020304" pitchFamily="18" charset="0"/>
              <a:cs typeface="Times New Roman" panose="02020603050405020304" pitchFamily="18" charset="0"/>
            </a:endParaRPr>
          </a:p>
          <a:p>
            <a:r>
              <a:rPr lang="kk-KZ" sz="1600" dirty="0">
                <a:latin typeface="Times New Roman" panose="02020603050405020304" pitchFamily="18" charset="0"/>
                <a:cs typeface="Times New Roman" panose="02020603050405020304" pitchFamily="18" charset="0"/>
              </a:rPr>
              <a:t>6) Торғай құрылымдық-денудациялық тегістелген жазығы </a:t>
            </a:r>
            <a:endParaRPr lang="ru-RU" sz="1600" dirty="0">
              <a:latin typeface="Times New Roman" panose="02020603050405020304" pitchFamily="18" charset="0"/>
              <a:cs typeface="Times New Roman" panose="02020603050405020304" pitchFamily="18" charset="0"/>
            </a:endParaRPr>
          </a:p>
          <a:p>
            <a:r>
              <a:rPr lang="kk-KZ" sz="1600" dirty="0">
                <a:latin typeface="Times New Roman" panose="02020603050405020304" pitchFamily="18" charset="0"/>
                <a:cs typeface="Times New Roman" panose="02020603050405020304" pitchFamily="18" charset="0"/>
              </a:rPr>
              <a:t>7) Орал сырты мен Мұғалжардың эрозиялық-тектоникалық ұсақшоқылары мен төментаулары, денудациялық жазықтары </a:t>
            </a:r>
            <a:endParaRPr lang="ru-RU" sz="1600" dirty="0">
              <a:latin typeface="Times New Roman" panose="02020603050405020304" pitchFamily="18" charset="0"/>
              <a:cs typeface="Times New Roman" panose="02020603050405020304" pitchFamily="18" charset="0"/>
            </a:endParaRPr>
          </a:p>
          <a:p>
            <a:r>
              <a:rPr lang="kk-KZ" sz="1600" dirty="0">
                <a:latin typeface="Times New Roman" panose="02020603050405020304" pitchFamily="18" charset="0"/>
                <a:cs typeface="Times New Roman" panose="02020603050405020304" pitchFamily="18" charset="0"/>
              </a:rPr>
              <a:t>8) Солтүстік Арал маңының құрылымдық-денудациялық және аккумуляциялық жазықтары </a:t>
            </a:r>
            <a:endParaRPr lang="ru-RU" sz="1600" dirty="0">
              <a:latin typeface="Times New Roman" panose="02020603050405020304" pitchFamily="18" charset="0"/>
              <a:cs typeface="Times New Roman" panose="02020603050405020304" pitchFamily="18" charset="0"/>
            </a:endParaRPr>
          </a:p>
          <a:p>
            <a:r>
              <a:rPr lang="kk-KZ" sz="1600" dirty="0">
                <a:latin typeface="Times New Roman" panose="02020603050405020304" pitchFamily="18" charset="0"/>
                <a:cs typeface="Times New Roman" panose="02020603050405020304" pitchFamily="18" charset="0"/>
              </a:rPr>
              <a:t>9) Сырдария ойысының аккумуляциялық жазықтары </a:t>
            </a:r>
            <a:endParaRPr lang="ru-RU" sz="1600" dirty="0">
              <a:latin typeface="Times New Roman" panose="02020603050405020304" pitchFamily="18" charset="0"/>
              <a:cs typeface="Times New Roman" panose="02020603050405020304" pitchFamily="18" charset="0"/>
            </a:endParaRPr>
          </a:p>
          <a:p>
            <a:r>
              <a:rPr lang="kk-KZ" sz="1600" dirty="0">
                <a:latin typeface="Times New Roman" panose="02020603050405020304" pitchFamily="18" charset="0"/>
                <a:cs typeface="Times New Roman" panose="02020603050405020304" pitchFamily="18" charset="0"/>
              </a:rPr>
              <a:t>10) Орал-Ембі денудациялық үстірті </a:t>
            </a:r>
            <a:endParaRPr lang="ru-RU" sz="1600" dirty="0">
              <a:latin typeface="Times New Roman" panose="02020603050405020304" pitchFamily="18" charset="0"/>
              <a:cs typeface="Times New Roman" panose="02020603050405020304" pitchFamily="18" charset="0"/>
            </a:endParaRPr>
          </a:p>
          <a:p>
            <a:r>
              <a:rPr lang="kk-KZ" sz="1600" dirty="0">
                <a:latin typeface="Times New Roman" panose="02020603050405020304" pitchFamily="18" charset="0"/>
                <a:cs typeface="Times New Roman" panose="02020603050405020304" pitchFamily="18" charset="0"/>
              </a:rPr>
              <a:t>11) Каспий маңы аккумуляциялық жазығы </a:t>
            </a:r>
            <a:endParaRPr lang="ru-RU" sz="1600" dirty="0">
              <a:latin typeface="Times New Roman" panose="02020603050405020304" pitchFamily="18" charset="0"/>
              <a:cs typeface="Times New Roman" panose="02020603050405020304" pitchFamily="18" charset="0"/>
            </a:endParaRPr>
          </a:p>
          <a:p>
            <a:r>
              <a:rPr lang="kk-KZ" sz="1600" dirty="0">
                <a:latin typeface="Times New Roman" panose="02020603050405020304" pitchFamily="18" charset="0"/>
                <a:cs typeface="Times New Roman" panose="02020603050405020304" pitchFamily="18" charset="0"/>
              </a:rPr>
              <a:t>12) Үстірттің құрылымдық-денудациялық үстірті </a:t>
            </a:r>
            <a:endParaRPr lang="ru-RU" sz="1600" dirty="0">
              <a:latin typeface="Times New Roman" panose="02020603050405020304" pitchFamily="18" charset="0"/>
              <a:cs typeface="Times New Roman" panose="02020603050405020304" pitchFamily="18" charset="0"/>
            </a:endParaRPr>
          </a:p>
          <a:p>
            <a:r>
              <a:rPr lang="kk-KZ" sz="1600" dirty="0">
                <a:latin typeface="Times New Roman" panose="02020603050405020304" pitchFamily="18" charset="0"/>
                <a:cs typeface="Times New Roman" panose="02020603050405020304" pitchFamily="18" charset="0"/>
              </a:rPr>
              <a:t>13) Маңғыстаудың эрозиялық-тектоникалық төментаулы-ұсақшоқылы жербедермен сипатталатын құрылымдық-денудациялық жазығы.</a:t>
            </a:r>
            <a:endParaRPr lang="ru-RU" sz="1600" dirty="0">
              <a:latin typeface="Times New Roman" panose="02020603050405020304" pitchFamily="18" charset="0"/>
              <a:cs typeface="Times New Roman" panose="02020603050405020304" pitchFamily="18" charset="0"/>
            </a:endParaRPr>
          </a:p>
          <a:p>
            <a:endParaRPr lang="ru-RU" sz="1600" dirty="0"/>
          </a:p>
        </p:txBody>
      </p:sp>
    </p:spTree>
    <p:extLst>
      <p:ext uri="{BB962C8B-B14F-4D97-AF65-F5344CB8AC3E}">
        <p14:creationId xmlns:p14="http://schemas.microsoft.com/office/powerpoint/2010/main" val="387563461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лнцестояние">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Солнцестояние">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Солнцестояние">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147</TotalTime>
  <Words>674</Words>
  <Application>Microsoft Office PowerPoint</Application>
  <PresentationFormat>Экран (4:3)</PresentationFormat>
  <Paragraphs>45</Paragraphs>
  <Slides>9</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9</vt:i4>
      </vt:variant>
    </vt:vector>
  </HeadingPairs>
  <TitlesOfParts>
    <vt:vector size="10" baseType="lpstr">
      <vt:lpstr>Солнцестояние</vt:lpstr>
      <vt:lpstr>Пән:  Қазақстанның геологиясы және минералдық ресурстары</vt:lpstr>
      <vt:lpstr>Презентация PowerPoint</vt:lpstr>
      <vt:lpstr>Презентация PowerPoint</vt:lpstr>
      <vt:lpstr>Қазақстан аумағын геоморфологиялық аудандастыру</vt:lpstr>
      <vt:lpstr>Презентация PowerPoint</vt:lpstr>
      <vt:lpstr>Презентация PowerPoint</vt:lpstr>
      <vt:lpstr>Презентация PowerPoint</vt:lpstr>
      <vt:lpstr>Қазақстанның геоморфологиялық картасы</vt:lpstr>
      <vt:lpstr>Қазақстан аумағында 13 түрлі геоморфологиялық аудан дараланады, олар: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Талшын</dc:creator>
  <cp:lastModifiedBy>Талшын</cp:lastModifiedBy>
  <cp:revision>17</cp:revision>
  <dcterms:created xsi:type="dcterms:W3CDTF">2021-01-31T06:08:22Z</dcterms:created>
  <dcterms:modified xsi:type="dcterms:W3CDTF">2021-02-01T05:55:25Z</dcterms:modified>
</cp:coreProperties>
</file>