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wdp" ContentType="image/vnd.ms-photo"/>
  <Default Extension="gif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86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3E536-2877-4548-87AF-3DE45E644CE4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E50C6-E715-1742-8A66-EE41F06C1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50C6-E715-1742-8A66-EE41F06C10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34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64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37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9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1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0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36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25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63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3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53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9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67BE3-A048-0840-9A70-7FA3F6E98B91}" type="datetimeFigureOut">
              <a:rPr lang="en-US" smtClean="0"/>
              <a:t>15-03-10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45108-E643-EC4B-A11C-74D6FD9F6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0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microsoft.com/office/2007/relationships/hdphoto" Target="../media/hdphoto3.wdp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microsoft.com/office/2007/relationships/hdphoto" Target="../media/hdphoto5.wdp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microsoft.com/office/2007/relationships/hdphoto" Target="../media/hdphoto7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14.png"/><Relationship Id="rId1" Type="http://schemas.microsoft.com/office/2007/relationships/media" Target="../media/media1.gif"/><Relationship Id="rId2" Type="http://schemas.openxmlformats.org/officeDocument/2006/relationships/video" Target="../media/media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68143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dirty="0" smtClean="0">
                <a:latin typeface="Cooper Black"/>
                <a:cs typeface="Cooper Black"/>
              </a:rPr>
              <a:t>Articles</a:t>
            </a:r>
            <a:endParaRPr lang="en-US" sz="9600" dirty="0">
              <a:latin typeface="Cooper Black"/>
              <a:cs typeface="Cooper Black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8535" r="5914" b="-2383"/>
          <a:stretch/>
        </p:blipFill>
        <p:spPr>
          <a:xfrm flipH="1">
            <a:off x="3597497" y="2638168"/>
            <a:ext cx="3306182" cy="30500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930" y="5688221"/>
            <a:ext cx="1961773" cy="9993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00" b="98750" l="1750" r="987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4663"/>
            <a:ext cx="2245311" cy="224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669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304" y="185875"/>
            <a:ext cx="8642561" cy="1908215"/>
          </a:xfrm>
          <a:prstGeom prst="rect">
            <a:avLst/>
          </a:prstGeom>
          <a:noFill/>
          <a:ln>
            <a:solidFill>
              <a:schemeClr val="tx1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dirty="0" smtClean="0">
                <a:latin typeface="Comic Sans MS"/>
                <a:cs typeface="Comic Sans MS"/>
              </a:rPr>
              <a:t>There are 2 kinds of articles:</a:t>
            </a:r>
          </a:p>
          <a:p>
            <a:pPr marL="742950" indent="-742950">
              <a:buFont typeface="+mj-ea"/>
              <a:buAutoNum type="circleNumDbPlain"/>
            </a:pPr>
            <a:r>
              <a:rPr lang="en-US" sz="3600" dirty="0" smtClean="0">
                <a:latin typeface="Comic Sans MS"/>
                <a:cs typeface="Comic Sans MS"/>
              </a:rPr>
              <a:t>Definite Articles: </a:t>
            </a:r>
            <a:r>
              <a:rPr lang="en-US" sz="3600" b="1" dirty="0" smtClean="0">
                <a:latin typeface="Comic Sans MS"/>
                <a:cs typeface="Comic Sans MS"/>
              </a:rPr>
              <a:t>The</a:t>
            </a:r>
          </a:p>
          <a:p>
            <a:pPr marL="742950" indent="-742950">
              <a:buFont typeface="+mj-ea"/>
              <a:buAutoNum type="circleNumDbPlain"/>
            </a:pPr>
            <a:r>
              <a:rPr lang="en-US" sz="3600" dirty="0" smtClean="0">
                <a:latin typeface="Comic Sans MS"/>
                <a:cs typeface="Comic Sans MS"/>
              </a:rPr>
              <a:t>Indefinite Articles: </a:t>
            </a:r>
            <a:r>
              <a:rPr lang="en-US" sz="3600" b="1" dirty="0" smtClean="0">
                <a:latin typeface="Comic Sans MS"/>
                <a:cs typeface="Comic Sans MS"/>
              </a:rPr>
              <a:t>A/An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304" y="2094090"/>
            <a:ext cx="864256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Cooper Black"/>
                <a:cs typeface="Cooper Black"/>
              </a:rPr>
              <a:t>Rule #1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Comic Sans MS"/>
                <a:cs typeface="Comic Sans MS"/>
              </a:rPr>
              <a:t>When an </a:t>
            </a:r>
            <a:r>
              <a:rPr lang="en-US" sz="3600" u="sng" dirty="0" smtClean="0">
                <a:latin typeface="Comic Sans MS"/>
                <a:cs typeface="Comic Sans MS"/>
              </a:rPr>
              <a:t>object</a:t>
            </a:r>
            <a:r>
              <a:rPr lang="en-US" sz="3600" dirty="0" smtClean="0">
                <a:latin typeface="Comic Sans MS"/>
                <a:cs typeface="Comic Sans MS"/>
              </a:rPr>
              <a:t> is being introduced for the </a:t>
            </a:r>
            <a:r>
              <a:rPr lang="en-US" sz="3600" u="sng" dirty="0" smtClean="0">
                <a:latin typeface="Comic Sans MS"/>
                <a:cs typeface="Comic Sans MS"/>
              </a:rPr>
              <a:t>1</a:t>
            </a:r>
            <a:r>
              <a:rPr lang="en-US" sz="3600" u="sng" baseline="30000" dirty="0" smtClean="0">
                <a:latin typeface="Comic Sans MS"/>
                <a:cs typeface="Comic Sans MS"/>
              </a:rPr>
              <a:t>st</a:t>
            </a:r>
            <a:r>
              <a:rPr lang="en-US" sz="3600" u="sng" dirty="0" smtClean="0">
                <a:latin typeface="Comic Sans MS"/>
                <a:cs typeface="Comic Sans MS"/>
              </a:rPr>
              <a:t> time</a:t>
            </a:r>
            <a:r>
              <a:rPr lang="en-US" sz="3600" dirty="0" smtClean="0">
                <a:latin typeface="Comic Sans MS"/>
                <a:cs typeface="Comic Sans MS"/>
              </a:rPr>
              <a:t>, we use an </a:t>
            </a:r>
            <a:r>
              <a:rPr lang="en-US" sz="3600" b="1" u="sng" dirty="0">
                <a:latin typeface="Comic Sans MS"/>
                <a:cs typeface="Comic Sans MS"/>
              </a:rPr>
              <a:t>i</a:t>
            </a:r>
            <a:r>
              <a:rPr lang="en-US" sz="3600" b="1" u="sng" dirty="0" smtClean="0">
                <a:latin typeface="Comic Sans MS"/>
                <a:cs typeface="Comic Sans MS"/>
              </a:rPr>
              <a:t>ndefinite Article</a:t>
            </a:r>
            <a:r>
              <a:rPr lang="en-US" sz="3600" dirty="0" smtClean="0">
                <a:latin typeface="Comic Sans MS"/>
                <a:cs typeface="Comic Sans MS"/>
              </a:rPr>
              <a:t> (“a” or “an”) before it.</a:t>
            </a:r>
            <a:endParaRPr lang="en-US" sz="3600" b="1" dirty="0">
              <a:latin typeface="Comic Sans MS"/>
              <a:cs typeface="Comic Sans MS"/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Comic Sans MS"/>
                <a:cs typeface="Comic Sans MS"/>
              </a:rPr>
              <a:t>After the object has been introduced, we then use a </a:t>
            </a:r>
            <a:r>
              <a:rPr lang="en-US" sz="3600" b="1" u="sng" dirty="0">
                <a:latin typeface="Comic Sans MS"/>
                <a:cs typeface="Comic Sans MS"/>
              </a:rPr>
              <a:t>d</a:t>
            </a:r>
            <a:r>
              <a:rPr lang="en-US" sz="3600" b="1" u="sng" dirty="0" smtClean="0">
                <a:latin typeface="Comic Sans MS"/>
                <a:cs typeface="Comic Sans MS"/>
              </a:rPr>
              <a:t>efinite Article</a:t>
            </a:r>
            <a:r>
              <a:rPr lang="en-US" sz="3600" dirty="0" smtClean="0">
                <a:latin typeface="Comic Sans MS"/>
                <a:cs typeface="Comic Sans MS"/>
              </a:rPr>
              <a:t> (“the”) to talk about it.</a:t>
            </a:r>
          </a:p>
        </p:txBody>
      </p:sp>
    </p:spTree>
    <p:extLst>
      <p:ext uri="{BB962C8B-B14F-4D97-AF65-F5344CB8AC3E}">
        <p14:creationId xmlns:p14="http://schemas.microsoft.com/office/powerpoint/2010/main" val="1525873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304" y="185875"/>
            <a:ext cx="8642561" cy="1908215"/>
          </a:xfrm>
          <a:prstGeom prst="rect">
            <a:avLst/>
          </a:prstGeom>
          <a:noFill/>
          <a:ln>
            <a:solidFill>
              <a:schemeClr val="tx1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dirty="0" smtClean="0">
                <a:latin typeface="Comic Sans MS"/>
                <a:cs typeface="Comic Sans MS"/>
              </a:rPr>
              <a:t>There are 2 </a:t>
            </a:r>
            <a:r>
              <a:rPr lang="en-US" sz="3600" b="1" dirty="0" smtClean="0">
                <a:latin typeface="Comic Sans MS"/>
                <a:cs typeface="Comic Sans MS"/>
              </a:rPr>
              <a:t>indefinite articles</a:t>
            </a:r>
            <a:r>
              <a:rPr lang="en-US" sz="3600" dirty="0" smtClean="0">
                <a:latin typeface="Comic Sans MS"/>
                <a:cs typeface="Comic Sans MS"/>
              </a:rPr>
              <a:t>:</a:t>
            </a:r>
          </a:p>
          <a:p>
            <a:pPr marL="742950" indent="-742950">
              <a:buFont typeface="+mj-ea"/>
              <a:buAutoNum type="circleNumDbPlain"/>
            </a:pPr>
            <a:r>
              <a:rPr lang="en-US" sz="3600" b="1" dirty="0" smtClean="0">
                <a:latin typeface="Comic Sans MS"/>
                <a:cs typeface="Comic Sans MS"/>
              </a:rPr>
              <a:t>A</a:t>
            </a:r>
          </a:p>
          <a:p>
            <a:pPr marL="742950" indent="-742950">
              <a:buFont typeface="+mj-ea"/>
              <a:buAutoNum type="circleNumDbPlain"/>
            </a:pPr>
            <a:r>
              <a:rPr lang="en-US" sz="3600" b="1" dirty="0" smtClean="0">
                <a:latin typeface="Comic Sans MS"/>
                <a:cs typeface="Comic Sans MS"/>
              </a:rPr>
              <a:t>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3304" y="1978834"/>
            <a:ext cx="8642561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 smtClean="0">
                <a:latin typeface="Cooper Black"/>
                <a:cs typeface="Cooper Black"/>
              </a:rPr>
              <a:t>Vowels</a:t>
            </a:r>
          </a:p>
          <a:p>
            <a:pPr algn="ctr"/>
            <a:r>
              <a:rPr lang="en-US" sz="5400" dirty="0" smtClean="0">
                <a:solidFill>
                  <a:srgbClr val="FF0000"/>
                </a:solidFill>
                <a:latin typeface="Cooper Black"/>
                <a:cs typeface="Cooper Black"/>
              </a:rPr>
              <a:t>A E I O 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396" y="3179164"/>
            <a:ext cx="889037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Cooper Black"/>
                <a:cs typeface="Cooper Black"/>
              </a:rPr>
              <a:t>Rule #2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Comic Sans MS"/>
                <a:cs typeface="Comic Sans MS"/>
              </a:rPr>
              <a:t>When the </a:t>
            </a:r>
            <a:r>
              <a:rPr lang="en-US" sz="3600" u="sng" dirty="0" smtClean="0">
                <a:latin typeface="Comic Sans MS"/>
                <a:cs typeface="Comic Sans MS"/>
              </a:rPr>
              <a:t>object</a:t>
            </a:r>
            <a:r>
              <a:rPr lang="en-US" sz="3600" dirty="0" smtClean="0">
                <a:latin typeface="Comic Sans MS"/>
                <a:cs typeface="Comic Sans MS"/>
              </a:rPr>
              <a:t> we are talking about </a:t>
            </a:r>
            <a:r>
              <a:rPr lang="en-US" sz="3600" u="sng" dirty="0" smtClean="0">
                <a:latin typeface="Comic Sans MS"/>
                <a:cs typeface="Comic Sans MS"/>
              </a:rPr>
              <a:t>starts</a:t>
            </a:r>
            <a:r>
              <a:rPr lang="en-US" sz="3600" dirty="0" smtClean="0">
                <a:latin typeface="Comic Sans MS"/>
                <a:cs typeface="Comic Sans MS"/>
              </a:rPr>
              <a:t> with a </a:t>
            </a:r>
            <a:r>
              <a:rPr lang="en-US" sz="3600" u="sng" dirty="0" smtClean="0">
                <a:latin typeface="Comic Sans MS"/>
                <a:cs typeface="Comic Sans MS"/>
              </a:rPr>
              <a:t>vowel</a:t>
            </a:r>
            <a:r>
              <a:rPr lang="en-US" sz="3600" dirty="0" smtClean="0">
                <a:latin typeface="Comic Sans MS"/>
                <a:cs typeface="Comic Sans MS"/>
              </a:rPr>
              <a:t> (ex: </a:t>
            </a:r>
            <a:r>
              <a:rPr lang="en-US" sz="3600" dirty="0" smtClean="0">
                <a:solidFill>
                  <a:srgbClr val="FF0000"/>
                </a:solidFill>
                <a:latin typeface="Comic Sans MS"/>
                <a:cs typeface="Comic Sans MS"/>
              </a:rPr>
              <a:t>a</a:t>
            </a:r>
            <a:r>
              <a:rPr lang="en-US" sz="3600" dirty="0" smtClean="0">
                <a:latin typeface="Comic Sans MS"/>
                <a:cs typeface="Comic Sans MS"/>
              </a:rPr>
              <a:t>nt, </a:t>
            </a:r>
            <a:r>
              <a:rPr lang="en-US" sz="3600" dirty="0" smtClean="0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lang="en-US" sz="3600" dirty="0" smtClean="0">
                <a:latin typeface="Comic Sans MS"/>
                <a:cs typeface="Comic Sans MS"/>
              </a:rPr>
              <a:t>ctopus, </a:t>
            </a:r>
            <a:r>
              <a:rPr lang="en-US" sz="3600" dirty="0" smtClean="0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lang="en-US" sz="3600" dirty="0" smtClean="0">
                <a:latin typeface="Comic Sans MS"/>
                <a:cs typeface="Comic Sans MS"/>
              </a:rPr>
              <a:t>lephant) we use “an”. When the object </a:t>
            </a:r>
            <a:r>
              <a:rPr lang="en-US" sz="3600" u="sng" dirty="0" smtClean="0">
                <a:latin typeface="Comic Sans MS"/>
                <a:cs typeface="Comic Sans MS"/>
              </a:rPr>
              <a:t>does not</a:t>
            </a:r>
            <a:r>
              <a:rPr lang="en-US" sz="3600" dirty="0" smtClean="0">
                <a:latin typeface="Comic Sans MS"/>
                <a:cs typeface="Comic Sans MS"/>
              </a:rPr>
              <a:t> start with a vowel (ex: dog, bunny, girl), we use “a”.</a:t>
            </a:r>
          </a:p>
        </p:txBody>
      </p:sp>
    </p:spTree>
    <p:extLst>
      <p:ext uri="{BB962C8B-B14F-4D97-AF65-F5344CB8AC3E}">
        <p14:creationId xmlns:p14="http://schemas.microsoft.com/office/powerpoint/2010/main" val="3076811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4" b="90996" l="2712" r="98644">
                        <a14:foregroundMark x1="49153" y1="26651" x2="51356" y2="31212"/>
                        <a14:foregroundMark x1="45085" y1="27131" x2="41864" y2="304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4288" y="-542134"/>
            <a:ext cx="3872759" cy="63354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94280" y="1"/>
            <a:ext cx="6334780" cy="17348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1635" y="495666"/>
            <a:ext cx="4088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“I see ___ cat!”</a:t>
            </a:r>
            <a:endParaRPr lang="en-US" sz="3600" dirty="0">
              <a:latin typeface="Comic Sans MS"/>
              <a:cs typeface="Comic Sans M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796" y="2786426"/>
            <a:ext cx="2168385" cy="2217667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H="1">
            <a:off x="2958296" y="2786426"/>
            <a:ext cx="2168384" cy="1024004"/>
          </a:xfrm>
          <a:prstGeom prst="straightConnector1">
            <a:avLst/>
          </a:prstGeom>
          <a:ln>
            <a:solidFill>
              <a:srgbClr val="000000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255559" y="4582899"/>
            <a:ext cx="6373501" cy="21144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61635" y="5470117"/>
            <a:ext cx="5315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“____ cat is orange.”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25969" y="495666"/>
            <a:ext cx="774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a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53430" y="5463391"/>
            <a:ext cx="111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820229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4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4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53215" y="0"/>
            <a:ext cx="6334780" cy="17348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20570" y="495665"/>
            <a:ext cx="4088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“I see ___ car!”</a:t>
            </a:r>
            <a:endParaRPr lang="en-US" sz="3600" dirty="0">
              <a:latin typeface="Comic Sans MS"/>
              <a:cs typeface="Comic Sans M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1424937" y="4602813"/>
            <a:ext cx="6626575" cy="21144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607924" y="5551618"/>
            <a:ext cx="5315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“____ car is blue.”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84904" y="495665"/>
            <a:ext cx="774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a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20624" y="5551618"/>
            <a:ext cx="111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69" b="89957" l="10000" r="91778"/>
                    </a14:imgEffect>
                  </a14:imgLayer>
                </a14:imgProps>
              </a:ext>
            </a:extLst>
          </a:blip>
          <a:srcRect l="22357" t="7890" r="17750" b="10762"/>
          <a:stretch/>
        </p:blipFill>
        <p:spPr>
          <a:xfrm>
            <a:off x="5908848" y="368903"/>
            <a:ext cx="3422950" cy="48350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90" y="1931114"/>
            <a:ext cx="6179894" cy="2917116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H="1">
            <a:off x="5095704" y="2271884"/>
            <a:ext cx="975774" cy="159976"/>
          </a:xfrm>
          <a:prstGeom prst="straightConnector1">
            <a:avLst/>
          </a:prstGeom>
          <a:ln>
            <a:solidFill>
              <a:srgbClr val="000000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954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4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4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4" b="90996" l="2712" r="98644">
                        <a14:foregroundMark x1="49153" y1="26651" x2="51356" y2="31212"/>
                        <a14:foregroundMark x1="45085" y1="27131" x2="41864" y2="304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4288" y="-542134"/>
            <a:ext cx="3872759" cy="63354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94280" y="1"/>
            <a:ext cx="6334780" cy="17348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1635" y="495666"/>
            <a:ext cx="4088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“I see ___ </a:t>
            </a:r>
            <a:r>
              <a:rPr lang="en-US" sz="3600" dirty="0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lang="en-US" sz="3600" dirty="0" smtClean="0">
                <a:latin typeface="Comic Sans MS"/>
                <a:cs typeface="Comic Sans MS"/>
              </a:rPr>
              <a:t>wl</a:t>
            </a:r>
            <a:r>
              <a:rPr lang="en-US" sz="3600" dirty="0" smtClean="0">
                <a:latin typeface="Comic Sans MS"/>
                <a:cs typeface="Comic Sans MS"/>
              </a:rPr>
              <a:t>!”</a:t>
            </a:r>
            <a:endParaRPr lang="en-US" sz="3600" dirty="0">
              <a:latin typeface="Comic Sans MS"/>
              <a:cs typeface="Comic Sans MS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958296" y="2786426"/>
            <a:ext cx="2168384" cy="1024004"/>
          </a:xfrm>
          <a:prstGeom prst="straightConnector1">
            <a:avLst/>
          </a:prstGeom>
          <a:ln>
            <a:solidFill>
              <a:srgbClr val="000000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 flipV="1">
            <a:off x="255559" y="4582899"/>
            <a:ext cx="6373501" cy="21144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61635" y="5470117"/>
            <a:ext cx="5315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“____ owl is brown.”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25969" y="495666"/>
            <a:ext cx="774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an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53430" y="5463391"/>
            <a:ext cx="111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635" y="2791626"/>
            <a:ext cx="1520510" cy="203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036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4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4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53215" y="0"/>
            <a:ext cx="6334780" cy="17348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20570" y="495665"/>
            <a:ext cx="4088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“I see ___ </a:t>
            </a:r>
            <a:r>
              <a:rPr lang="en-US" sz="3600" dirty="0" smtClean="0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lang="en-US" sz="3600" dirty="0" smtClean="0">
                <a:latin typeface="Comic Sans MS"/>
                <a:cs typeface="Comic Sans MS"/>
              </a:rPr>
              <a:t>agle!”</a:t>
            </a:r>
            <a:endParaRPr lang="en-US" sz="3600" dirty="0">
              <a:latin typeface="Comic Sans MS"/>
              <a:cs typeface="Comic Sans MS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291902" y="2271884"/>
            <a:ext cx="2779576" cy="345851"/>
          </a:xfrm>
          <a:prstGeom prst="straightConnector1">
            <a:avLst/>
          </a:prstGeom>
          <a:ln>
            <a:solidFill>
              <a:srgbClr val="000000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1053214" y="4741419"/>
            <a:ext cx="6626575" cy="21144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781174" y="5660045"/>
            <a:ext cx="5606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“____ eagle is very big.”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69416" y="495665"/>
            <a:ext cx="774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an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31920" y="5660045"/>
            <a:ext cx="111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69" b="89957" l="10000" r="91778"/>
                    </a14:imgEffect>
                  </a14:imgLayer>
                </a14:imgProps>
              </a:ext>
            </a:extLst>
          </a:blip>
          <a:srcRect l="22357" t="7890" r="17750" b="10762"/>
          <a:stretch/>
        </p:blipFill>
        <p:spPr>
          <a:xfrm>
            <a:off x="5908848" y="368903"/>
            <a:ext cx="3422950" cy="48350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t="8535" r="5914" b="-2383"/>
          <a:stretch/>
        </p:blipFill>
        <p:spPr>
          <a:xfrm>
            <a:off x="248516" y="1363081"/>
            <a:ext cx="3043386" cy="305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56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4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4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396" y="3805"/>
            <a:ext cx="889037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Cooper Black"/>
                <a:cs typeface="Cooper Black"/>
              </a:rPr>
              <a:t>Rule #3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Comic Sans MS"/>
                <a:cs typeface="Comic Sans MS"/>
              </a:rPr>
              <a:t>When the object we are talking about is </a:t>
            </a:r>
            <a:r>
              <a:rPr lang="en-US" sz="3600" u="sng" dirty="0" smtClean="0">
                <a:latin typeface="Comic Sans MS"/>
                <a:cs typeface="Comic Sans MS"/>
              </a:rPr>
              <a:t>unique</a:t>
            </a:r>
            <a:r>
              <a:rPr lang="en-US" sz="3600" dirty="0" smtClean="0">
                <a:latin typeface="Comic Sans MS"/>
                <a:cs typeface="Comic Sans MS"/>
              </a:rPr>
              <a:t>, we </a:t>
            </a:r>
            <a:r>
              <a:rPr lang="en-US" sz="3600" b="1" dirty="0" smtClean="0">
                <a:latin typeface="Comic Sans MS"/>
                <a:cs typeface="Comic Sans MS"/>
              </a:rPr>
              <a:t>always</a:t>
            </a:r>
            <a:r>
              <a:rPr lang="en-US" sz="3600" dirty="0" smtClean="0">
                <a:latin typeface="Comic Sans MS"/>
                <a:cs typeface="Comic Sans MS"/>
              </a:rPr>
              <a:t> use the </a:t>
            </a:r>
            <a:r>
              <a:rPr lang="en-US" sz="3600" b="1" dirty="0" smtClean="0">
                <a:latin typeface="Comic Sans MS"/>
                <a:cs typeface="Comic Sans MS"/>
              </a:rPr>
              <a:t>definite article</a:t>
            </a:r>
            <a:r>
              <a:rPr lang="en-US" sz="3600" dirty="0" smtClean="0">
                <a:latin typeface="Comic Sans MS"/>
                <a:cs typeface="Comic Sans MS"/>
              </a:rPr>
              <a:t> (“the”).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" b="100000" l="11667" r="93417"/>
                    </a14:imgEffect>
                  </a14:imgLayer>
                </a14:imgProps>
              </a:ext>
            </a:extLst>
          </a:blip>
          <a:srcRect l="10732" t="2916" r="5854"/>
          <a:stretch/>
        </p:blipFill>
        <p:spPr>
          <a:xfrm>
            <a:off x="4623304" y="3520901"/>
            <a:ext cx="4569097" cy="34610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9397" y="3716585"/>
            <a:ext cx="537449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“____ Prime Minister of Japan is a very good public speaker.”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9200" y="2864359"/>
            <a:ext cx="37482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400" u="sng" dirty="0" smtClean="0">
                <a:solidFill>
                  <a:prstClr val="black"/>
                </a:solidFill>
                <a:latin typeface="Cooper Black"/>
                <a:cs typeface="Cooper Black"/>
              </a:rPr>
              <a:t>Example</a:t>
            </a:r>
            <a:endParaRPr lang="en-US" sz="4400" u="sng" dirty="0">
              <a:solidFill>
                <a:prstClr val="black"/>
              </a:solidFill>
              <a:latin typeface="Cooper Black"/>
              <a:cs typeface="Cooper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3677" y="3716585"/>
            <a:ext cx="1099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687353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00" b="98750" l="1750" r="987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8636" y="0"/>
            <a:ext cx="2245311" cy="22453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31487" y="770620"/>
            <a:ext cx="6030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“____ Sun is very hot today.”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05435" y="770620"/>
            <a:ext cx="1099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96" y="4832741"/>
            <a:ext cx="1364009" cy="21576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31487" y="4872857"/>
            <a:ext cx="6030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“____ Eiffel Tower is beautiful.”</a:t>
            </a:r>
            <a:endParaRPr lang="en-US" sz="3600" dirty="0">
              <a:latin typeface="Comic Sans MS"/>
              <a:cs typeface="Comic Sans M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9422" r="89970">
                        <a14:backgroundMark x1="33739" y1="17330" x2="34650" y2="84091"/>
                        <a14:backgroundMark x1="44681" y1="9091" x2="65046" y2="7670"/>
                        <a14:backgroundMark x1="66565" y1="61648" x2="67173" y2="91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0773" y="2245311"/>
            <a:ext cx="2253174" cy="24106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31487" y="2812746"/>
            <a:ext cx="6030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“____ Statue of Liberty is very large.”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05435" y="2812746"/>
            <a:ext cx="1099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05435" y="4872857"/>
            <a:ext cx="1099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775801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304" y="1378569"/>
            <a:ext cx="3299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I saw ___ cat.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3304" y="219067"/>
            <a:ext cx="8642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 smtClean="0">
                <a:latin typeface="Cooper Black"/>
                <a:cs typeface="Cooper Black"/>
              </a:rPr>
              <a:t>Story 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01031" y="1378569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a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2345" y="1378569"/>
            <a:ext cx="5204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Comic Sans MS"/>
                <a:cs typeface="Comic Sans MS"/>
              </a:rPr>
              <a:t>___ cat was sitting </a:t>
            </a:r>
            <a:r>
              <a:rPr lang="en-US" sz="3600" dirty="0" smtClean="0">
                <a:solidFill>
                  <a:prstClr val="black"/>
                </a:solidFill>
                <a:latin typeface="Comic Sans MS"/>
                <a:cs typeface="Comic Sans MS"/>
              </a:rPr>
              <a:t>on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3304" y="1960747"/>
            <a:ext cx="2772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Comic Sans MS"/>
                <a:cs typeface="Comic Sans MS"/>
              </a:rPr>
              <a:t>___  fence. 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89488" y="1378569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omic Sans MS"/>
                <a:cs typeface="Comic Sans MS"/>
              </a:rPr>
              <a:t>T</a:t>
            </a:r>
            <a:r>
              <a:rPr lang="en-US" sz="3600" b="1" dirty="0" smtClean="0">
                <a:latin typeface="Comic Sans MS"/>
                <a:cs typeface="Comic Sans MS"/>
              </a:rPr>
              <a:t>he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982" y="1960747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a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47392" y="1960747"/>
            <a:ext cx="5919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Comic Sans MS"/>
                <a:cs typeface="Comic Sans MS"/>
              </a:rPr>
              <a:t>___ fence was </a:t>
            </a:r>
            <a:r>
              <a:rPr lang="en-US" sz="3600" dirty="0" smtClean="0">
                <a:solidFill>
                  <a:prstClr val="black"/>
                </a:solidFill>
                <a:latin typeface="Comic Sans MS"/>
                <a:cs typeface="Comic Sans MS"/>
              </a:rPr>
              <a:t>painted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3304" y="2600351"/>
            <a:ext cx="1641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brown.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84763" y="1960747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omic Sans MS"/>
                <a:cs typeface="Comic Sans MS"/>
              </a:rPr>
              <a:t>T</a:t>
            </a:r>
            <a:r>
              <a:rPr lang="en-US" sz="3600" b="1" dirty="0" smtClean="0">
                <a:latin typeface="Comic Sans MS"/>
                <a:cs typeface="Comic Sans MS"/>
              </a:rPr>
              <a:t>he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5081" y="2600351"/>
            <a:ext cx="6861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Comic Sans MS"/>
                <a:cs typeface="Comic Sans MS"/>
              </a:rPr>
              <a:t>___ cat jumped off ___ </a:t>
            </a:r>
            <a:r>
              <a:rPr lang="en-US" sz="3600" dirty="0" smtClean="0">
                <a:solidFill>
                  <a:prstClr val="black"/>
                </a:solidFill>
                <a:latin typeface="Comic Sans MS"/>
                <a:cs typeface="Comic Sans MS"/>
              </a:rPr>
              <a:t>fence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3303" y="3178441"/>
            <a:ext cx="5359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Comic Sans MS"/>
                <a:cs typeface="Comic Sans MS"/>
              </a:rPr>
              <a:t>when it saw ___  mouse. 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39293" y="2607078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omic Sans MS"/>
                <a:cs typeface="Comic Sans MS"/>
              </a:rPr>
              <a:t>T</a:t>
            </a:r>
            <a:r>
              <a:rPr lang="en-US" sz="3600" b="1" dirty="0" smtClean="0">
                <a:latin typeface="Comic Sans MS"/>
                <a:cs typeface="Comic Sans MS"/>
              </a:rPr>
              <a:t>he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58763" y="2600351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10480" y="3178441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a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22311" y="3178441"/>
            <a:ext cx="3144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  <a:latin typeface="Comic Sans MS"/>
                <a:cs typeface="Comic Sans MS"/>
              </a:rPr>
              <a:t>___ </a:t>
            </a:r>
            <a:r>
              <a:rPr lang="en-US" sz="3600" dirty="0" smtClean="0">
                <a:solidFill>
                  <a:prstClr val="black"/>
                </a:solidFill>
                <a:latin typeface="Comic Sans MS"/>
                <a:cs typeface="Comic Sans MS"/>
              </a:rPr>
              <a:t>mouse</a:t>
            </a:r>
            <a:endParaRPr lang="en-US" sz="3600" dirty="0">
              <a:solidFill>
                <a:prstClr val="black"/>
              </a:solidFill>
              <a:latin typeface="Comic Sans MS"/>
              <a:cs typeface="Comic Sans M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3304" y="3695479"/>
            <a:ext cx="850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  <a:latin typeface="Comic Sans MS"/>
                <a:cs typeface="Comic Sans MS"/>
              </a:rPr>
              <a:t>ran into ___ hole when it saw ___ cat,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3304" y="4254363"/>
            <a:ext cx="850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  <a:latin typeface="Comic Sans MS"/>
                <a:cs typeface="Comic Sans MS"/>
              </a:rPr>
              <a:t>so ___ cat didn't catch ___ mouse.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54038" y="3196268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omic Sans MS"/>
                <a:cs typeface="Comic Sans MS"/>
              </a:rPr>
              <a:t>T</a:t>
            </a:r>
            <a:r>
              <a:rPr lang="en-US" sz="3600" b="1" dirty="0" smtClean="0">
                <a:latin typeface="Comic Sans MS"/>
                <a:cs typeface="Comic Sans MS"/>
              </a:rPr>
              <a:t>he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05081" y="3695479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a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28001" y="3695479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6306" y="4244868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45619" y="4247107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the</a:t>
            </a:r>
            <a:endParaRPr lang="en-US" sz="3600" b="1" dirty="0">
              <a:latin typeface="Comic Sans MS"/>
              <a:cs typeface="Comic Sans M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3301" y="4782772"/>
            <a:ext cx="850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smtClean="0">
                <a:solidFill>
                  <a:prstClr val="black"/>
                </a:solidFill>
                <a:latin typeface="Comic Sans MS"/>
                <a:cs typeface="Comic Sans MS"/>
              </a:rPr>
              <a:t>Later that day, ___ owl ate the mouse.</a:t>
            </a:r>
            <a:endParaRPr lang="en-US" sz="3600" dirty="0">
              <a:solidFill>
                <a:prstClr val="black"/>
              </a:solidFill>
              <a:latin typeface="Comic Sans MS"/>
              <a:cs typeface="Comic Sans M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97906" y="4782772"/>
            <a:ext cx="14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omic Sans MS"/>
                <a:cs typeface="Comic Sans MS"/>
              </a:rPr>
              <a:t>an</a:t>
            </a:r>
            <a:endParaRPr lang="en-US" sz="3600" b="1" dirty="0">
              <a:latin typeface="Comic Sans MS"/>
              <a:cs typeface="Comic Sans MS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07" y="5719199"/>
            <a:ext cx="1961773" cy="999394"/>
          </a:xfrm>
          <a:prstGeom prst="rect">
            <a:avLst/>
          </a:prstGeom>
        </p:spPr>
      </p:pic>
      <p:pic>
        <p:nvPicPr>
          <p:cNvPr id="39" name="running cat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13450" r="4129" b="4743"/>
          <a:stretch/>
        </p:blipFill>
        <p:spPr>
          <a:xfrm>
            <a:off x="4696319" y="5429102"/>
            <a:ext cx="3463364" cy="142889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892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6" dur="60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7" repeatCount="indefinite" fill="hold" display="0">
                  <p:stCondLst>
                    <p:cond delay="indefinite"/>
                  </p:stCondLst>
                </p:cTn>
                <p:tgtEl>
                  <p:spTgt spid="39"/>
                </p:tgtEl>
              </p:cMediaNode>
            </p:video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9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theme/theme1.xml><?xml version="1.0" encoding="utf-8"?>
<a:theme xmlns:a="http://schemas.openxmlformats.org/drawingml/2006/main" name="Office Theme">
  <a:themeElements>
    <a:clrScheme name="Custom 34">
      <a:dk1>
        <a:sysClr val="windowText" lastClr="000000"/>
      </a:dk1>
      <a:lt1>
        <a:srgbClr val="DAFFC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353</Words>
  <Application>Microsoft Macintosh PowerPoint</Application>
  <PresentationFormat>On-screen Show (4:3)</PresentationFormat>
  <Paragraphs>67</Paragraphs>
  <Slides>10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Articles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Articles</dc:title>
  <dc:creator>Tyler</dc:creator>
  <cp:lastModifiedBy>Tyler</cp:lastModifiedBy>
  <cp:revision>22</cp:revision>
  <dcterms:created xsi:type="dcterms:W3CDTF">2015-03-10T01:32:51Z</dcterms:created>
  <dcterms:modified xsi:type="dcterms:W3CDTF">2015-03-10T06:49:00Z</dcterms:modified>
</cp:coreProperties>
</file>