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5E3EB-4834-4A31-B945-3576E1EA7C0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72B68-C26C-4839-9BEA-ECCF99925B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7599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872B68-C26C-4839-9BEA-ECCF99925BC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7856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2311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60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580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548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8784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4381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986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013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9929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434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0955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7626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8147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37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46025DB-2F7D-4E85-8598-1D7627D0B675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28B994-558E-4572-AD71-3118ED4A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7861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kk.wikipedia.org/wiki/%D0%A5%D0%B8%D0%BC%D0%B8%D1%8F" TargetMode="External"/><Relationship Id="rId2" Type="http://schemas.openxmlformats.org/officeDocument/2006/relationships/hyperlink" Target="http://kk.wikipedia.org/wiki/%D0%91%D0%B8%D0%BE%D0%BB%D0%BE%D0%B3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kk.wikipedia.org/wiki/%D0%A4%D0%B8%D0%B7%D0%B8%D0%BA%D0%B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13703"/>
            <a:ext cx="10237470" cy="500697"/>
          </a:xfrm>
        </p:spPr>
        <p:txBody>
          <a:bodyPr>
            <a:normAutofit/>
          </a:bodyPr>
          <a:lstStyle/>
          <a:p>
            <a:pPr algn="ctr"/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450542"/>
            <a:ext cx="12192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6000" b="0" cap="none" spc="0" dirty="0" smtClean="0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</a:rPr>
              <a:t>СӨЖ</a:t>
            </a:r>
          </a:p>
          <a:p>
            <a:pPr algn="ctr"/>
            <a:r>
              <a:rPr lang="kk-KZ" sz="2400" dirty="0" smtClean="0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Тақырыбы: </a:t>
            </a:r>
            <a:r>
              <a:rPr lang="kk-KZ" sz="3600" dirty="0" smtClean="0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</a:rPr>
              <a:t>Қазіргі таңдағы ғаламдық экологиялық мәселелер</a:t>
            </a:r>
            <a:endParaRPr lang="ru-RU" sz="3600" b="0" cap="none" spc="0" dirty="0">
              <a:ln w="0"/>
              <a:solidFill>
                <a:schemeClr val="bg2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8456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Жоспары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10000" y="2121242"/>
            <a:ext cx="8848350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Verdana" panose="020B0604030504040204" pitchFamily="34" charset="0"/>
              </a:rPr>
              <a:t>I.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Verdana" panose="020B0604030504040204" pitchFamily="34" charset="0"/>
              </a:rPr>
              <a:t>Мақсаты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II.</a:t>
            </a:r>
            <a:r>
              <a:rPr lang="kk-KZ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Негізгі бөлім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1.Ғаламдық проблема түсінігі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2.Судың ластануы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3.Суды</a:t>
            </a:r>
            <a:r>
              <a:rPr kumimoji="0" lang="kk-KZ" sz="32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 қорғау</a:t>
            </a:r>
          </a:p>
          <a:p>
            <a:pPr marL="0" lvl="0" indent="0" algn="just" defTabSz="914400">
              <a:buClrTx/>
              <a:buNone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4. </a:t>
            </a:r>
            <a:r>
              <a:rPr lang="kk-KZ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Атмосфералық ауаның ластануы </a:t>
            </a:r>
            <a:endParaRPr lang="kk-KZ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lvl="0" indent="0" algn="just" defTabSz="914400">
              <a:buClrTx/>
              <a:buNone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5.Озон қабатының жұқаруы</a:t>
            </a:r>
          </a:p>
          <a:p>
            <a:pPr marL="0" lvl="0" indent="0" algn="just" defTabSz="914400">
              <a:buClrTx/>
              <a:buNone/>
            </a:pPr>
            <a:r>
              <a:rPr lang="en-US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III.</a:t>
            </a:r>
            <a:r>
              <a:rPr lang="kk-KZ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Қорытынды</a:t>
            </a:r>
            <a:r>
              <a:rPr lang="en-US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kk-KZ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бөлім.</a:t>
            </a: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0" i="0" u="none" strike="noStrike" cap="none" normalizeH="0" baseline="0" dirty="0" smtClean="0">
                <a:ln>
                  <a:noFill/>
                </a:ln>
                <a:solidFill>
                  <a:srgbClr val="52596F"/>
                </a:solidFill>
                <a:effectLst/>
                <a:latin typeface="Verdana" panose="020B0604030504040204" pitchFamily="34" charset="0"/>
              </a:rPr>
              <a:t> 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28309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27272" y="1428751"/>
            <a:ext cx="10554574" cy="5292090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Мақсаты: </a:t>
            </a:r>
            <a:r>
              <a:rPr lang="ru-RU" sz="2800" dirty="0" err="1"/>
              <a:t>К</a:t>
            </a:r>
            <a:r>
              <a:rPr lang="ru-RU" sz="2800" dirty="0" err="1" smtClean="0"/>
              <a:t>лиматтың</a:t>
            </a:r>
            <a:r>
              <a:rPr lang="ru-RU" sz="2800" dirty="0" smtClean="0"/>
              <a:t> </a:t>
            </a:r>
            <a:r>
              <a:rPr lang="ru-RU" sz="2800" dirty="0" err="1"/>
              <a:t>өзгеруі</a:t>
            </a:r>
            <a:r>
              <a:rPr lang="ru-RU" sz="2800" dirty="0"/>
              <a:t>, озон </a:t>
            </a:r>
            <a:r>
              <a:rPr lang="ru-RU" sz="2800" dirty="0" err="1"/>
              <a:t>қабатының</a:t>
            </a:r>
            <a:r>
              <a:rPr lang="ru-RU" sz="2800" dirty="0"/>
              <a:t> </a:t>
            </a:r>
            <a:r>
              <a:rPr lang="ru-RU" sz="2800" dirty="0" err="1"/>
              <a:t>жұқаруы</a:t>
            </a:r>
            <a:r>
              <a:rPr lang="ru-RU" sz="2800" dirty="0"/>
              <a:t>, </a:t>
            </a:r>
            <a:r>
              <a:rPr lang="ru-RU" sz="2800" dirty="0" err="1"/>
              <a:t>шөлейттену</a:t>
            </a:r>
            <a:r>
              <a:rPr lang="ru-RU" sz="2800" dirty="0"/>
              <a:t>, </a:t>
            </a:r>
            <a:r>
              <a:rPr lang="ru-RU" sz="2800" dirty="0" err="1"/>
              <a:t>биологиялық</a:t>
            </a:r>
            <a:r>
              <a:rPr lang="ru-RU" sz="2800" dirty="0"/>
              <a:t> </a:t>
            </a:r>
            <a:r>
              <a:rPr lang="ru-RU" sz="2800" dirty="0" err="1"/>
              <a:t>алуантүрліліктің</a:t>
            </a:r>
            <a:r>
              <a:rPr lang="ru-RU" sz="2800" dirty="0"/>
              <a:t> </a:t>
            </a:r>
            <a:r>
              <a:rPr lang="ru-RU" sz="2800" dirty="0" err="1"/>
              <a:t>азаюы</a:t>
            </a:r>
            <a:r>
              <a:rPr lang="ru-RU" sz="2800" dirty="0"/>
              <a:t>, </a:t>
            </a:r>
            <a:r>
              <a:rPr lang="ru-RU" sz="2800" dirty="0" err="1"/>
              <a:t>әлемдік</a:t>
            </a:r>
            <a:r>
              <a:rPr lang="ru-RU" sz="2800" dirty="0"/>
              <a:t> </a:t>
            </a:r>
            <a:r>
              <a:rPr lang="ru-RU" sz="2800" dirty="0" err="1"/>
              <a:t>мұхиттың</a:t>
            </a:r>
            <a:r>
              <a:rPr lang="ru-RU" sz="2800" dirty="0"/>
              <a:t> </a:t>
            </a:r>
            <a:r>
              <a:rPr lang="ru-RU" sz="2800" dirty="0" err="1"/>
              <a:t>ластануы</a:t>
            </a:r>
            <a:r>
              <a:rPr lang="ru-RU" sz="2800" dirty="0"/>
              <a:t>, </a:t>
            </a:r>
            <a:r>
              <a:rPr lang="ru-RU" sz="2800" dirty="0" err="1"/>
              <a:t>өндіріс</a:t>
            </a:r>
            <a:r>
              <a:rPr lang="ru-RU" sz="2800" dirty="0"/>
              <a:t> пен </a:t>
            </a:r>
            <a:r>
              <a:rPr lang="ru-RU" sz="2800" dirty="0" err="1"/>
              <a:t>ауылшаруашылығының</a:t>
            </a:r>
            <a:r>
              <a:rPr lang="ru-RU" sz="2800" dirty="0"/>
              <a:t> </a:t>
            </a:r>
            <a:r>
              <a:rPr lang="ru-RU" sz="2800" dirty="0" err="1"/>
              <a:t>интенсивтілігіне</a:t>
            </a:r>
            <a:r>
              <a:rPr lang="ru-RU" sz="2800" dirty="0"/>
              <a:t> </a:t>
            </a:r>
            <a:r>
              <a:rPr lang="ru-RU" sz="2800" dirty="0" err="1"/>
              <a:t>байланысты</a:t>
            </a:r>
            <a:r>
              <a:rPr lang="ru-RU" sz="2800" dirty="0"/>
              <a:t> </a:t>
            </a:r>
            <a:r>
              <a:rPr lang="ru-RU" sz="2800" dirty="0" err="1"/>
              <a:t>экологиялық</a:t>
            </a:r>
            <a:r>
              <a:rPr lang="ru-RU" sz="2800" dirty="0"/>
              <a:t> </a:t>
            </a:r>
            <a:r>
              <a:rPr lang="ru-RU" sz="2800" dirty="0" err="1"/>
              <a:t>факторлар</a:t>
            </a:r>
            <a:r>
              <a:rPr lang="ru-RU" sz="2800" dirty="0"/>
              <a:t>. </a:t>
            </a:r>
            <a:r>
              <a:rPr lang="ru-RU" sz="2800" dirty="0" err="1"/>
              <a:t>Қоршаған</a:t>
            </a:r>
            <a:r>
              <a:rPr lang="ru-RU" sz="2800" dirty="0"/>
              <a:t> </a:t>
            </a:r>
            <a:r>
              <a:rPr lang="ru-RU" sz="2800" dirty="0" err="1"/>
              <a:t>ортаның</a:t>
            </a:r>
            <a:r>
              <a:rPr lang="ru-RU" sz="2800" dirty="0"/>
              <a:t> </a:t>
            </a:r>
            <a:r>
              <a:rPr lang="ru-RU" sz="2800" dirty="0" err="1"/>
              <a:t>физикалық</a:t>
            </a:r>
            <a:r>
              <a:rPr lang="ru-RU" sz="2800" dirty="0"/>
              <a:t>, </a:t>
            </a:r>
            <a:r>
              <a:rPr lang="ru-RU" sz="2800" dirty="0" err="1"/>
              <a:t>химиялық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биологиялық</a:t>
            </a:r>
            <a:r>
              <a:rPr lang="ru-RU" sz="2800" dirty="0"/>
              <a:t> </a:t>
            </a:r>
            <a:r>
              <a:rPr lang="ru-RU" sz="2800" dirty="0" err="1"/>
              <a:t>ластануы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экологиялық</a:t>
            </a:r>
            <a:r>
              <a:rPr lang="ru-RU" sz="2800" dirty="0"/>
              <a:t> </a:t>
            </a:r>
            <a:r>
              <a:rPr lang="ru-RU" sz="2800" dirty="0" err="1"/>
              <a:t>генетикалық</a:t>
            </a:r>
            <a:r>
              <a:rPr lang="ru-RU" sz="2800" dirty="0"/>
              <a:t> </a:t>
            </a:r>
            <a:r>
              <a:rPr lang="ru-RU" sz="2800" dirty="0" err="1"/>
              <a:t>салдары</a:t>
            </a:r>
            <a:r>
              <a:rPr lang="ru-RU" sz="2800" dirty="0"/>
              <a:t> </a:t>
            </a:r>
            <a:r>
              <a:rPr lang="ru-RU" sz="2800" dirty="0" err="1"/>
              <a:t>сияқты</a:t>
            </a:r>
            <a:r>
              <a:rPr lang="ru-RU" sz="2800" dirty="0"/>
              <a:t> </a:t>
            </a:r>
            <a:r>
              <a:rPr lang="ru-RU" sz="2800" dirty="0" err="1"/>
              <a:t>ғаламдық</a:t>
            </a:r>
            <a:r>
              <a:rPr lang="ru-RU" sz="2800" dirty="0"/>
              <a:t> </a:t>
            </a:r>
            <a:r>
              <a:rPr lang="ru-RU" sz="2800" dirty="0" err="1"/>
              <a:t>экологиялық</a:t>
            </a:r>
            <a:r>
              <a:rPr lang="ru-RU" sz="2800" dirty="0"/>
              <a:t> </a:t>
            </a:r>
            <a:r>
              <a:rPr lang="ru-RU" sz="2800" dirty="0" err="1"/>
              <a:t>мәселелер</a:t>
            </a:r>
            <a:r>
              <a:rPr lang="ru-RU" sz="2800" dirty="0"/>
              <a:t> </a:t>
            </a:r>
            <a:r>
              <a:rPr lang="ru-RU" sz="2800" dirty="0" err="1"/>
              <a:t>туралы</a:t>
            </a:r>
            <a:r>
              <a:rPr lang="ru-RU" sz="2800" dirty="0"/>
              <a:t> </a:t>
            </a:r>
            <a:r>
              <a:rPr lang="ru-RU" sz="2800" dirty="0" err="1" smtClean="0"/>
              <a:t>білімдерімізді</a:t>
            </a:r>
            <a:r>
              <a:rPr lang="ru-RU" sz="2800" dirty="0" smtClean="0"/>
              <a:t> </a:t>
            </a:r>
            <a:r>
              <a:rPr lang="ru-RU" sz="2800" dirty="0" err="1"/>
              <a:t>кеңейту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14999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err="1"/>
              <a:t>Ғаламдық</a:t>
            </a:r>
            <a:r>
              <a:rPr lang="ru-RU" b="0" dirty="0"/>
              <a:t> </a:t>
            </a:r>
            <a:r>
              <a:rPr lang="ru-RU" b="0" dirty="0" err="1"/>
              <a:t>проблемалар</a:t>
            </a:r>
            <a:endParaRPr lang="ru-RU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25779" y="2050083"/>
            <a:ext cx="11205209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 defTabSz="914400">
              <a:buClrTx/>
              <a:buNone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latin typeface="Verdana" panose="020B0604030504040204" pitchFamily="34" charset="0"/>
              </a:rPr>
              <a:t>Ғаламдық проблемалар - әлемді тұтас қамтитын табиғи, табиғи-антропогендік немесе таза антропогендік құбылыстар. </a:t>
            </a:r>
            <a:r>
              <a:rPr lang="ru-RU" sz="2000" dirty="0" err="1"/>
              <a:t>Ғаламдық</a:t>
            </a:r>
            <a:r>
              <a:rPr lang="ru-RU" sz="2000" dirty="0"/>
              <a:t> </a:t>
            </a:r>
            <a:r>
              <a:rPr lang="ru-RU" sz="2000" dirty="0" err="1"/>
              <a:t>проблемаларды</a:t>
            </a:r>
            <a:r>
              <a:rPr lang="ru-RU" sz="2000" dirty="0"/>
              <a:t> </a:t>
            </a:r>
            <a:r>
              <a:rPr lang="ru-RU" sz="2000" dirty="0" err="1"/>
              <a:t>ерекше</a:t>
            </a:r>
            <a:r>
              <a:rPr lang="ru-RU" sz="2000" dirty="0"/>
              <a:t> </a:t>
            </a:r>
            <a:r>
              <a:rPr lang="ru-RU" sz="2000" dirty="0" err="1"/>
              <a:t>білім</a:t>
            </a:r>
            <a:r>
              <a:rPr lang="ru-RU" sz="2000" dirty="0"/>
              <a:t> </a:t>
            </a:r>
            <a:r>
              <a:rPr lang="ru-RU" sz="2000" dirty="0" err="1"/>
              <a:t>саласы</a:t>
            </a:r>
            <a:r>
              <a:rPr lang="ru-RU" sz="2000" dirty="0"/>
              <a:t> - </a:t>
            </a:r>
            <a:r>
              <a:rPr lang="ru-RU" sz="2000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глобалистика</a:t>
            </a:r>
            <a:r>
              <a:rPr lang="ru-RU" sz="2000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 smtClean="0"/>
              <a:t>зерттейді</a:t>
            </a:r>
            <a:r>
              <a:rPr lang="ru-RU" sz="2000" dirty="0" smtClean="0"/>
              <a:t>.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latin typeface="Verdana" panose="020B0604030504040204" pitchFamily="34" charset="0"/>
              </a:rPr>
              <a:t>Қазіргі таңда Халықаралық деңгейде мынадай ғаламдық проблемалар бар: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ресурстар проблемасы;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азық-түлік немесе ашаршылық проблемасы;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энергетикалық проблема;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демографиялық проблема;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климаттың өзгеруі;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экологиялық проблемалар;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«үшінші әлем» елдерінің артта қалуын жою;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қауіпті ауруларды жою;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Әлемдік мұхит пен космосты игеру;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қылмыспен және терроризммен күрес;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наркобизнеспен күрес.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9246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Су </a:t>
            </a:r>
            <a:r>
              <a:rPr lang="ru-RU" b="0" dirty="0" err="1"/>
              <a:t>және</a:t>
            </a:r>
            <a:r>
              <a:rPr lang="ru-RU" b="0" dirty="0"/>
              <a:t> </a:t>
            </a:r>
            <a:r>
              <a:rPr lang="ru-RU" b="0" dirty="0" err="1"/>
              <a:t>оның</a:t>
            </a:r>
            <a:r>
              <a:rPr lang="ru-RU" b="0" dirty="0"/>
              <a:t> </a:t>
            </a:r>
            <a:r>
              <a:rPr lang="ru-RU" b="0" dirty="0" err="1"/>
              <a:t>ластану</a:t>
            </a:r>
            <a:r>
              <a:rPr lang="ru-RU" b="0" dirty="0"/>
              <a:t> </a:t>
            </a:r>
            <a:r>
              <a:rPr lang="ru-RU" b="0" dirty="0" err="1"/>
              <a:t>себептері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740" y="2183130"/>
            <a:ext cx="6480810" cy="39643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err="1"/>
              <a:t>Дүниежүзілік</a:t>
            </a:r>
            <a:r>
              <a:rPr lang="ru-RU" sz="2000" b="1" dirty="0"/>
              <a:t> су </a:t>
            </a:r>
            <a:r>
              <a:rPr lang="ru-RU" sz="2000" b="1" dirty="0" err="1"/>
              <a:t>қорларының</a:t>
            </a:r>
            <a:r>
              <a:rPr lang="ru-RU" sz="2000" b="1" dirty="0"/>
              <a:t> </a:t>
            </a:r>
            <a:r>
              <a:rPr lang="ru-RU" sz="2000" b="1" dirty="0" err="1"/>
              <a:t>ластануы</a:t>
            </a:r>
            <a:r>
              <a:rPr lang="ru-RU" sz="2000" b="1" dirty="0"/>
              <a:t> </a:t>
            </a:r>
            <a:r>
              <a:rPr lang="ru-RU" sz="2000" b="1" dirty="0" err="1"/>
              <a:t>бүкіл</a:t>
            </a:r>
            <a:r>
              <a:rPr lang="ru-RU" sz="2000" b="1" dirty="0"/>
              <a:t> </a:t>
            </a:r>
            <a:r>
              <a:rPr lang="ru-RU" sz="2000" b="1" dirty="0" err="1"/>
              <a:t>адамзат</a:t>
            </a:r>
            <a:r>
              <a:rPr lang="ru-RU" sz="2000" b="1" dirty="0"/>
              <a:t> </a:t>
            </a:r>
            <a:r>
              <a:rPr lang="ru-RU" sz="2000" b="1" dirty="0" err="1"/>
              <a:t>қауымын</a:t>
            </a:r>
            <a:r>
              <a:rPr lang="ru-RU" sz="2000" b="1" dirty="0"/>
              <a:t> </a:t>
            </a:r>
            <a:r>
              <a:rPr lang="ru-RU" sz="2000" b="1" dirty="0" err="1"/>
              <a:t>алаңдатып</a:t>
            </a:r>
            <a:r>
              <a:rPr lang="ru-RU" sz="2000" b="1" dirty="0"/>
              <a:t> </a:t>
            </a:r>
            <a:r>
              <a:rPr lang="ru-RU" sz="2000" b="1" dirty="0" err="1"/>
              <a:t>отыр</a:t>
            </a:r>
            <a:r>
              <a:rPr lang="ru-RU" sz="2000" b="1" dirty="0"/>
              <a:t>. </a:t>
            </a:r>
            <a:r>
              <a:rPr lang="ru-RU" sz="2000" b="1" dirty="0" err="1" smtClean="0"/>
              <a:t>Судың</a:t>
            </a:r>
            <a:r>
              <a:rPr lang="ru-RU" sz="2000" b="1" dirty="0" smtClean="0"/>
              <a:t> </a:t>
            </a:r>
            <a:r>
              <a:rPr lang="ru-RU" sz="2000" b="1" dirty="0" err="1"/>
              <a:t>ластануы</a:t>
            </a:r>
            <a:r>
              <a:rPr lang="ru-RU" sz="2000" b="1" dirty="0"/>
              <a:t> </a:t>
            </a:r>
            <a:r>
              <a:rPr lang="ru-RU" sz="2000" b="1" dirty="0" err="1"/>
              <a:t>көп</a:t>
            </a:r>
            <a:r>
              <a:rPr lang="ru-RU" sz="2000" b="1" dirty="0"/>
              <a:t> </a:t>
            </a:r>
            <a:r>
              <a:rPr lang="ru-RU" sz="2000" b="1" dirty="0" err="1"/>
              <a:t>түрлі</a:t>
            </a:r>
            <a:r>
              <a:rPr lang="ru-RU" sz="2000" b="1" dirty="0"/>
              <a:t> </a:t>
            </a:r>
            <a:r>
              <a:rPr lang="ru-RU" sz="2000" b="1" dirty="0" err="1"/>
              <a:t>әрі</a:t>
            </a:r>
            <a:r>
              <a:rPr lang="ru-RU" sz="2000" b="1" dirty="0"/>
              <a:t> </a:t>
            </a:r>
            <a:r>
              <a:rPr lang="ru-RU" sz="2000" b="1" dirty="0" err="1"/>
              <a:t>ең</a:t>
            </a:r>
            <a:r>
              <a:rPr lang="ru-RU" sz="2000" b="1" dirty="0"/>
              <a:t> </a:t>
            </a:r>
            <a:r>
              <a:rPr lang="ru-RU" sz="2000" b="1" dirty="0" err="1"/>
              <a:t>соңында</a:t>
            </a:r>
            <a:r>
              <a:rPr lang="ru-RU" sz="2000" b="1" dirty="0"/>
              <a:t> су </a:t>
            </a:r>
            <a:r>
              <a:rPr lang="ru-RU" sz="2000" b="1" dirty="0" err="1"/>
              <a:t>экожүйесін</a:t>
            </a:r>
            <a:r>
              <a:rPr lang="ru-RU" sz="2000" b="1" dirty="0"/>
              <a:t> </a:t>
            </a:r>
            <a:r>
              <a:rPr lang="ru-RU" sz="2000" b="1" dirty="0" err="1"/>
              <a:t>бүлдірумен</a:t>
            </a:r>
            <a:r>
              <a:rPr lang="ru-RU" sz="2000" b="1" dirty="0"/>
              <a:t> </a:t>
            </a:r>
            <a:r>
              <a:rPr lang="ru-RU" sz="2000" b="1" dirty="0" err="1"/>
              <a:t>аяқталады</a:t>
            </a:r>
            <a:r>
              <a:rPr lang="ru-RU" sz="2000" b="1" dirty="0" smtClean="0"/>
              <a:t>.</a:t>
            </a:r>
          </a:p>
          <a:p>
            <a:pPr marL="0" indent="0">
              <a:buNone/>
            </a:pPr>
            <a:r>
              <a:rPr lang="ru-RU" sz="2000" b="1" dirty="0" smtClean="0"/>
              <a:t> </a:t>
            </a:r>
            <a:r>
              <a:rPr lang="ru-RU" sz="2000" b="1" dirty="0"/>
              <a:t>Су </a:t>
            </a:r>
            <a:r>
              <a:rPr lang="ru-RU" sz="2000" b="1" dirty="0" err="1"/>
              <a:t>айдындарының</a:t>
            </a:r>
            <a:r>
              <a:rPr lang="ru-RU" sz="2000" b="1" dirty="0"/>
              <a:t> </a:t>
            </a:r>
            <a:r>
              <a:rPr lang="ru-RU" sz="2000" b="1" dirty="0" err="1"/>
              <a:t>ластануын</a:t>
            </a:r>
            <a:r>
              <a:rPr lang="ru-RU" sz="2000" b="1" dirty="0"/>
              <a:t> </a:t>
            </a:r>
            <a:r>
              <a:rPr lang="ru-RU" sz="2000" b="1" dirty="0" err="1"/>
              <a:t>былайша</a:t>
            </a:r>
            <a:r>
              <a:rPr lang="ru-RU" sz="2000" b="1" dirty="0"/>
              <a:t> </a:t>
            </a:r>
            <a:r>
              <a:rPr lang="ru-RU" sz="2000" b="1" dirty="0" err="1"/>
              <a:t>топтайды</a:t>
            </a:r>
            <a:r>
              <a:rPr lang="ru-RU" sz="2000" b="1" dirty="0"/>
              <a:t>:</a:t>
            </a:r>
          </a:p>
          <a:p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  <a:hlinkClick r:id="rId2" tooltip="Биология"/>
              </a:rPr>
              <a:t>биологиялық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ластану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: 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өсімдік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жануар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микроорганизмдер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және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аш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бейімді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заттар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  <a:hlinkClick r:id="rId3" tooltip="Химия"/>
              </a:rPr>
              <a:t>химиялық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ластану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: 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уытты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және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су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ортасының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табиғи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құрамын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бүлдіретіндер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  <a:hlinkClick r:id="rId4" tooltip="Физика"/>
              </a:rPr>
              <a:t>физикалық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ластану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: 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жылу-қызу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электр-магнитті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өріс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радиоактивті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заттар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AutoShape 4" descr="data:image/jpeg;base64,/9j/4AAQSkZJRgABAQAAAQABAAD/2wCEAAkGBxQTEhUUExQWFhUXFx4bGRgYGBsbGhwYGRcXHBwYHSAaHCggHxolIB0XITEhKCkrLi4uGB8zODMsNygtLisBCgoKDg0OGhAQGywkICQsLCwsLCwsLCwsLCwsLCwsLCwsLCwsLCwsLCwsLCwsLCwsLCwsLCwsLCwsLCwsLCwsLP/AABEIAMIBAwMBIgACEQEDEQH/xAAcAAACAgMBAQAAAAAAAAAAAAADBAIFAAEGBwj/xABCEAABAgMGAwUHAgQFAgcAAAABAhEAAyEEEjFBUWEFInETgZGhsQYyQlLB0fAj4RRicvEHFUOCsjNTFiQ0kqLC4v/EABgBAQEBAQEAAAAAAAAAAAAAAAECAAME/8QAJREAAwACAwEAAQMFAAAAAAAAAAERAjESIUFRcQMTYSIygaHw/9oADAMBAAIRAxEAPwDyyZZnSz45tBZEi6GHj1izmtKDqD5YYaHGDrCKDPyrHleR24lSJTB8I32QZ2D75RZTAGqcMgOkBkSQ5+J8Mm8e+CjCs7TAsCTkXFe4xhkvXMUAwG+VYsplmreIr+DTziSbGH26xuSRoVhsgck+Tk9Bv5QK1S2KVh3f8H5rF5MkBiQcvzpFbZ5XaqKsEJoNz+fSFZGgrZUgq5qK0OB3G8MzFqBA8fzaGp1nlklJqcanXOFli7Q86NR7yfuILTSC0w3l3gPL6QTtQSxAZ6E+kMy7JLUHSose+u+kTPDgDj3xuSCMrZqSoB1VBOWX3jRLkgYtSLdNhIANbrkjqWB20hFVjJmAEtpu2MKaBpiyEEB7vN9IkHABND9ocRLBURV0kUzrpC1pkEqZNGGEZdmhWqm80YSVEtWH5HCSTz4PqIsDZgnmBA3wfrrHR54olYtiXC59wc6SdIats7tGYM/fA7OoKQasxrpC8yYSCJYLZqOJ2GgiNul+AlpSkEUUo55DYb7xtHLReBIIUMjvtGWXhy1EEhg9I6GbYwrmKQLwqkC6BTTJ/vC4COcny/1AT7pwIz6QO14sDFraLGqU6kB0PVBqDuHwiFnskqa7OFAe7m75vi30EZZJGePwUl2h0Cnu/SDzJ6Q4IqWeLKTwxKAyw7jJj55wC32IfCKU5Wx8IlxiqITZRFCm6k+73j88YlIkum6XUkEGuoBzd9fKLESCUjtHILZkkAUo+AppBFWN2qKd3ftRo1NCvUjBqfmsLLsSpi8HOLAPF1PsKBgsOwJauIeuh1gVnst5wUlh3vWlRGTaDiVillNwMWOR9IZs9imaYHHzzyhy2WJKik3koAYAZ9akj0hqVaQDdUCAM3DNVqs5PXSFiitn8MUVEgAPtG4sFLQdIyAoCECakFKx6fmsTmWe8kOa6hz3jKKqxIdCVJLKYgsKFjn3EQzItXwkXT8uR6H6QtQldrobtEglPKQ4NXYUzjakUxS70OTwJIOw6mo7mhhKdVjubLKsDXwxG64oXI/GiUsOXejQUzZY1FHqGpr0ivNqvG5ID6rOAObaxHEukOJKUtSZKMTVR0H2/aLORY7qQkYAfhgFjs6Zbh3WfeJID555QxMUQKY6OH9Yr+EBoyQcCHfCATJYe64ByfeAWWyzBMKzg+oiU+xupypuYEM2mHTOJhqRtNgum8lQSdRgWyMRkcQB5V0VkX5T03g9sQpSWDqMV0rhC/ioMxnCsauzN9l0mQBgU+Hd+NC1rlpBDqDl2pA5Vnmyv+mSoN7ivpSFbcsziLtFpNUmhECx7FsbTZ+YqvByGLUfSE7dIIUFOGcBR6n7GLWRNWwHLTaJonly6UFvLxjVrYFbNVcUAVUOBhO0WkpCkGrnl6a9Id4hxFJolKHzUWujvOcSsqJSEmZMN8u19wz/AMrQpTuAymTgysvh31MWNkW65YBABBvZMQ2W8Pps8lSTMADNUkt0xiHDEIMtNA9X1xLRTfWgWxOYs9t2ZNCQQfP6RYKnm8xunZsmxME/y+UpVAbwzw+sV82ytaALxCSnJ6HT0iJStB5k0zEctXLZQpL4aGuuy0qAChvWuoi5kcL7BJUpRuv3A+sVAU1pZ3QrA67dcoVdI35NSOIlC7s01FHxBAiwtFrKUgkApzI3gk7hqCHKXpnFXaLCpCDcN+WRVFXA1GsbpsxI2hfLMI/TUQOpcxZTZyUHNjRnYBqtFbwyUhaQAsnBgaEEGhpmIa4lw9RSHUwvXnLmv1jdJh2F4mvs0pV0fPERKSkAApYOHfNvSIWuUFy7i1buNsIbsyGSBQ6FsssI3IYBEtNWzxrj4ZQKZZULYEEsX2GTw3MYOWoNxFNa7euYq5IGxV+UAhTbNIWgs0vN/FMaivRwlRFZpBzYUjIf8mgpJZCWS7YuSMe7DAQtedVQCM4ZmKAAhOTPYneLXZz0PCaU0qUg96ehzEEXablDUu6QKqIy7uukVy55GBrkI3IWHRQlWKquX+0EKTo6EFZ/UcD4UBw53od4YtakSzdYlh7owBbwpTwhkz0qTfAZeBLvgOmJxaK1MwPUMP3EFMPi0JVQAjaldzpEBIJNEkjUPd/vAnJSzk9/5XCICYUpugAeblz+1O/NoNaEOmeASjApxJIwoM8S5GFfCMGPKQBjmX+xhOpUyiEnMgPh3hz5QFCuaherA18c2GtIpIlstewWzj3R5d7MejvEpKZgdTMkCqjW7oaAiK+baVpAa8CmhrQHuLs1f7QSQq8CVrvFhU4ULtXfriY0NSyCmqSC2bMX3dPpC9okpWXL3slDEeJrFajjCU0YkeB88u+MVxxOST3t+8UsSaPItakA9oRT4siPvtCs2cuZldQdKFXXxhFNrvrK1h6cugPSLgzUYUfJxQu1Qd4mRl3oWFnU7hIujBIFRTEnHvgFoswXiFBtw1epi0UlklsTp99IyUnJn3+8NJhVWgIYJcpDNTDqXh6y2mW6RLTeUAxJe8wbSh73aJzRKUGUaVchtMRvEOGcNkg3gpebFTeNBDejDHEkBSeVZCswGBY7j7PC8k9k6StT4uQSK+v7Q7OkIRzi6lPxHwA6mJTbJfAUA/gfMRPglNORMWQVznTo5y0FQIBKs81DmWXJ097Unbcxb2iylwwL65U0b7wESviZw+Lv47xVATTxaekVBPWvpSNS+OKSGCB31qc2hsoS5zp8LGuV7T1gKilyLqTo1afzaHGlI0T8NX9EUKWtV+WKvkwY92MWMi2rUyFEgD3knyIGf7xIKIyIO30zgNomgFKlk3h7oDEkaFoMlRRZ2e1glgFAgfEzdzemkStHFwksnmVkE/WKqbaJkz3jcToMT1MM2ZISjlugnxO5eI4IrkETZFzKziyckJIHj+0Oy5aUABN0bP4v94RXaTdqOb5WeuvTygcuYiibw7RnoAH6/vlDxNyLVUxtPWMhVKgB7yY1BxY050TXMQmnmfARfSuD3CFuFXS904FmxhbiSpTgy08xAJFQEnoe6LWavRz4iHu1+L0GvWJWOQSbxUE6V5qaQazWYrISwBNXcknPKgNREjMYhJCQU4k+62n5iYzYwOi00IUwJwU1D1GXWEp5UlYvU9CPrEZlXuuRBpJUkDlvJxY5HbMftGShthLhxBIIPj+0QsilAkk4hgCMSS2Yx3hsXCi8CoTEOQWN4bEAv3wgmYsOHDHG8BnUs350g2aQnb0VADF8Wb8BiAXMDqurK2CQXDJAADME4sAMQ0SQoq5AOYVBAGAz274Zs08JSb6ioE+6TR9aY+UNiCVi9mssxYIAZql+7Byzt30jGUgEKozOzF2Ixbvx1h/+LdiS6chh4DTKC2azInIvKUoKdRYMBsDTr5Qcvo8SltdnK+YgjzzxfrC8uxZronzVsB9YcmzlOUjmAxaoprR/3iIvF1HLN8NgNIqsIjZllQ91gAwAyG5bzOsFQCnAXkhi2Y3SfpC0ueplJBACi5wDtUBzlGBdHfP8EMNSwl3yB2ar1c8RsYkhJSt7wZLvWhcsD1/aK7tClRIdKt/QwzLnhWHKvT4T00idDvQG0JZ7puvlXM66QwhasnDAYCnX1zygZlqUSLpoeamGdfCCWp0XReDqILAhlBwwOfdCA7LnKYXReeqnNA1PykHsU5aQQpV9y9XLUoBkzQsuxzEocrFXJCU/Ecfiw7ohKlLSPepm6XwyGX94nplPosVTjVJNSMBl9oXsyOzUea8kuyWAYvl6QhNvhTPjV2xxYHb9ojNmlNV3QxoRTUNrv3aQwmlsstdUpgDgxZy9HYVBpASpF9hcvHECt3clmfv7oqpnEipwhFS5fJmAOjwWzWsJDqA6Y+v1jcTUslTkhkJQCbzPsc8MYS46hBKQ/OKZM28alqUoOgXU/NtokfWBTLKkpIDli6nBr94Fsp9INw+0gshaReGS6g56Vg61pLgioriww3/KwgmS4YglsFMx7q/jRJU4pIRMZ8lajeGQLQyZYZSSoMcQDSjY7xubOloAHKCBo7UwwjRdgFAXWyb83eITV3hdYhsAAHO/SMAgm3K3HcfvGodEhPxBju7+RjIqoIxmfb18yQlyC6lCoS2binfDFk7AILlepUUBya6LJbaOfs08h2JDhixZxoYKFtqehaODwejqskXcyyuL0klidGLNjrX8aKpVALyHHh3w1Y7QAAAttlBvMOPSGeJIvIvDvIqB4QY5RxmeJWdqn5W0Tk8QCw4dy7Vcv4Yd0BlqZWrV6tlBDKci7r6PXwjsSaStN4qDpIwu0gqJomDm5TqMDsRl1hadLIfQ/sWiNnQSGFTpmekadBRyYlaQRysch8Q21wEBN5Z5gQGAAwFNohKtBHKap0P00MSnWZIIUVchDgfF026w6NLoYk2dqvQD3jgP3iC7QQkIluAc8z10ELrtjtonBOUbPElHINpBxbNUtB7GWdlCjcyXFfB41aFElzVtTmc21eBJtiX9wAY0xeJG0pIwrDHQoNnyO5MEAaDSJ6KBiOuvdBjdU4YBs3p4QNmSFkS05u3nEpcpBYrUQnTpqftpBiUJ0VviK7UpBAqWE0AxwqO/GNRNWW0EH9O8sAf7k0r1T1iUtbIdBBDuboau4yzpvEjZpawwNeuO0CmWK4XQ6Tv9dYjooZl2gEOwrVQrl1oSesZPWbnuquucuVsiz0P5lC4mE8rAK0yPSISVzkqNwqqCLpdjRu7WMujMnKIKndqUAD4AAUxNcomqQpaudyADVRpTB9+sQmGXLAFSoZAlwKM5csccNYDabSuZzKN4fKmiRlU+Ebtvo0S2Qmqrdl96nYdBBLJZUiquY5aCDyFrJCUywBsH9P7RqWsFRYinwvFXoIbmKODAiABw4gi1Kxo3UN4kiN1xUno2TwpoloHLtEy8A4KD4vBrRNTW8XYYYv8AWAWk3XAUFBqERCVZr9VqAFGBNT9TD1sERkTSkCl5Jrdq4izkWgFJuhLfCwqIXTJARfBwqDhlgIru1IN5NCcRkdmgl0VfpYK3QrxP0EZCwtwGJWk6BmHSMjGhuRw+WsPLm1zSsGnel/8Aj3w//wCH1hgtSUBnvEhumMbm2dSmN4hhysEpbWiQB/aFZso3r5N1QNFj3T1+U7xyfJ+/9/o6JYkhYReCRNlqL0Cbyif/AGpI84hLI+GYkHUXknxIERtFpWlYUo3lDAqq7jGuMLSZCnpdP+5PoS/lGWL9Zm7odTfUaplzN3ST4oIUYbRygkylJoQ+I8C3rFXMsq8ShTf0lvSN2RC2BReB2JHpA8boOX0emyELTcQtAJLvMdNdAWuhR1J78IAuwKQEoWkpIvLrjUpSDQ4ctDvDYTMIqrLBTKY94MOotikpCeRSdCnDcMRd7m3hS/VWkDeAgOGX6j36HAMevr4xXWqSRfQpu0vteenQaRaT7Vcon32oMkg6/beABaQkpPM5dT5nWOuOOTJeSRQzZZSWOIjRTFssA8pBUMvmT0OY2MKWiyEC8k3kajLqMvSLvjJl7QnGxD1l4RPmJKpciatIDkplrUGwxA/GhdchSXKkqAFC4IYnAF8DQ+BiiQZjcTRLfCvSuUPTOCz0qCVS1BRSFAY0UzGjgY5s2BYwCVhiV6JXINKshVhjpng8Ag5cwiDJtihmYCqURjEWgEZkTxUqO7tV9t4ZtXEFFgeVJGR5iNzC/wDDhI/U94iicxuftEZc0Cig6dsR0+0Q43S1V0Ny1SNCCNSfwxIS0qPKu9oH9BCU+TS8GUnUfUZGF2jJX0G4Wi7OsPcUQSGPTQ1jVnAAYlJADVr/AHPUiEhPUzFRI0cxJNoI933QXqAW8o0ZqgkyeggsHIwUqh/DllEpBUwLE9XbpEf40fEHPT+8FRbkkg1DZN6NCBKY179QigFBl3M6jvGxNb4mypTqSPpvEJtsluoqTffDEEfQ5QGWu7US0LDYHXKmYGkZIBriKitm91IYDzwivUggw2lalOpYcnJIDDaNTkviCD0xHWFdGfYASVnB4yJ/mcZDWER0aly7ykcyFA7qTtAVqFRiNxQ7wXiUwAJU3vCKtduGUPFMlZNE5sjYNjdNB/t0PlG7LLQAQl3zBNf7QnNt0AmWt65jAxuC8KWb9LQTUpNGHSITrWHo/fFeLUF0UWV82XePrAVS13ilqjEvRtX0ilkiXix5dsiMy2FNAebyT9z6RXzpgFEl9TqfoIWK42x/tHu3bOBqtMKFUYIYSNJtBePdvZ/2Qstr4bZl3EyZ3ZJPbSmSsrAYlTUW5DkHUs2MeCIlK0Met+zftgZNkkyWV+nLSk4GoFYnLLFbGPw6eVx61cPIRb0drIJZNqlj/mHoeviqOts/FJU5KVS1pWg4F37iDgdjHnlp9rnBCwuoqkpxBGmFQe8RzM+aJK+0sy1SFH/TIPZq2GN3zT0ieU0aJ7PbFdk4dCCxcUBY6jQ/eE+JSJU4c+Ie6oe8k4Ok5GPNOG+2JWbk39OZ5HocI6CVxEiLWSZDxaLRPsRYFzDNMp1k3i5LEuSTde67l8G2iXE/Y+zTEtcDOSAkAEPQ1atNesJjjolodagBm/75xzXEPbG02hRl8PRTBU5Xup6PR88ztGbWjLF7Kv259k5ck3u0ShIlMgUqoKJwYlmJyFRiI4uXKIH6aS//AHFBvB6DHHePUuC+zksTO1tKzaZ2N5dUg6hJJcjUv3R087gFjmhSjKF+YOZYoo4V8h56l4406LNLR8+zrMQWOOO7nI7wIoj27jfsPKmJHZ3QsZkY401r1pHF+0fsSuQAXBBLPgxy3rX9sIHi0KzTOGlKKS6S2uh2IglxK8GSr5Xoeh+kOcQ4WqWq6yn6M7YsNiFeGAhEoiToCXLIoaGIqhsTcl8wyPxD7iITZFHBvJ1H10MKYQRXGmgykRpSYqkwG8bvxu7ESmEOzYXoYIbUv5j3l4CmWTQQ4ES5Y5jfV8o90dTnGcFJsh/ELNW8B9oyJniUzIsNBQCNRPfwevpeWrms6k4qll+4f/kxzZnR03CZtSmYKqS2xZ89x6Rzdqsa0KULqmSWdjhkYrBkZLsCZhiJMbEpRLXS+jVi84XwAFQ7dV1OYT72dKih33inkkCTZRpIeuGbRYzipaUhJGyXyG5xVBeIcLly5tFFSKMlTXjsohg29MY1/DKwQUncJBDHIEio6RDacLSaRXS7ItSgkJIJ15fWHZfA1l3OD3kgErTTFizh2DglneHJRnIZCuYahTEeLeFYxdqnA3goTLtA6QFpGnKxboYpZoHg/BOTY0AqSoOrAc2G4Yc3SkQlyAxJUzEhmxp+CMtnEDMqpCX/AJeXyL+UbsFqZRKkKUD4uNztEtM2LWhUzPOOv9mXVLBJep2djFVNs8ssWBB9cxTqIZsXEBJ5UB0vgQrycRy/VTyx6LSj7OpTJCjygDwy3aJzrGWwLYEZf2issHtHKcXqE5EOPv5RcWO1JmEFKx3H1DuI8/8AUtoYiP8AkktabqhlylmbLEB/zrFVZ+KKlk2eX/5iYCySmlBmrTxoxjr0yUJSVLNDocsdWjkOFcMmrnzp1hCUy0KdKVK983ecJfvxpgOnZNgtFhJ9n1zFXrUu+of6aXEsbE4nyHWL+TLuAISAkCgSkMBsAIW4TxhE0mWoGTNTRSFUU7b649DF1KkBKgkvuQXoc46Y5HPJP0UlkiHpFsIq8aXISOpH53xzdv40Jd9GDhx318cYvlCIdcjiZVhkSPAkfSDqm9oGUEkM1Q+3jUh443hvEReYmhfHoCPVQ7ovbHaxyl/e+33pCsqZoFxr2XTMQoICVPQODy1oQxyc92UeX8Y4MuQsoWGIPlWo2pHuFhtQOBeNT+CSbQXmIcn0YjwGMGWKfaKxzh8/Ll7QIJIqksc9D1EfQU/2LsPZ9l2Ib5nN56VfF6eowMczM/wrReUTOIR8IYXsMzhjtHI6ckeRXArAMrNOR3H2gRlx1XtL7Lrsir8zllXuSZjqyS3xMPKKNa0YpQpX9XKn7mGwraolLs6lFkh/zPSCKkoR7yryvlTh3q+0EmrUoMSw+VNBC5RCboXU/wDaBqEMKRAymKTJYFo3E2jIqkwu501SS6EkEMSMi/16Q2i3iaLhLHqQPIVxOMYuahI/UZK6hSU1IOVFAePlFZaOzJC0runMMSX2/vHKUul2hCq1GGJx88jrtCa58xRuyg9WUoGhNaBwHP2hIzCpXu0zSDzF+mWwg0vieQCUjAD4QNDnrvGSZTaQUcLSqpKlKfmNSAAKuRn0NGD4xNMi6golsC7k4kUwqcYXRxMKF29MAIyIFXyvYDDA5QaSoijkglgQAWOLmoc9MoYwo5Js7y3ZZVnyhh54whOl4uWKc/id9y4fv6QWTKmKUbhIrl10vk131jc+zqlquki89QUuRqaEnBjhE+iIWmQF1VQ/OB/yH1EV9qlLDXiToQXBGxhxNrU9RLId6G79QX7oyZbGNEsDi9QTuMjuItVEuMSsdpKFXnUKGqSQcKVB1aCqtzHkpuaqfOsOS7MhZJAA1B9RtBJvCQlnGOQfuwh5L0OLK5NsUxDsaEMwbU4eYjLNfUXSopbFTkJG9M9sYamSB2l267YpDGuhP7xObZFKoSEpGAA5e4Z9Y3L4ZY/Szn8e7UFMyYUywzsk3pm1MB355ZXnBvbmzpCZdwykgMGBIArRhX1ji02F+UCv8zh9M2GcCXw8sCGc5EgeamcwLHEMuTPWJsqzW+WJiFAqAYTEnnRoFP43SIFZuNTLGpKLYkLSf+nOGbOwIehwx1LXo8u4bbptnW8tSkLzGRxoUmhHXWLTi/GlzrhmM4dxkXYYHpBljNGT8Z677ScQQLMZ0pQWxemBTptiXjyPjPESubeBpiOhLt3YR0PDeFTxIMySpkLd5K/dKMmUcD18RHKzrMbzMQQapIZQr5jcdYls3H4HsvFFJCs6U8R9osbNx9QzJYADrRz1d/HaOYK2DRKVOZrorE8WDPavZm0AISVmrDu2jruHzwV0aPKvYtMxdVk9PvHpHD1XdhHVPo5nRKajtU+ekZbFBKSSwYZlgOr0jleK+31llEIlvaJ7sJcrm5/lcPzbBzsITHs7bbeb9vm/w8l3FnlkXj/UahP/AMjU+7AWl6xT2m4wriIVw+xJvAgCdO/00JBfHSnUtTWKfjf+HHYoSuyntgkC/JmlipgHVLUGZ2e6TnQ4CPU7Fw6TZZXZykJlyxkNcyo4k7msV4t8orIDEjEjBsMTTaNB5TR4HN4eFk9kFBQLGSoHtEn5WNT6wKfwWeiqpM0DUy1N6R7px72Ts9sAWAZc5PuT5dFhsAfmTscMiIqrN7SWrh6kyeJpvSzRFqRVJyAXorrX+rGCQrldHiUyzkBykgasW8YAZcfT6JkmbLvJuLQqoIYg7vHNcV9gLHPvK7IoVmZZulzmRgYYTz+ngNyMj1VX+ExJ5bRTK8ivexaMiozc0c9Z5XbFSrRLlliAgIBChXNWLNpFfxPgspU3s5F4zPjzQgaks77QOUVqcSlFEs4r1bJO2+EXvDuylIIa6BpVSjqdTHKw6RHO232WnprLSFD+oBXg8J2mxKSl7QkpOrMqm7Mcc47wykLZptdCSiuhph+bQxNeuhADGoYdYeTCHl38CS10haTgofXSGLVOKEiWmY6BUlLjmIwLscPrHoFt4RIJpLCCfjRyq+x7xHP2/hqkElyU/wDcSkOB/MGLdQW6Q87syx+HN2K0hLqBSD0zdwSMKa4w/L4nK7G4xSbzqYk3nxD6Zxn/AIYnTHWlSVpNeUuXORBYvXeEpnDkSVjtVPX3brV0LnCKfFgm0ZZima4upFLoF1NB8xVSuNcYYsUpLe5eCFVK0pUCXcJJbBhUA1gdqtqSXSlCRRxdDFssTFrZ7UFy7yuRBBLBgkK1YUJcOHgbcFIhOky5SQShSVPQpwJcZCgfBqZYxOydpaLqUrCEYGrqoKPo9Aw1hdU1SwlJSuZKSoEksFFNWw+FvHwi14nKlFSCAUKUlwUAgnyqNiI5s6fwJiyhIZN0AEuo5tuznONr4eogzAlQS4ZSiAC9GF4BRJLQvbLKpBBfN3ALH+pOI6gwzOmy7qeYqwJNTzZs7jGrbwkk7Pw9amVheqCAA5xoKUhYyX/TISurveDOHwqwzzzpDqEAXlXAk4PeUlRfAAprWuAzgduCkBKbgQBQBiCk5kYkUx65wIReahZYCWlxi1T6mj+mUL2nh3aBvdOKS4xOtPxoes9vASLtB/MMOhx0/BEZxcB2IJ/u9NW0xiuwBcMVPkl+2UCAwxKWGReh6EUpGcUK5/MVJvAMGABDVdw1TUY5wQy11BCkjBqdaNA0GrsWceOMNpMhX8QsvMQS+i89rzYjeF7NYpiTgk0NH27ouuIyQkXhdUkj3SWIYfFnrhSErNaL5AKhLB+UVNPmVjGvQ8U9nT8J9puwSBMSKBglIZRL0oxpGW/i862G5NmmzyfkSC6tirAdCT0jkrXYQFquKU1SLzXum5hizzJqKBR6Go8DDP5JiWket+wUuTZx+lLCAaFZDqJGV4hyK4Cm0ehS5zgHvf6dY+ceD+0losy7yFOK8qw6a5M9MsI9F9m/8S5cwpl2hCZSsAp/0z1JLp73G4jLoho9MnFJoS356Ry1rsUi5MXLmcymIBUAmhowZq/jRXe3ntEZUhM2URW8g3VBTU1FAcYz2DT29hT2gJTlU/DQKcVfGHlXAfR1lltaUpTg5Awr4GK/2jmqVImBKETCQRcWxQrUEGjRVqmJkTbtxsGJdwS2OXlBf4laqoF9y6gWFTtp0jUDguHWK32UldnQq6S6rOS6W/lJOOxY6E4R2nsr7Wy7Q4BKZgcKlropBBZmIrWmozaNzOKqS6RKmYl321pQddY5L2oky5hM6UTKtMvBY+NvgU2eQOXSJsL3s9Dm8bSCQq44xeMjzaye0V5CVLooiuOPhGQfuG/bfw5eXOIASp0+YJ2P0g4lPmWP0jFAEkYviDWnjSIGzlNUH/acO7T8wiTqMsRhXbBoNZ7WvOjFw2Dv5mE5dqB5Tyq0MGQr9oDQtP8ANFOLyUkYGhCjTYt5QxKnyT7xKOoP0fximUSNR6xpC6qJRU+6SaCuIAoXD0O28YBv/L1X1TLOUhsLqqTPmcMyS/3OsMotwmynWQGcKC2N050MVBUoBSkqUm6XBdkpIDXqMTnic9orOHomLImrSJod+zVRx8zGhfck4GEr8jNvsUmf/wCnlAAGs5SlCWBhRI949AYvZPsYlKE3ZqVrA+NPKNkgEt3gneGbJxlEz3UhJAwZlAtUVw/eLGwFKlOhbKFDs41jV6CQoLXwC0AEBAKCz3WLsej+AiqtapkoJQQQQzJViHeg0A+0d8kzAzBqVYkvvQXn7u6BWsTJqOflRqQCodAzv3QBTgZRnrVeEoqA1OQepILN9RlFdbLaq88xFxRNSAyTXMYH1j0bhYEuayUqSgEpClYqZuajBLkYUNYsLbw6TMftJSFv8yEk+ID9+MVUas8yVb5cxJE0AqushQIuhVGem2x3heehSpiVTZpLF1BS3F3IBw4warx6EfZezAfopTLUBQK50vrzOQd/KOX4l7Lz5eCL8vEhKrwDYkOxFcmaMnNDsr50tQHKEkAVAIfHMY/gjaJKlCic/eLACmA/MolZOUpUlD3TeBZ2ORP7wSbbyFqKltewQACe5vzCNSoZPAEspNFu6SFgFji7ttnEZtplA0DIugBzfL9Qaqf1irm2LtHWCEuWDuVKPXADpE+G2dSFc6WbA46+UMUJGlIWugFxJS7n3lAa43c8niS5Cbl0mmVNOmb0iVttKQsM7fQ/hEMBYCHuhRbTAlgD3O8Sn2Yq1pKQCHUjCpY5UBz6ROStJDJrq9CNyM4nYSpalXwCAGDcpbUDWDzrNKIBBYgCoBcMKsaZxRgNsloIYE73sKjKtcvKB/w5Rk2/0q9IVXaEAueYEMFgeowfcQW12lVxAQlLPddySpw9crtDpjFL4S/qHVSz2awknmblOBIdu/8AeGbHx22IliWmfMQmWGCULYMNGx74WkzcE3AAPere1d+hESVPerhLYMKlwTj5Y6RKNCxtXtJaj79penxpQXAZhh+d8W6PbkLAeVzgMChVFbG8SQ2z4xyJmk/uARhX6wNE9IF28WxZ6DGrYDrm8UEOnR7ZE07KrfMcnbc9IqrVxaZMlrStQCFGtAkgioYgatSuEVIWPgF9zir3R3YxKWHUFE32oNBRmAZu+D8CkkVwlqzVXdSoyLBTk+6Duz/SMiug7Lhaw9Q7j9oy8/KFGgwowfNhnjC/8SlyFOAKt6mj0w8oNJmjIU30bPSOcKNqlAhjXEjAHbDOAy7SuUo3ea6MVJNNOvdhFtZeHqPMpJGYBd/DLv0gtqCQCwBW1B8IxxP2goorpM4kOtRUTUq1J7qCI/xBVSSntDqRyBQ1ObaCsV3D5iVlpooSbgwlEih69/gI6D+IYMgYZYMPoG+kaCV0qzOXnKvkGiQGQDq3xem0OXwCSGvDXfEjufpEikkgUqMvP+zQRVjWXAB0o29cIDURtEhJSDULejA3mfXC7oPSBptSpZ/VBoxCxhs+mVfAw2uylBZR3Z3p3vAyk7nUsWujcgh9txpGNR/hfGZuRd8lMWfDL0i4s0+YVkqUCXd3dthWnXKOTTYWrLU2qT7r/TL7Q1YOKXVXJgKScsiNiIDQ6mZYgpN4H9RW/KKbZ0aKuT7QKQpSJ0osCzorSlSksW6eEElW1sCznBnah236xC0zkOQsCgPPR9h9KxqELay2tE3/AKawaYYKHUGvlA+Iz1S5alX7hYkKZ2I2esclItPbLKbPLVNYtfa6l3Z3OHro8P27hs1BSu1HtUjBAJuA6EkurDNnwYwmhRWRE5QTNnImGStyUynB/qLB2OIaH08AlTU3rLN/2qYEd9XOTmOisvEQarQpAOZqkGgAcYPpCvE+GylHtJUwJmmoVLUHNa3g9ad+8awd7Od4jZFyiL6VADNVRk3MnlJO3hCsy2oBSCXcaxcWrisxAuTq1opKuUlqPkDXMZ5tBbFwuzzpKVTJSULGYIBxZyU0LtmHh69N2jnuO2Jf6SghhMTeSCQ6k6iuGddYXlzZ0pgR0KS7NiD+Zx1PFuGEoCL19CDeCVUY1ro3eM456fZ1y6KQtSDuVFOjUw20isX1CCU6YUoKiC7OzUOVGwqfLugNnt6wXKQQxAvG67gV6iAWziKx7iWS7OU1wrU957oEZaim6XIe85Dl2OB08usKXXY0as1llrdwm8TVlEYmjsBTds3g9qsoSb0qh+SpFMnep32hL/LZqbqkqqas+AGR9IsbrBySOV3wYnIb5O0D/JkSKwtNCoXtKsaFR76ecDtdy8GWVHQJr4AmEEhd0Km3ik7mncMaN4w7ZykB03bqsSmjefnGHoDMKhRrmpPMofQQORZkpqwUXFS5Pq3lDdon1AVMoBU3Xyz+20TSoFJ5QQQ14fSrwg+wS5ZcUZ6NTCJS7WpJoWZ9M+oPoICsOwTjgKZ9RlB5MpKqFwQMdcXy5W0hJBi0rAH6RwyTGQQWVfzp8P3jIxuyNhmEAEEu2L9IvOCywZiXArND06/t4RkZEF5bL/ih5B/THI8UWRJUxI6RkZEIocs8pJSsEBhJcBqAhALjStYhwusmtcMe6MjIpmWmWMgVR+aw4Vev1EZGRBir46WmpanMP/tEJx5pfU+TRkZCDLO0J5RFLxVI7M0wuttzAU7oyMgWxCWY8j5654RUWtRVaUJUXSVVBqD3GMjIcdj4zspKilTJLAMwFAPCHeL1RKf5k+ioyMgAR4qWQQKA4gYHn/YeEczZUD+JQWD3cc8CIyMisSWX5qkg1BUAQagh1UMUHBi05aRRN40GFNoyMgLWzqVJBQHAPKMe6KIhlTAMGNMsDGoyFEg7SH7EGoUmW41dId9YW4mWQtqfqAU0vIpGRkUg8BzTynv9IQ4mo3kh6NhllGRkPorTHJHu+HrCaw04AYEV3qcYyMjeMF4TnLISWJDGkLKWWSHPva/ymMjIUDGkJc10H/KLrgEsNaqCgmkUwIND1EbjIMtGWyuSkNhGRkZEi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6590" y="3085782"/>
            <a:ext cx="4592578" cy="30617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04308" y="2023110"/>
            <a:ext cx="4594860" cy="96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Су </a:t>
            </a:r>
            <a:r>
              <a:rPr lang="ru-RU" dirty="0" err="1" smtClean="0"/>
              <a:t>бассейнінің</a:t>
            </a:r>
            <a:r>
              <a:rPr lang="ru-RU" dirty="0" smtClean="0"/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ластануының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негізгі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себептері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— </a:t>
            </a:r>
            <a:r>
              <a:rPr lang="ru-RU" dirty="0" err="1" smtClean="0"/>
              <a:t>тазартылмаған</a:t>
            </a:r>
            <a:r>
              <a:rPr lang="ru-RU" dirty="0" smtClean="0"/>
              <a:t> </a:t>
            </a:r>
            <a:r>
              <a:rPr lang="ru-RU" dirty="0" err="1" smtClean="0"/>
              <a:t>ағын</a:t>
            </a:r>
            <a:r>
              <a:rPr lang="ru-RU" dirty="0" smtClean="0"/>
              <a:t> </a:t>
            </a:r>
            <a:r>
              <a:rPr lang="ru-RU" dirty="0" err="1" smtClean="0"/>
              <a:t>суларды</a:t>
            </a:r>
            <a:r>
              <a:rPr lang="ru-RU" dirty="0" smtClean="0"/>
              <a:t> </a:t>
            </a:r>
            <a:r>
              <a:rPr lang="ru-RU" dirty="0" err="1" smtClean="0"/>
              <a:t>өзен-көлдерге</a:t>
            </a:r>
            <a:r>
              <a:rPr lang="ru-RU" dirty="0" smtClean="0"/>
              <a:t> </a:t>
            </a:r>
            <a:r>
              <a:rPr lang="ru-RU" dirty="0" err="1" smtClean="0"/>
              <a:t>жіберу</a:t>
            </a:r>
            <a:r>
              <a:rPr lang="ru-RU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7763194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158" y="-434340"/>
            <a:ext cx="4852988" cy="1617163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rgbClr val="FF0000"/>
                </a:solidFill>
              </a:rPr>
              <a:t>Су қорларын қорғау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5760" y="1182823"/>
            <a:ext cx="5966460" cy="4754880"/>
          </a:xfrm>
        </p:spPr>
        <p:txBody>
          <a:bodyPr>
            <a:noAutofit/>
          </a:bodyPr>
          <a:lstStyle/>
          <a:p>
            <a:r>
              <a:rPr lang="ru-RU" sz="2000" dirty="0" err="1"/>
              <a:t>Адамзат</a:t>
            </a:r>
            <a:r>
              <a:rPr lang="ru-RU" sz="2000" dirty="0"/>
              <a:t> </a:t>
            </a:r>
            <a:r>
              <a:rPr lang="ru-RU" sz="2000" dirty="0" err="1"/>
              <a:t>әрқашан</a:t>
            </a:r>
            <a:r>
              <a:rPr lang="ru-RU" sz="2000" dirty="0"/>
              <a:t> суды </a:t>
            </a:r>
            <a:r>
              <a:rPr lang="ru-RU" sz="2000" dirty="0" err="1"/>
              <a:t>пайдалануын</a:t>
            </a:r>
            <a:r>
              <a:rPr lang="ru-RU" sz="2000" dirty="0"/>
              <a:t> </a:t>
            </a:r>
            <a:r>
              <a:rPr lang="ru-RU" sz="2000" dirty="0" err="1"/>
              <a:t>ұлғайтып</a:t>
            </a:r>
            <a:r>
              <a:rPr lang="ru-RU" sz="2000" dirty="0"/>
              <a:t>, </a:t>
            </a:r>
            <a:r>
              <a:rPr lang="ru-RU" sz="2000" dirty="0" err="1"/>
              <a:t>гидросфераға</a:t>
            </a:r>
            <a:r>
              <a:rPr lang="ru-RU" sz="2000" dirty="0"/>
              <a:t> </a:t>
            </a:r>
            <a:r>
              <a:rPr lang="ru-RU" sz="2000" dirty="0" err="1"/>
              <a:t>үлкен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/>
              <a:t>етті</a:t>
            </a:r>
            <a:r>
              <a:rPr lang="ru-RU" sz="2000" dirty="0"/>
              <a:t>. </a:t>
            </a:r>
            <a:r>
              <a:rPr lang="ru-RU" sz="2000" dirty="0" err="1"/>
              <a:t>Қазіргі</a:t>
            </a:r>
            <a:r>
              <a:rPr lang="ru-RU" sz="2000" dirty="0"/>
              <a:t> </a:t>
            </a:r>
            <a:r>
              <a:rPr lang="ru-RU" sz="2000" dirty="0" err="1"/>
              <a:t>кезде</a:t>
            </a:r>
            <a:r>
              <a:rPr lang="ru-RU" sz="2000" dirty="0"/>
              <a:t> </a:t>
            </a:r>
            <a:r>
              <a:rPr lang="ru-RU" sz="2000" dirty="0" err="1"/>
              <a:t>техносфераның</a:t>
            </a:r>
            <a:r>
              <a:rPr lang="ru-RU" sz="2000" dirty="0"/>
              <a:t> </a:t>
            </a:r>
            <a:r>
              <a:rPr lang="ru-RU" sz="2000" dirty="0" err="1"/>
              <a:t>дамуында</a:t>
            </a:r>
            <a:r>
              <a:rPr lang="ru-RU" sz="2000" dirty="0"/>
              <a:t>, </a:t>
            </a:r>
            <a:r>
              <a:rPr lang="ru-RU" sz="2000" dirty="0" err="1"/>
              <a:t>әлемде</a:t>
            </a:r>
            <a:r>
              <a:rPr lang="ru-RU" sz="2000" dirty="0"/>
              <a:t> </a:t>
            </a:r>
            <a:r>
              <a:rPr lang="ru-RU" sz="2000" dirty="0" err="1"/>
              <a:t>адамның</a:t>
            </a:r>
            <a:r>
              <a:rPr lang="ru-RU" sz="2000" dirty="0"/>
              <a:t> </a:t>
            </a:r>
            <a:r>
              <a:rPr lang="ru-RU" sz="2000" dirty="0" err="1"/>
              <a:t>биосфераға</a:t>
            </a:r>
            <a:r>
              <a:rPr lang="ru-RU" sz="2000" dirty="0"/>
              <a:t> </a:t>
            </a:r>
            <a:r>
              <a:rPr lang="ru-RU" sz="2000" dirty="0" err="1"/>
              <a:t>әсері</a:t>
            </a:r>
            <a:r>
              <a:rPr lang="ru-RU" sz="2000" dirty="0"/>
              <a:t> </a:t>
            </a:r>
            <a:r>
              <a:rPr lang="ru-RU" sz="2000" dirty="0" err="1"/>
              <a:t>күшті</a:t>
            </a:r>
            <a:r>
              <a:rPr lang="ru-RU" sz="2000" dirty="0"/>
              <a:t> </a:t>
            </a:r>
            <a:r>
              <a:rPr lang="ru-RU" sz="2000" dirty="0" err="1"/>
              <a:t>қарқынмен</a:t>
            </a:r>
            <a:r>
              <a:rPr lang="ru-RU" sz="2000" dirty="0"/>
              <a:t> </a:t>
            </a:r>
            <a:r>
              <a:rPr lang="ru-RU" sz="2000" dirty="0" err="1"/>
              <a:t>өсіп</a:t>
            </a:r>
            <a:r>
              <a:rPr lang="ru-RU" sz="2000" dirty="0"/>
              <a:t> </a:t>
            </a:r>
            <a:r>
              <a:rPr lang="ru-RU" sz="2000" dirty="0" err="1"/>
              <a:t>келе</a:t>
            </a:r>
            <a:r>
              <a:rPr lang="ru-RU" sz="2000" dirty="0"/>
              <a:t> </a:t>
            </a:r>
            <a:r>
              <a:rPr lang="ru-RU" sz="2000" dirty="0" err="1"/>
              <a:t>жатыр</a:t>
            </a:r>
            <a:r>
              <a:rPr lang="ru-RU" sz="2000" dirty="0"/>
              <a:t>, ал </a:t>
            </a:r>
            <a:r>
              <a:rPr lang="ru-RU" sz="2000" dirty="0" err="1"/>
              <a:t>табиғаттық</a:t>
            </a:r>
            <a:r>
              <a:rPr lang="ru-RU" sz="2000" dirty="0"/>
              <a:t> </a:t>
            </a:r>
            <a:r>
              <a:rPr lang="ru-RU" sz="2000" dirty="0" err="1"/>
              <a:t>жүйе</a:t>
            </a:r>
            <a:r>
              <a:rPr lang="ru-RU" sz="2000" dirty="0"/>
              <a:t> </a:t>
            </a:r>
            <a:r>
              <a:rPr lang="ru-RU" sz="2000" dirty="0" err="1"/>
              <a:t>өзінің</a:t>
            </a:r>
            <a:r>
              <a:rPr lang="ru-RU" sz="2000" dirty="0"/>
              <a:t> </a:t>
            </a:r>
            <a:r>
              <a:rPr lang="ru-RU" sz="2000" dirty="0" err="1"/>
              <a:t>қорғаныштық</a:t>
            </a:r>
            <a:r>
              <a:rPr lang="ru-RU" sz="2000" dirty="0"/>
              <a:t> </a:t>
            </a:r>
            <a:r>
              <a:rPr lang="ru-RU" sz="2000" dirty="0" err="1"/>
              <a:t>қасиетін</a:t>
            </a:r>
            <a:r>
              <a:rPr lang="ru-RU" sz="2000" dirty="0"/>
              <a:t> </a:t>
            </a:r>
            <a:r>
              <a:rPr lang="ru-RU" sz="2000" dirty="0" err="1"/>
              <a:t>жоғалта</a:t>
            </a:r>
            <a:r>
              <a:rPr lang="ru-RU" sz="2000" dirty="0"/>
              <a:t> </a:t>
            </a:r>
            <a:r>
              <a:rPr lang="ru-RU" sz="2000" dirty="0" err="1"/>
              <a:t>бастады</a:t>
            </a:r>
            <a:r>
              <a:rPr lang="ru-RU" sz="2000" dirty="0"/>
              <a:t>, </a:t>
            </a:r>
            <a:r>
              <a:rPr lang="ru-RU" sz="2000" dirty="0" err="1"/>
              <a:t>яғни</a:t>
            </a:r>
            <a:r>
              <a:rPr lang="ru-RU" sz="2000" dirty="0"/>
              <a:t> </a:t>
            </a:r>
            <a:r>
              <a:rPr lang="ru-RU" sz="2000" dirty="0" err="1"/>
              <a:t>қажетті</a:t>
            </a:r>
            <a:r>
              <a:rPr lang="ru-RU" sz="2000" dirty="0"/>
              <a:t> </a:t>
            </a:r>
            <a:r>
              <a:rPr lang="ru-RU" sz="2000" dirty="0" err="1"/>
              <a:t>жаңа</a:t>
            </a:r>
            <a:r>
              <a:rPr lang="ru-RU" sz="2000" dirty="0"/>
              <a:t> </a:t>
            </a:r>
            <a:r>
              <a:rPr lang="ru-RU" sz="2000" dirty="0" err="1"/>
              <a:t>жолдар</a:t>
            </a:r>
            <a:r>
              <a:rPr lang="ru-RU" sz="2000" dirty="0"/>
              <a:t> </a:t>
            </a:r>
            <a:r>
              <a:rPr lang="ru-RU" sz="2000" dirty="0" err="1"/>
              <a:t>тенденцияны</a:t>
            </a:r>
            <a:r>
              <a:rPr lang="ru-RU" sz="2000" dirty="0"/>
              <a:t> </a:t>
            </a:r>
            <a:r>
              <a:rPr lang="ru-RU" sz="2000" dirty="0" err="1"/>
              <a:t>іске</a:t>
            </a:r>
            <a:r>
              <a:rPr lang="ru-RU" sz="2000" dirty="0"/>
              <a:t> </a:t>
            </a:r>
            <a:r>
              <a:rPr lang="ru-RU" sz="2000" dirty="0" err="1"/>
              <a:t>асыратын</a:t>
            </a:r>
            <a:r>
              <a:rPr lang="ru-RU" sz="2000" dirty="0"/>
              <a:t> </a:t>
            </a:r>
            <a:r>
              <a:rPr lang="ru-RU" sz="2000" dirty="0" err="1"/>
              <a:t>нақтылықты</a:t>
            </a:r>
            <a:r>
              <a:rPr lang="ru-RU" sz="2000" dirty="0"/>
              <a:t> </a:t>
            </a:r>
            <a:r>
              <a:rPr lang="ru-RU" sz="2000" dirty="0" err="1"/>
              <a:t>сезіну</a:t>
            </a:r>
            <a:r>
              <a:rPr lang="ru-RU" sz="2000" dirty="0"/>
              <a:t> </a:t>
            </a:r>
            <a:r>
              <a:rPr lang="ru-RU" sz="2000" dirty="0" err="1"/>
              <a:t>болды</a:t>
            </a:r>
            <a:r>
              <a:rPr lang="ru-RU" sz="2000" dirty="0"/>
              <a:t>, </a:t>
            </a:r>
            <a:r>
              <a:rPr lang="ru-RU" sz="2000" dirty="0" err="1"/>
              <a:t>ол</a:t>
            </a:r>
            <a:r>
              <a:rPr lang="ru-RU" sz="2000" dirty="0"/>
              <a:t> </a:t>
            </a:r>
            <a:r>
              <a:rPr lang="ru-RU" sz="2000" dirty="0" err="1"/>
              <a:t>табиғат</a:t>
            </a:r>
            <a:r>
              <a:rPr lang="ru-RU" sz="2000" dirty="0"/>
              <a:t> пен </a:t>
            </a:r>
            <a:r>
              <a:rPr lang="ru-RU" sz="2000" dirty="0" err="1"/>
              <a:t>бүкіл</a:t>
            </a:r>
            <a:r>
              <a:rPr lang="ru-RU" sz="2000" dirty="0"/>
              <a:t> </a:t>
            </a:r>
            <a:r>
              <a:rPr lang="ru-RU" sz="2000" dirty="0" err="1"/>
              <a:t>әлемнің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оны </a:t>
            </a:r>
            <a:r>
              <a:rPr lang="ru-RU" sz="2000" dirty="0" err="1"/>
              <a:t>құрайтын</a:t>
            </a:r>
            <a:r>
              <a:rPr lang="ru-RU" sz="2000" dirty="0"/>
              <a:t> </a:t>
            </a:r>
            <a:r>
              <a:rPr lang="ru-RU" sz="2000" dirty="0" err="1"/>
              <a:t>құбылыстарында</a:t>
            </a:r>
            <a:r>
              <a:rPr lang="ru-RU" sz="2000" dirty="0"/>
              <a:t> </a:t>
            </a:r>
            <a:r>
              <a:rPr lang="ru-RU" sz="2000" dirty="0" err="1"/>
              <a:t>пайда</a:t>
            </a:r>
            <a:r>
              <a:rPr lang="ru-RU" sz="2000" dirty="0"/>
              <a:t> </a:t>
            </a:r>
            <a:r>
              <a:rPr lang="ru-RU" sz="2000" dirty="0" err="1"/>
              <a:t>болды</a:t>
            </a:r>
            <a:r>
              <a:rPr lang="ru-RU" sz="2000" dirty="0"/>
              <a:t>. Ал </a:t>
            </a:r>
            <a:r>
              <a:rPr lang="ru-RU" sz="2000" dirty="0" err="1"/>
              <a:t>ол</a:t>
            </a:r>
            <a:r>
              <a:rPr lang="ru-RU" sz="2000" dirty="0"/>
              <a:t> </a:t>
            </a:r>
            <a:r>
              <a:rPr lang="ru-RU" sz="2000" dirty="0" err="1"/>
              <a:t>жамандыққа</a:t>
            </a:r>
            <a:r>
              <a:rPr lang="ru-RU" sz="2000" dirty="0"/>
              <a:t> </a:t>
            </a:r>
            <a:r>
              <a:rPr lang="ru-RU" sz="2000" dirty="0" err="1"/>
              <a:t>негізделді</a:t>
            </a:r>
            <a:r>
              <a:rPr lang="ru-RU" sz="2000" dirty="0"/>
              <a:t>, </a:t>
            </a:r>
            <a:r>
              <a:rPr lang="ru-RU" sz="2000" dirty="0" err="1"/>
              <a:t>яғни</a:t>
            </a:r>
            <a:r>
              <a:rPr lang="ru-RU" sz="2000" dirty="0"/>
              <a:t> </a:t>
            </a:r>
            <a:r>
              <a:rPr lang="ru-RU" sz="2000" dirty="0" err="1"/>
              <a:t>біздің</a:t>
            </a:r>
            <a:r>
              <a:rPr lang="ru-RU" sz="2000" dirty="0"/>
              <a:t> </a:t>
            </a:r>
            <a:r>
              <a:rPr lang="ru-RU" sz="2000" dirty="0" err="1"/>
              <a:t>уақытымыздағы</a:t>
            </a:r>
            <a:r>
              <a:rPr lang="ru-RU" sz="2000" dirty="0"/>
              <a:t> 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үсті</a:t>
            </a:r>
            <a:r>
              <a:rPr lang="ru-RU" sz="2000" dirty="0"/>
              <a:t> мен 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асты</a:t>
            </a:r>
            <a:r>
              <a:rPr lang="ru-RU" sz="2000" dirty="0"/>
              <a:t> </a:t>
            </a:r>
            <a:r>
              <a:rPr lang="ru-RU" sz="2000" dirty="0" err="1"/>
              <a:t>суларының</a:t>
            </a:r>
            <a:r>
              <a:rPr lang="ru-RU" sz="2000" dirty="0"/>
              <a:t> </a:t>
            </a:r>
            <a:r>
              <a:rPr lang="ru-RU" sz="2000" dirty="0" err="1"/>
              <a:t>бүлінуі</a:t>
            </a:r>
            <a:r>
              <a:rPr lang="ru-RU" sz="2000" dirty="0" smtClean="0"/>
              <a:t>. </a:t>
            </a:r>
            <a:r>
              <a:rPr lang="ru-RU" sz="2000" dirty="0" err="1" smtClean="0"/>
              <a:t>Біз</a:t>
            </a:r>
            <a:r>
              <a:rPr lang="ru-RU" sz="2000" dirty="0" smtClean="0"/>
              <a:t> </a:t>
            </a:r>
            <a:r>
              <a:rPr lang="ru-RU" sz="2000" dirty="0" err="1" smtClean="0"/>
              <a:t>айтылған</a:t>
            </a:r>
            <a:r>
              <a:rPr lang="ru-RU" sz="2000" dirty="0" smtClean="0"/>
              <a:t> </a:t>
            </a:r>
            <a:r>
              <a:rPr lang="ru-RU" sz="2000" dirty="0" err="1" smtClean="0"/>
              <a:t>барщша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проблемаларға</a:t>
            </a:r>
            <a:r>
              <a:rPr lang="ru-RU" sz="2000" dirty="0" smtClean="0"/>
              <a:t> </a:t>
            </a:r>
            <a:r>
              <a:rPr lang="ru-RU" sz="2000" dirty="0" err="1" smtClean="0"/>
              <a:t>құлақ</a:t>
            </a:r>
            <a:r>
              <a:rPr lang="ru-RU" sz="2000" dirty="0" smtClean="0"/>
              <a:t> </a:t>
            </a:r>
            <a:r>
              <a:rPr lang="ru-RU" sz="2000" dirty="0" err="1" smtClean="0"/>
              <a:t>түре</a:t>
            </a:r>
            <a:r>
              <a:rPr lang="ru-RU" sz="2000" dirty="0" smtClean="0"/>
              <a:t> </a:t>
            </a:r>
            <a:r>
              <a:rPr lang="ru-RU" sz="2000" dirty="0" err="1" smtClean="0"/>
              <a:t>отырып</a:t>
            </a:r>
            <a:r>
              <a:rPr lang="ru-RU" sz="2000" dirty="0" smtClean="0"/>
              <a:t>, су </a:t>
            </a:r>
            <a:r>
              <a:rPr lang="ru-RU" sz="2000" dirty="0" err="1" smtClean="0"/>
              <a:t>қорларын</a:t>
            </a:r>
            <a:r>
              <a:rPr lang="ru-RU" sz="2000" dirty="0" smtClean="0"/>
              <a:t> </a:t>
            </a:r>
            <a:r>
              <a:rPr lang="ru-RU" sz="2000" dirty="0" err="1" smtClean="0"/>
              <a:t>қорғаушаралары</a:t>
            </a:r>
            <a:r>
              <a:rPr lang="ru-RU" sz="2000" dirty="0" smtClean="0"/>
              <a:t> </a:t>
            </a:r>
            <a:r>
              <a:rPr lang="ru-RU" sz="2000" dirty="0" err="1" smtClean="0"/>
              <a:t>жүруі</a:t>
            </a:r>
            <a:r>
              <a:rPr lang="ru-RU" sz="2000" dirty="0" smtClean="0"/>
              <a:t> </a:t>
            </a:r>
            <a:r>
              <a:rPr lang="ru-RU" sz="2000" dirty="0" err="1" smtClean="0"/>
              <a:t>тиіс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5124" name="Picture 4" descr="https://encrypted-tbn0.gstatic.com/images?q=tbn:ANd9GcT9KspSR1XgvPICK_AbmGt4YOUAVxce05rnNN8jc60fwI3c7VXr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32" r="20432"/>
          <a:stretch>
            <a:fillRect/>
          </a:stretch>
        </p:blipFill>
        <p:spPr bwMode="auto">
          <a:xfrm>
            <a:off x="6566748" y="834390"/>
            <a:ext cx="4743072" cy="533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7402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7122" y="618638"/>
            <a:ext cx="10571998" cy="970450"/>
          </a:xfrm>
        </p:spPr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Атмосфералық </a:t>
            </a:r>
            <a:r>
              <a:rPr lang="kk-KZ" dirty="0"/>
              <a:t>ауаның ластануы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948940" y="1589088"/>
            <a:ext cx="377190" cy="12341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endCxn id="19" idx="0"/>
          </p:cNvCxnSpPr>
          <p:nvPr/>
        </p:nvCxnSpPr>
        <p:spPr>
          <a:xfrm>
            <a:off x="7347585" y="1589088"/>
            <a:ext cx="521970" cy="12341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1154430" y="2823210"/>
            <a:ext cx="3257550" cy="3771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err="1" smtClean="0">
                <a:solidFill>
                  <a:srgbClr val="FF0000"/>
                </a:solidFill>
              </a:rPr>
              <a:t>Табиғи</a:t>
            </a:r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r>
              <a:rPr lang="ru-RU" u="sng" dirty="0">
                <a:solidFill>
                  <a:srgbClr val="FF0000"/>
                </a:solidFill>
              </a:rPr>
              <a:t> </a:t>
            </a:r>
            <a:r>
              <a:rPr lang="ru-RU" u="sng" dirty="0" err="1">
                <a:solidFill>
                  <a:srgbClr val="FF0000"/>
                </a:solidFill>
              </a:rPr>
              <a:t>ластану</a:t>
            </a:r>
            <a:r>
              <a:rPr lang="ru-RU" u="sng" dirty="0">
                <a:solidFill>
                  <a:srgbClr val="FF0000"/>
                </a:solidFill>
              </a:rPr>
              <a:t> </a:t>
            </a:r>
            <a:r>
              <a:rPr lang="ru-RU" u="sng" dirty="0" err="1">
                <a:solidFill>
                  <a:srgbClr val="FF0000"/>
                </a:solidFill>
              </a:rPr>
              <a:t>көздері</a:t>
            </a:r>
            <a:r>
              <a:rPr lang="ru-RU" u="sng" dirty="0">
                <a:solidFill>
                  <a:srgbClr val="FF0000"/>
                </a:solidFill>
              </a:rPr>
              <a:t>: </a:t>
            </a:r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endParaRPr lang="ru-RU" dirty="0"/>
          </a:p>
          <a:p>
            <a:pPr algn="ctr"/>
            <a:r>
              <a:rPr lang="ru-RU" dirty="0" err="1" smtClean="0"/>
              <a:t>космостық</a:t>
            </a:r>
            <a:r>
              <a:rPr lang="ru-RU" dirty="0" smtClean="0"/>
              <a:t> </a:t>
            </a:r>
            <a:r>
              <a:rPr lang="ru-RU" dirty="0" err="1"/>
              <a:t>шаңдар</a:t>
            </a:r>
            <a:r>
              <a:rPr lang="ru-RU" dirty="0"/>
              <a:t> </a:t>
            </a:r>
            <a:r>
              <a:rPr lang="ru-RU" dirty="0" err="1"/>
              <a:t>вулкандардың</a:t>
            </a:r>
            <a:r>
              <a:rPr lang="ru-RU" dirty="0"/>
              <a:t> </a:t>
            </a:r>
            <a:r>
              <a:rPr lang="ru-RU" dirty="0" err="1"/>
              <a:t>атқылауы</a:t>
            </a:r>
            <a:r>
              <a:rPr lang="ru-RU" dirty="0"/>
              <a:t>, </a:t>
            </a:r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суларының</a:t>
            </a:r>
            <a:r>
              <a:rPr lang="ru-RU" dirty="0"/>
              <a:t> </a:t>
            </a:r>
            <a:r>
              <a:rPr lang="ru-RU" dirty="0" err="1"/>
              <a:t>булануы</a:t>
            </a:r>
            <a:r>
              <a:rPr lang="ru-RU" dirty="0"/>
              <a:t>, тау </a:t>
            </a:r>
            <a:r>
              <a:rPr lang="ru-RU" dirty="0" err="1"/>
              <a:t>жыныстарының</a:t>
            </a:r>
            <a:r>
              <a:rPr lang="ru-RU" dirty="0"/>
              <a:t> </a:t>
            </a:r>
            <a:r>
              <a:rPr lang="ru-RU" dirty="0" err="1"/>
              <a:t>шайылуы</a:t>
            </a:r>
            <a:r>
              <a:rPr lang="ru-RU" dirty="0"/>
              <a:t>,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ұшуы</a:t>
            </a:r>
            <a:r>
              <a:rPr lang="ru-RU" dirty="0"/>
              <a:t>, </a:t>
            </a:r>
            <a:r>
              <a:rPr lang="ru-RU" dirty="0" err="1"/>
              <a:t>орман</a:t>
            </a:r>
            <a:r>
              <a:rPr lang="ru-RU" dirty="0"/>
              <a:t>, дала </a:t>
            </a:r>
            <a:r>
              <a:rPr lang="ru-RU" dirty="0" err="1"/>
              <a:t>өрттері</a:t>
            </a:r>
            <a:r>
              <a:rPr lang="ru-RU" dirty="0"/>
              <a:t> т. б.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06490" y="2823210"/>
            <a:ext cx="3326130" cy="3771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err="1">
                <a:solidFill>
                  <a:srgbClr val="FF0000"/>
                </a:solidFill>
              </a:rPr>
              <a:t>Антропогендік</a:t>
            </a:r>
            <a:r>
              <a:rPr lang="ru-RU" u="sng" dirty="0">
                <a:solidFill>
                  <a:srgbClr val="FF0000"/>
                </a:solidFill>
              </a:rPr>
              <a:t> </a:t>
            </a:r>
            <a:r>
              <a:rPr lang="ru-RU" u="sng" dirty="0" err="1">
                <a:solidFill>
                  <a:srgbClr val="FF0000"/>
                </a:solidFill>
              </a:rPr>
              <a:t>ластану</a:t>
            </a:r>
            <a:r>
              <a:rPr lang="ru-RU" u="sng" dirty="0">
                <a:solidFill>
                  <a:srgbClr val="FF0000"/>
                </a:solidFill>
              </a:rPr>
              <a:t> </a:t>
            </a:r>
            <a:r>
              <a:rPr lang="ru-RU" u="sng" dirty="0" err="1">
                <a:solidFill>
                  <a:srgbClr val="FF0000"/>
                </a:solidFill>
              </a:rPr>
              <a:t>көздері</a:t>
            </a:r>
            <a:r>
              <a:rPr lang="ru-RU" u="sng" dirty="0">
                <a:solidFill>
                  <a:srgbClr val="FF0000"/>
                </a:solidFill>
              </a:rPr>
              <a:t>: </a:t>
            </a:r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endParaRPr lang="ru-RU" dirty="0"/>
          </a:p>
          <a:p>
            <a:pPr algn="ctr"/>
            <a:r>
              <a:rPr lang="ru-RU" dirty="0" err="1" smtClean="0"/>
              <a:t>өндірістік</a:t>
            </a:r>
            <a:r>
              <a:rPr lang="ru-RU" dirty="0" smtClean="0"/>
              <a:t> </a:t>
            </a:r>
            <a:r>
              <a:rPr lang="ru-RU" dirty="0" err="1"/>
              <a:t>орындар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транспорттар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,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тұрмыс</a:t>
            </a:r>
            <a:r>
              <a:rPr lang="ru-RU" dirty="0"/>
              <a:t> </a:t>
            </a:r>
            <a:r>
              <a:rPr lang="ru-RU" dirty="0" err="1"/>
              <a:t>обьектілері</a:t>
            </a:r>
            <a:r>
              <a:rPr lang="ru-RU" dirty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7801070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860" y="584348"/>
            <a:ext cx="10571998" cy="970450"/>
          </a:xfrm>
        </p:spPr>
        <p:txBody>
          <a:bodyPr/>
          <a:lstStyle/>
          <a:p>
            <a:pPr algn="ctr"/>
            <a:r>
              <a:rPr lang="kk-KZ" dirty="0" smtClean="0"/>
              <a:t>Атмосфераның кең етек алған өндіріс орны әсерінен ластануының көрінісі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15312" y="3587590"/>
            <a:ext cx="2907278" cy="2093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https://encrypted-tbn2.gstatic.com/images?q=tbn:ANd9GcTCeTrhRe49OYesi269hO_e-SufC0UJK3JXlUbskzBIrkumT9JYfv4TCek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860" y="3700462"/>
            <a:ext cx="2872723" cy="2174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encrypted-tbn1.gstatic.com/images?q=tbn:ANd9GcT7wB7W8x7myk_5oxLECP6oYLZvtF-xPvP7pzRiroHM5yg9AtM2Q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9581" y="2215990"/>
            <a:ext cx="3413377" cy="27432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7325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68630" y="125811"/>
            <a:ext cx="1153287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«Озон тесігі» жұқаруы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</a:b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Атмосферадағы озон проблемасының адам іс-әрекетімен байланысты </a:t>
            </a: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екі аспектісі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бар: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17220" y="2637713"/>
            <a:ext cx="1060704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Verdana" panose="020B0604030504040204" pitchFamily="34" charset="0"/>
              </a:rPr>
              <a:t>1. Озонның жоғарғы қабаттағы бұзылуы («озон экраны»).</a:t>
            </a:r>
            <a:endParaRPr kumimoji="0" lang="kk-KZ" sz="2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Verdana" panose="020B0604030504040204" pitchFamily="34" charset="0"/>
              </a:rPr>
              <a:t>2. Жерге жақын кеңістіктегі концентрациясының көбеюі.</a:t>
            </a:r>
            <a:endParaRPr kumimoji="0" lang="kk-KZ" sz="2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Озон экранының шекарасындағы озон (О</a:t>
            </a:r>
            <a:r>
              <a:rPr kumimoji="0" lang="kk-KZ" sz="2000" b="0" i="0" u="none" strike="noStrike" cap="none" normalizeH="0" baseline="-3000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3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) екі атомдық оттегі молекуласының ультракүлгін сәулелерінің әсерінен ыдырап, келесі бір оттегі молекуласымен қосылуы нәтижесінде түзіледі. О</a:t>
            </a:r>
            <a:r>
              <a:rPr kumimoji="0" lang="kk-KZ" sz="2000" b="0" i="0" u="none" strike="noStrike" cap="none" normalizeH="0" baseline="-3000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3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 тұрақсыз болғандықтан қайтадан О</a:t>
            </a:r>
            <a:r>
              <a:rPr kumimoji="0" lang="kk-KZ" sz="2000" b="0" i="0" u="none" strike="noStrike" cap="none" normalizeH="0" baseline="-3000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2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 түзіліп отырады.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Соңғы жылдары атмосфераның жоғарғы қабаттарындағы озон мөлшері 3%-ке азайған. Егер озон 1% азайса, онда терінің рак ауруы 5-7% көбейеді. Озондық ең көп жойылуы Антарктидада тіркелген. Бұл жерде соңғы 30 жылда озон қабаты 40-50% жұқарған.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184313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22287"/>
            <a:ext cx="10039788" cy="3927053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Пропилент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–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фреондар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өте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тұрақты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газдар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олар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атмосферада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100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жыл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өмір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сүріп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озон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қабатына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жетіп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,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күшті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хлор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бөледі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Әрбір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хлор атомы 100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мың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озон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атомын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бұзады</a:t>
            </a:r>
            <a:r>
              <a:rPr lang="ru-RU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Монреальдық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отырыста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1980ж.-2000ж.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көптеген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мемлекеттерде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фреондарды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өндіруді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50%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қысқарту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және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пропилленттерді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басқалармен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алмастыру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мәселесі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қарастырылған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97230" y="514035"/>
            <a:ext cx="1092708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Озон қабатын бұзатын негізгі антропогендік факторға фреондар (хладондар) жатады.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13089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853078"/>
            <a:ext cx="11338560" cy="4787752"/>
          </a:xfrm>
        </p:spPr>
        <p:txBody>
          <a:bodyPr/>
          <a:lstStyle/>
          <a:p>
            <a:r>
              <a:rPr lang="kk-KZ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Қорытынды: </a:t>
            </a:r>
            <a:br>
              <a:rPr lang="kk-KZ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kk-KZ" sz="3600" dirty="0" smtClean="0"/>
              <a:t>Жылдан-жылға, уақыт озып технологияның даму шыңына жетіп,адамзат дәуірі өрлеп-өскен сайын табиғатқа адамның тигізер зардабы да артып келе жаыр. Алайда біз осы мәліметтерді алып, көптеген ой түйдік және де оны болашақта жүзеге асырып табиғат-Ананы қорғайтын боламыз</a:t>
            </a:r>
            <a:r>
              <a:rPr lang="ru-RU" sz="3600" dirty="0" smtClean="0"/>
              <a:t>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1714227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74996" y="2967335"/>
            <a:ext cx="9442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Назарлары</a:t>
            </a:r>
            <a:r>
              <a:rPr lang="kk-KZ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ңызға рахмет!!!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974581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TM03457503[[fn=Допускает цитирование]]</Template>
  <TotalTime>142</TotalTime>
  <Words>455</Words>
  <Application>Microsoft Office PowerPoint</Application>
  <PresentationFormat>Произвольный</PresentationFormat>
  <Paragraphs>58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Цитаты</vt:lpstr>
      <vt:lpstr>Слайд 1</vt:lpstr>
      <vt:lpstr>Жоспары</vt:lpstr>
      <vt:lpstr>Слайд 3</vt:lpstr>
      <vt:lpstr>Ғаламдық проблемалар</vt:lpstr>
      <vt:lpstr>Су және оның ластану себептері </vt:lpstr>
      <vt:lpstr>Су қорларын қорғау</vt:lpstr>
      <vt:lpstr>     Атмосфералық ауаның ластануы</vt:lpstr>
      <vt:lpstr>Атмосфераның кең етек алған өндіріс орны әсерінен ластануының көрінісі</vt:lpstr>
      <vt:lpstr>«Озон тесігі» жұқаруы  Атмосферадағы озон проблемасының адам іс-әрекетімен байланысты екі аспектісі бар:</vt:lpstr>
      <vt:lpstr>Озон қабатын бұзатын негізгі антропогендік факторға фреондар (хладондар) жатады. </vt:lpstr>
      <vt:lpstr>Қорытынды:  Жылдан-жылға, уақыт озып технологияның даму шыңына жетіп,адамзат дәуірі өрлеп-өскен сайын табиғатқа адамның тигізер зардабы да артып келе жаыр. Алайда біз осы мәліметтерді алып, көптеген ой түйдік және де оны болашақта жүзеге асырып табиғат-Ананы қорғайтын боламыз!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Қарағанды Мемлекеттік Медицина Университеті Жалпы Гигиена және Экология кафедрасы</dc:title>
  <dc:creator>hakerSafa</dc:creator>
  <cp:lastModifiedBy>User</cp:lastModifiedBy>
  <cp:revision>18</cp:revision>
  <dcterms:created xsi:type="dcterms:W3CDTF">2014-12-12T18:15:52Z</dcterms:created>
  <dcterms:modified xsi:type="dcterms:W3CDTF">2020-04-02T20:32:10Z</dcterms:modified>
</cp:coreProperties>
</file>