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4">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71" r:id="rId13"/>
    <p:sldId id="270" r:id="rId14"/>
    <p:sldId id="269" r:id="rId15"/>
    <p:sldId id="268" r:id="rId16"/>
    <p:sldId id="267" r:id="rId17"/>
    <p:sldId id="272" r:id="rId18"/>
    <p:sldId id="273" r:id="rId19"/>
    <p:sldId id="274" r:id="rId20"/>
    <p:sldId id="275" r:id="rId21"/>
    <p:sldId id="276" r:id="rId22"/>
    <p:sldId id="277" r:id="rId23"/>
    <p:sldId id="278" r:id="rId2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23.10.2018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23.10.2018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23.10.2018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23.10.2018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23.10.2018</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23.10.2018</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23.10.2018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23.10.2018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23.10.2018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23.10.2018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23.10.2018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23.10.2018</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42910" y="2571744"/>
            <a:ext cx="7772400" cy="2571767"/>
          </a:xfrm>
        </p:spPr>
        <p:txBody>
          <a:bodyPr>
            <a:normAutofit/>
          </a:bodyPr>
          <a:lstStyle/>
          <a:p>
            <a:r>
              <a:rPr lang="ru-RU" sz="2400" b="1" dirty="0" err="1" smtClean="0">
                <a:latin typeface="Arial" pitchFamily="34" charset="0"/>
                <a:cs typeface="Arial" pitchFamily="34" charset="0"/>
              </a:rPr>
              <a:t>Қалдықтарды өңдеудің заманауи</a:t>
            </a:r>
            <a:r>
              <a:rPr lang="ru-RU" sz="2400" b="1" dirty="0" smtClean="0">
                <a:latin typeface="Arial" pitchFamily="34" charset="0"/>
                <a:cs typeface="Arial" pitchFamily="34" charset="0"/>
              </a:rPr>
              <a:t> </a:t>
            </a:r>
            <a:r>
              <a:rPr lang="ru-RU" sz="2400" b="1" dirty="0" err="1" smtClean="0">
                <a:latin typeface="Arial" pitchFamily="34" charset="0"/>
                <a:cs typeface="Arial" pitchFamily="34" charset="0"/>
              </a:rPr>
              <a:t>технологиялары</a:t>
            </a:r>
            <a:r>
              <a:rPr lang="kk-KZ" sz="2400" b="1" dirty="0" smtClean="0">
                <a:latin typeface="Arial" pitchFamily="34" charset="0"/>
                <a:cs typeface="Arial" pitchFamily="34" charset="0"/>
              </a:rPr>
              <a:t>.</a:t>
            </a:r>
            <a:r>
              <a:rPr lang="ru-RU" sz="2400" b="1" dirty="0" smtClean="0">
                <a:latin typeface="Arial" pitchFamily="34" charset="0"/>
                <a:cs typeface="Arial" pitchFamily="34" charset="0"/>
              </a:rPr>
              <a:t> </a:t>
            </a:r>
            <a:r>
              <a:rPr lang="ru-RU" sz="2400" b="1" dirty="0" err="1" smtClean="0">
                <a:latin typeface="Arial" pitchFamily="34" charset="0"/>
                <a:cs typeface="Arial" pitchFamily="34" charset="0"/>
              </a:rPr>
              <a:t>Ауыл</a:t>
            </a:r>
            <a:r>
              <a:rPr lang="en-US" sz="2400" b="1" dirty="0" smtClean="0">
                <a:latin typeface="Arial" pitchFamily="34" charset="0"/>
                <a:cs typeface="Arial" pitchFamily="34" charset="0"/>
              </a:rPr>
              <a:t> </a:t>
            </a:r>
            <a:r>
              <a:rPr lang="ru-RU" sz="2400" b="1" dirty="0" err="1" smtClean="0">
                <a:latin typeface="Arial" pitchFamily="34" charset="0"/>
                <a:cs typeface="Arial" pitchFamily="34" charset="0"/>
              </a:rPr>
              <a:t>шаруашылық</a:t>
            </a:r>
            <a:r>
              <a:rPr lang="en-US" sz="2400" b="1" dirty="0" smtClean="0">
                <a:latin typeface="Arial" pitchFamily="34" charset="0"/>
                <a:cs typeface="Arial" pitchFamily="34" charset="0"/>
              </a:rPr>
              <a:t> </a:t>
            </a:r>
            <a:r>
              <a:rPr lang="ru-RU" sz="2400" b="1" dirty="0" err="1" smtClean="0">
                <a:latin typeface="Arial" pitchFamily="34" charset="0"/>
                <a:cs typeface="Arial" pitchFamily="34" charset="0"/>
              </a:rPr>
              <a:t>өндірісінде</a:t>
            </a:r>
            <a:r>
              <a:rPr lang="en-US" sz="2400" b="1" dirty="0" smtClean="0">
                <a:latin typeface="Arial" pitchFamily="34" charset="0"/>
                <a:cs typeface="Arial" pitchFamily="34" charset="0"/>
              </a:rPr>
              <a:t> </a:t>
            </a:r>
            <a:r>
              <a:rPr lang="ru-RU" sz="2400" b="1" dirty="0" err="1" smtClean="0">
                <a:latin typeface="Arial" pitchFamily="34" charset="0"/>
                <a:cs typeface="Arial" pitchFamily="34" charset="0"/>
              </a:rPr>
              <a:t>төмен</a:t>
            </a:r>
            <a:r>
              <a:rPr lang="en-US" sz="2400" b="1" dirty="0" smtClean="0">
                <a:latin typeface="Arial" pitchFamily="34" charset="0"/>
                <a:cs typeface="Arial" pitchFamily="34" charset="0"/>
              </a:rPr>
              <a:t> </a:t>
            </a:r>
            <a:r>
              <a:rPr lang="ru-RU" sz="2400" b="1" dirty="0" err="1" smtClean="0">
                <a:latin typeface="Arial" pitchFamily="34" charset="0"/>
                <a:cs typeface="Arial" pitchFamily="34" charset="0"/>
              </a:rPr>
              <a:t>және</a:t>
            </a:r>
            <a:r>
              <a:rPr lang="en-US" sz="2400" b="1" dirty="0" smtClean="0">
                <a:latin typeface="Arial" pitchFamily="34" charset="0"/>
                <a:cs typeface="Arial" pitchFamily="34" charset="0"/>
              </a:rPr>
              <a:t> </a:t>
            </a:r>
            <a:r>
              <a:rPr lang="ru-RU" sz="2400" b="1" dirty="0" err="1" smtClean="0">
                <a:latin typeface="Arial" pitchFamily="34" charset="0"/>
                <a:cs typeface="Arial" pitchFamily="34" charset="0"/>
              </a:rPr>
              <a:t>қалдықсызтехнологияларды</a:t>
            </a:r>
            <a:r>
              <a:rPr lang="en-US" sz="2400" b="1" dirty="0" smtClean="0">
                <a:latin typeface="Arial" pitchFamily="34" charset="0"/>
                <a:cs typeface="Arial" pitchFamily="34" charset="0"/>
              </a:rPr>
              <a:t> </a:t>
            </a:r>
            <a:r>
              <a:rPr lang="ru-RU" sz="2400" b="1" dirty="0" err="1" smtClean="0">
                <a:latin typeface="Arial" pitchFamily="34" charset="0"/>
                <a:cs typeface="Arial" pitchFamily="34" charset="0"/>
              </a:rPr>
              <a:t>қолдану</a:t>
            </a:r>
            <a:r>
              <a:rPr lang="ru-RU" sz="2400" b="1" dirty="0" err="1" smtClean="0">
                <a:latin typeface="Arial" pitchFamily="34" charset="0"/>
                <a:cs typeface="Arial" pitchFamily="34" charset="0"/>
              </a:rPr>
              <a:t>.</a:t>
            </a:r>
            <a:r>
              <a:rPr lang="ru-RU" sz="2400" b="1" dirty="0" smtClean="0">
                <a:latin typeface="Arial" pitchFamily="34" charset="0"/>
                <a:cs typeface="Arial" pitchFamily="34" charset="0"/>
              </a:rPr>
              <a:t> </a:t>
            </a:r>
            <a:r>
              <a:rPr lang="ru-RU" sz="2400" b="1" dirty="0" err="1" smtClean="0">
                <a:latin typeface="Arial" pitchFamily="34" charset="0"/>
                <a:cs typeface="Arial" pitchFamily="34" charset="0"/>
              </a:rPr>
              <a:t>Агроөнеркәсіптік</a:t>
            </a:r>
            <a:r>
              <a:rPr lang="en-US" sz="2400" b="1" dirty="0" smtClean="0">
                <a:latin typeface="Arial" pitchFamily="34" charset="0"/>
                <a:cs typeface="Arial" pitchFamily="34" charset="0"/>
              </a:rPr>
              <a:t> </a:t>
            </a:r>
            <a:r>
              <a:rPr lang="ru-RU" sz="2400" b="1" dirty="0" err="1" smtClean="0">
                <a:latin typeface="Arial" pitchFamily="34" charset="0"/>
                <a:cs typeface="Arial" pitchFamily="34" charset="0"/>
              </a:rPr>
              <a:t>кешенде</a:t>
            </a:r>
            <a:r>
              <a:rPr lang="en-US" sz="2400" b="1" dirty="0" smtClean="0">
                <a:latin typeface="Arial" pitchFamily="34" charset="0"/>
                <a:cs typeface="Arial" pitchFamily="34" charset="0"/>
              </a:rPr>
              <a:t> </a:t>
            </a:r>
            <a:r>
              <a:rPr lang="ru-RU" sz="2400" b="1" dirty="0" err="1" smtClean="0">
                <a:latin typeface="Arial" pitchFamily="34" charset="0"/>
                <a:cs typeface="Arial" pitchFamily="34" charset="0"/>
              </a:rPr>
              <a:t>қалдықсыз</a:t>
            </a:r>
            <a:r>
              <a:rPr lang="en-US" sz="2400" b="1" dirty="0" smtClean="0">
                <a:latin typeface="Arial" pitchFamily="34" charset="0"/>
                <a:cs typeface="Arial" pitchFamily="34" charset="0"/>
              </a:rPr>
              <a:t> </a:t>
            </a:r>
            <a:r>
              <a:rPr lang="ru-RU" sz="2400" b="1" dirty="0" err="1" smtClean="0">
                <a:latin typeface="Arial" pitchFamily="34" charset="0"/>
                <a:cs typeface="Arial" pitchFamily="34" charset="0"/>
              </a:rPr>
              <a:t>және </a:t>
            </a:r>
            <a:r>
              <a:rPr lang="ru-RU" sz="2400" b="1" dirty="0" smtClean="0">
                <a:latin typeface="Arial" pitchFamily="34" charset="0"/>
                <a:cs typeface="Arial" pitchFamily="34" charset="0"/>
              </a:rPr>
              <a:t>аз </a:t>
            </a:r>
            <a:r>
              <a:rPr lang="ru-RU" sz="2400" b="1" dirty="0" err="1" smtClean="0">
                <a:latin typeface="Arial" pitchFamily="34" charset="0"/>
                <a:cs typeface="Arial" pitchFamily="34" charset="0"/>
              </a:rPr>
              <a:t>қалдықты</a:t>
            </a:r>
            <a:r>
              <a:rPr lang="en-US" sz="2400" b="1" dirty="0" smtClean="0">
                <a:latin typeface="Arial" pitchFamily="34" charset="0"/>
                <a:cs typeface="Arial" pitchFamily="34" charset="0"/>
              </a:rPr>
              <a:t> </a:t>
            </a:r>
            <a:r>
              <a:rPr lang="ru-RU" sz="2400" b="1" dirty="0" err="1" smtClean="0">
                <a:latin typeface="Arial" pitchFamily="34" charset="0"/>
                <a:cs typeface="Arial" pitchFamily="34" charset="0"/>
              </a:rPr>
              <a:t>технологиялар</a:t>
            </a:r>
            <a:r>
              <a:rPr lang="ru-RU" sz="2400" b="1" dirty="0" smtClean="0">
                <a:latin typeface="Arial" pitchFamily="34" charset="0"/>
                <a:cs typeface="Arial" pitchFamily="34" charset="0"/>
              </a:rPr>
              <a:t>.</a:t>
            </a:r>
            <a:r>
              <a:rPr lang="kk-KZ" sz="2400" b="1" dirty="0" smtClean="0">
                <a:latin typeface="Arial" pitchFamily="34" charset="0"/>
                <a:cs typeface="Arial" pitchFamily="34" charset="0"/>
              </a:rPr>
              <a:t> </a:t>
            </a:r>
            <a:r>
              <a:rPr lang="ru-RU" sz="2400" b="1" dirty="0" err="1" smtClean="0">
                <a:latin typeface="Arial" pitchFamily="34" charset="0"/>
                <a:cs typeface="Arial" pitchFamily="34" charset="0"/>
              </a:rPr>
              <a:t>Биогаз</a:t>
            </a:r>
            <a:r>
              <a:rPr lang="ru-RU" sz="2400" b="1" dirty="0" smtClean="0">
                <a:latin typeface="Arial" pitchFamily="34" charset="0"/>
                <a:cs typeface="Arial" pitchFamily="34" charset="0"/>
              </a:rPr>
              <a:t> </a:t>
            </a:r>
            <a:r>
              <a:rPr lang="ru-RU" sz="2400" b="1" dirty="0" err="1" smtClean="0">
                <a:latin typeface="Arial" pitchFamily="34" charset="0"/>
                <a:cs typeface="Arial" pitchFamily="34" charset="0"/>
              </a:rPr>
              <a:t>қондырғылары.</a:t>
            </a:r>
            <a:r>
              <a:rPr lang="ru-RU" sz="2400" b="1" dirty="0" smtClean="0">
                <a:latin typeface="Arial" pitchFamily="34" charset="0"/>
                <a:cs typeface="Arial" pitchFamily="34" charset="0"/>
              </a:rPr>
              <a:t> </a:t>
            </a:r>
            <a:r>
              <a:rPr lang="ru-RU" sz="2400" b="1" dirty="0" err="1" smtClean="0">
                <a:latin typeface="Arial" pitchFamily="34" charset="0"/>
                <a:cs typeface="Arial" pitchFamily="34" charset="0"/>
              </a:rPr>
              <a:t>Биогаз</a:t>
            </a:r>
            <a:r>
              <a:rPr lang="ru-RU" sz="2400" b="1" dirty="0" smtClean="0">
                <a:latin typeface="Arial" pitchFamily="34" charset="0"/>
                <a:cs typeface="Arial" pitchFamily="34" charset="0"/>
              </a:rPr>
              <a:t> </a:t>
            </a:r>
            <a:r>
              <a:rPr lang="ru-RU" sz="2400" b="1" dirty="0" err="1" smtClean="0">
                <a:latin typeface="Arial" pitchFamily="34" charset="0"/>
                <a:cs typeface="Arial" pitchFamily="34" charset="0"/>
              </a:rPr>
              <a:t>зауытын</a:t>
            </a:r>
            <a:r>
              <a:rPr lang="ru-RU" sz="2400" b="1" dirty="0" smtClean="0">
                <a:latin typeface="Arial" pitchFamily="34" charset="0"/>
                <a:cs typeface="Arial" pitchFamily="34" charset="0"/>
              </a:rPr>
              <a:t> </a:t>
            </a:r>
            <a:r>
              <a:rPr lang="ru-RU" sz="2400" b="1" dirty="0" err="1" smtClean="0">
                <a:latin typeface="Arial" pitchFamily="34" charset="0"/>
                <a:cs typeface="Arial" pitchFamily="34" charset="0"/>
              </a:rPr>
              <a:t>орнату</a:t>
            </a:r>
            <a:r>
              <a:rPr lang="ru-RU" sz="2400" b="1" dirty="0" smtClean="0">
                <a:latin typeface="Arial" pitchFamily="34" charset="0"/>
                <a:cs typeface="Arial" pitchFamily="34" charset="0"/>
              </a:rPr>
              <a:t>.</a:t>
            </a:r>
            <a:endParaRPr lang="ru-RU" sz="2400" dirty="0">
              <a:latin typeface="Arial" pitchFamily="34" charset="0"/>
              <a:cs typeface="Arial" pitchFamily="34" charset="0"/>
            </a:endParaRPr>
          </a:p>
        </p:txBody>
      </p:sp>
      <p:sp>
        <p:nvSpPr>
          <p:cNvPr id="5" name="Прямоугольник 4"/>
          <p:cNvSpPr/>
          <p:nvPr/>
        </p:nvSpPr>
        <p:spPr>
          <a:xfrm>
            <a:off x="2071670" y="5429264"/>
            <a:ext cx="5715040" cy="369332"/>
          </a:xfrm>
          <a:prstGeom prst="rect">
            <a:avLst/>
          </a:prstGeom>
        </p:spPr>
        <p:txBody>
          <a:bodyPr wrap="square">
            <a:spAutoFit/>
          </a:bodyPr>
          <a:lstStyle/>
          <a:p>
            <a:r>
              <a:rPr lang="kk-KZ" dirty="0" smtClean="0">
                <a:latin typeface="Arial" pitchFamily="34" charset="0"/>
                <a:cs typeface="Arial" pitchFamily="34" charset="0"/>
              </a:rPr>
              <a:t>аға оқытушы </a:t>
            </a:r>
            <a:r>
              <a:rPr lang="ru-RU" dirty="0" err="1" smtClean="0">
                <a:latin typeface="Arial" pitchFamily="34" charset="0"/>
                <a:cs typeface="Arial" pitchFamily="34" charset="0"/>
              </a:rPr>
              <a:t>Сейдалиева</a:t>
            </a:r>
            <a:r>
              <a:rPr lang="ru-RU" dirty="0" smtClean="0">
                <a:latin typeface="Arial" pitchFamily="34" charset="0"/>
                <a:cs typeface="Arial" pitchFamily="34" charset="0"/>
              </a:rPr>
              <a:t> Лейла </a:t>
            </a:r>
            <a:r>
              <a:rPr lang="ru-RU" dirty="0" err="1" smtClean="0">
                <a:latin typeface="Arial" pitchFamily="34" charset="0"/>
                <a:cs typeface="Arial" pitchFamily="34" charset="0"/>
              </a:rPr>
              <a:t>Камидуллаевна</a:t>
            </a:r>
            <a:endParaRPr lang="ru-RU" dirty="0">
              <a:latin typeface="Arial" pitchFamily="34" charset="0"/>
              <a:cs typeface="Arial" pitchFamily="34" charset="0"/>
            </a:endParaRPr>
          </a:p>
        </p:txBody>
      </p:sp>
      <p:sp>
        <p:nvSpPr>
          <p:cNvPr id="7" name="Прямоугольник 6"/>
          <p:cNvSpPr/>
          <p:nvPr/>
        </p:nvSpPr>
        <p:spPr>
          <a:xfrm>
            <a:off x="642910" y="857232"/>
            <a:ext cx="7858180" cy="1323439"/>
          </a:xfrm>
          <a:prstGeom prst="rect">
            <a:avLst/>
          </a:prstGeom>
        </p:spPr>
        <p:txBody>
          <a:bodyPr wrap="square">
            <a:spAutoFit/>
          </a:bodyPr>
          <a:lstStyle/>
          <a:p>
            <a:pPr algn="ctr"/>
            <a:r>
              <a:rPr lang="kk-KZ" sz="4000" b="1" dirty="0" smtClean="0">
                <a:latin typeface="Arial" pitchFamily="34" charset="0"/>
                <a:cs typeface="Arial" pitchFamily="34" charset="0"/>
              </a:rPr>
              <a:t>«Аз қалдықты және қалдықсыз технология» </a:t>
            </a:r>
            <a:endParaRPr lang="ru-RU" sz="4000" dirty="0"/>
          </a:p>
        </p:txBody>
      </p:sp>
      <p:pic>
        <p:nvPicPr>
          <p:cNvPr id="8" name="Picture 5" descr="C:\Users\Администратор\Desktop\images.png"/>
          <p:cNvPicPr>
            <a:picLocks noChangeAspect="1" noChangeArrowheads="1"/>
          </p:cNvPicPr>
          <p:nvPr/>
        </p:nvPicPr>
        <p:blipFill>
          <a:blip r:embed="rId2"/>
          <a:srcRect/>
          <a:stretch>
            <a:fillRect/>
          </a:stretch>
        </p:blipFill>
        <p:spPr bwMode="auto">
          <a:xfrm>
            <a:off x="0" y="0"/>
            <a:ext cx="1228725" cy="333375"/>
          </a:xfrm>
          <a:prstGeom prst="rect">
            <a:avLst/>
          </a:prstGeom>
          <a:noFill/>
          <a:ln w="9525">
            <a:noFill/>
            <a:miter lim="800000"/>
            <a:headEnd/>
            <a:tailEnd/>
          </a:ln>
        </p:spPr>
      </p:pic>
      <p:pic>
        <p:nvPicPr>
          <p:cNvPr id="9" name="Рисунок 2"/>
          <p:cNvPicPr>
            <a:picLocks noChangeAspect="1" noChangeArrowheads="1"/>
          </p:cNvPicPr>
          <p:nvPr/>
        </p:nvPicPr>
        <p:blipFill>
          <a:blip r:embed="rId3"/>
          <a:srcRect l="83656" t="71175" r="5434" b="20142"/>
          <a:stretch>
            <a:fillRect/>
          </a:stretch>
        </p:blipFill>
        <p:spPr bwMode="auto">
          <a:xfrm>
            <a:off x="7596188" y="5732463"/>
            <a:ext cx="1547812" cy="1125537"/>
          </a:xfrm>
          <a:prstGeom prst="rect">
            <a:avLst/>
          </a:prstGeom>
          <a:noFill/>
          <a:ln w="9525">
            <a:noFill/>
            <a:miter lim="800000"/>
            <a:headEnd/>
            <a:tailEnd/>
          </a:ln>
        </p:spPr>
      </p:pic>
      <p:pic>
        <p:nvPicPr>
          <p:cNvPr id="10" name="Рисунок 2"/>
          <p:cNvPicPr>
            <a:picLocks noChangeAspect="1" noChangeArrowheads="1"/>
          </p:cNvPicPr>
          <p:nvPr/>
        </p:nvPicPr>
        <p:blipFill>
          <a:blip r:embed="rId3"/>
          <a:srcRect l="83656" t="71175" r="5434" b="20142"/>
          <a:stretch>
            <a:fillRect/>
          </a:stretch>
        </p:blipFill>
        <p:spPr bwMode="auto">
          <a:xfrm rot="16200000">
            <a:off x="7807326" y="211138"/>
            <a:ext cx="1547812" cy="1125537"/>
          </a:xfrm>
          <a:prstGeom prst="rect">
            <a:avLst/>
          </a:prstGeom>
          <a:noFill/>
          <a:ln w="9525">
            <a:noFill/>
            <a:miter lim="800000"/>
            <a:headEnd/>
            <a:tailEnd/>
          </a:ln>
        </p:spPr>
      </p:pic>
      <p:pic>
        <p:nvPicPr>
          <p:cNvPr id="11" name="Рисунок 2"/>
          <p:cNvPicPr>
            <a:picLocks noChangeAspect="1" noChangeArrowheads="1"/>
          </p:cNvPicPr>
          <p:nvPr/>
        </p:nvPicPr>
        <p:blipFill>
          <a:blip r:embed="rId3"/>
          <a:srcRect l="83656" t="71175" r="5434" b="20142"/>
          <a:stretch>
            <a:fillRect/>
          </a:stretch>
        </p:blipFill>
        <p:spPr bwMode="auto">
          <a:xfrm rot="5400000">
            <a:off x="-211138" y="5521327"/>
            <a:ext cx="1547812" cy="1125537"/>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85720" y="214290"/>
            <a:ext cx="8429684" cy="6643710"/>
          </a:xfrm>
        </p:spPr>
        <p:txBody>
          <a:bodyPr>
            <a:noAutofit/>
          </a:bodyPr>
          <a:lstStyle/>
          <a:p>
            <a:pPr>
              <a:buNone/>
            </a:pPr>
            <a:r>
              <a:rPr lang="en-US" sz="1700" u="sng" dirty="0" smtClean="0">
                <a:effectLst>
                  <a:outerShdw blurRad="38100" dist="38100" dir="2700000" algn="tl">
                    <a:srgbClr val="000000">
                      <a:alpha val="43137"/>
                    </a:srgbClr>
                  </a:outerShdw>
                </a:effectLst>
                <a:latin typeface="Arial" pitchFamily="34" charset="0"/>
                <a:cs typeface="Arial" pitchFamily="34" charset="0"/>
              </a:rPr>
              <a:t>I.</a:t>
            </a:r>
            <a:r>
              <a:rPr lang="ru-RU" sz="1700" u="sng" dirty="0" err="1" smtClean="0">
                <a:effectLst>
                  <a:outerShdw blurRad="38100" dist="38100" dir="2700000" algn="tl">
                    <a:srgbClr val="000000">
                      <a:alpha val="43137"/>
                    </a:srgbClr>
                  </a:outerShdw>
                </a:effectLst>
                <a:latin typeface="Arial" pitchFamily="34" charset="0"/>
                <a:cs typeface="Arial" pitchFamily="34" charset="0"/>
              </a:rPr>
              <a:t>Қалдықтарды </a:t>
            </a:r>
            <a:r>
              <a:rPr lang="ru-RU" sz="1700" u="sng" dirty="0" err="1" smtClean="0">
                <a:effectLst>
                  <a:outerShdw blurRad="38100" dist="38100" dir="2700000" algn="tl">
                    <a:srgbClr val="000000">
                      <a:alpha val="43137"/>
                    </a:srgbClr>
                  </a:outerShdw>
                </a:effectLst>
                <a:latin typeface="Arial" pitchFamily="34" charset="0"/>
                <a:cs typeface="Arial" pitchFamily="34" charset="0"/>
              </a:rPr>
              <a:t>өңдеудің заманауи</a:t>
            </a:r>
            <a:r>
              <a:rPr lang="ru-RU" sz="1700" u="sng" dirty="0" smtClean="0">
                <a:effectLst>
                  <a:outerShdw blurRad="38100" dist="38100" dir="2700000" algn="tl">
                    <a:srgbClr val="000000">
                      <a:alpha val="43137"/>
                    </a:srgbClr>
                  </a:outerShdw>
                </a:effectLst>
                <a:latin typeface="Arial" pitchFamily="34" charset="0"/>
                <a:cs typeface="Arial" pitchFamily="34" charset="0"/>
              </a:rPr>
              <a:t> </a:t>
            </a:r>
            <a:r>
              <a:rPr lang="ru-RU" sz="1700" u="sng" dirty="0" err="1" smtClean="0">
                <a:effectLst>
                  <a:outerShdw blurRad="38100" dist="38100" dir="2700000" algn="tl">
                    <a:srgbClr val="000000">
                      <a:alpha val="43137"/>
                    </a:srgbClr>
                  </a:outerShdw>
                </a:effectLst>
                <a:latin typeface="Arial" pitchFamily="34" charset="0"/>
                <a:cs typeface="Arial" pitchFamily="34" charset="0"/>
              </a:rPr>
              <a:t>технологиялары</a:t>
            </a:r>
            <a:endParaRPr lang="ru-RU" sz="1700" u="sng" dirty="0" smtClean="0">
              <a:effectLst>
                <a:outerShdw blurRad="38100" dist="38100" dir="2700000" algn="tl">
                  <a:srgbClr val="000000">
                    <a:alpha val="43137"/>
                  </a:srgbClr>
                </a:outerShdw>
              </a:effectLst>
              <a:latin typeface="Arial" pitchFamily="34" charset="0"/>
              <a:cs typeface="Arial" pitchFamily="34" charset="0"/>
            </a:endParaRPr>
          </a:p>
          <a:p>
            <a:pPr>
              <a:buNone/>
            </a:pPr>
            <a:r>
              <a:rPr lang="kk-KZ" sz="1700" dirty="0" smtClean="0">
                <a:latin typeface="Arial" pitchFamily="34" charset="0"/>
                <a:cs typeface="Arial" pitchFamily="34" charset="0"/>
              </a:rPr>
              <a:t>	1.Дәстүрлі </a:t>
            </a:r>
            <a:r>
              <a:rPr lang="kk-KZ" sz="1700" dirty="0" smtClean="0">
                <a:latin typeface="Arial" pitchFamily="34" charset="0"/>
                <a:cs typeface="Arial" pitchFamily="34" charset="0"/>
              </a:rPr>
              <a:t>энергия ресурстары</a:t>
            </a:r>
            <a:endParaRPr lang="ru-RU" sz="1700" dirty="0" smtClean="0">
              <a:latin typeface="Arial" pitchFamily="34" charset="0"/>
              <a:cs typeface="Arial" pitchFamily="34" charset="0"/>
            </a:endParaRPr>
          </a:p>
          <a:p>
            <a:pPr>
              <a:buNone/>
            </a:pPr>
            <a:r>
              <a:rPr lang="kk-KZ" sz="1700" dirty="0" smtClean="0">
                <a:latin typeface="Arial" pitchFamily="34" charset="0"/>
                <a:cs typeface="Arial" pitchFamily="34" charset="0"/>
              </a:rPr>
              <a:t>	2.Биогаз</a:t>
            </a:r>
            <a:r>
              <a:rPr lang="kk-KZ" sz="1700" dirty="0" smtClean="0">
                <a:latin typeface="Arial" pitchFamily="34" charset="0"/>
                <a:cs typeface="Arial" pitchFamily="34" charset="0"/>
              </a:rPr>
              <a:t>: негізгі сипаттамалары және алу технологиясы</a:t>
            </a:r>
            <a:endParaRPr lang="ru-RU" sz="1700" dirty="0" smtClean="0">
              <a:latin typeface="Arial" pitchFamily="34" charset="0"/>
              <a:cs typeface="Arial" pitchFamily="34" charset="0"/>
            </a:endParaRPr>
          </a:p>
          <a:p>
            <a:pPr>
              <a:buNone/>
            </a:pPr>
            <a:r>
              <a:rPr lang="kk-KZ" sz="1700" dirty="0" smtClean="0">
                <a:latin typeface="Arial" pitchFamily="34" charset="0"/>
                <a:cs typeface="Arial" pitchFamily="34" charset="0"/>
              </a:rPr>
              <a:t>	3.АӨК </a:t>
            </a:r>
            <a:r>
              <a:rPr lang="kk-KZ" sz="1700" dirty="0" smtClean="0">
                <a:latin typeface="Arial" pitchFamily="34" charset="0"/>
                <a:cs typeface="Arial" pitchFamily="34" charset="0"/>
              </a:rPr>
              <a:t>жаңартылатын энергия </a:t>
            </a:r>
            <a:r>
              <a:rPr lang="kk-KZ" sz="1700" dirty="0" smtClean="0">
                <a:latin typeface="Arial" pitchFamily="34" charset="0"/>
                <a:cs typeface="Arial" pitchFamily="34" charset="0"/>
              </a:rPr>
              <a:t>көздері</a:t>
            </a:r>
            <a:endParaRPr lang="en-US" sz="1700" dirty="0" smtClean="0">
              <a:latin typeface="Arial" pitchFamily="34" charset="0"/>
              <a:cs typeface="Arial" pitchFamily="34" charset="0"/>
            </a:endParaRPr>
          </a:p>
          <a:p>
            <a:pPr>
              <a:buNone/>
            </a:pPr>
            <a:endParaRPr lang="kk-KZ" sz="1700" dirty="0" smtClean="0">
              <a:latin typeface="Arial" pitchFamily="34" charset="0"/>
              <a:cs typeface="Arial" pitchFamily="34" charset="0"/>
            </a:endParaRPr>
          </a:p>
          <a:p>
            <a:pPr>
              <a:buNone/>
            </a:pPr>
            <a:r>
              <a:rPr lang="en-US" sz="1700" u="sng" dirty="0" smtClean="0">
                <a:effectLst>
                  <a:outerShdw blurRad="38100" dist="38100" dir="2700000" algn="tl">
                    <a:srgbClr val="000000">
                      <a:alpha val="43137"/>
                    </a:srgbClr>
                  </a:outerShdw>
                </a:effectLst>
                <a:latin typeface="Arial" pitchFamily="34" charset="0"/>
                <a:cs typeface="Arial" pitchFamily="34" charset="0"/>
              </a:rPr>
              <a:t>II</a:t>
            </a:r>
            <a:r>
              <a:rPr lang="kk-KZ" sz="1700" u="sng" dirty="0" smtClean="0">
                <a:effectLst>
                  <a:outerShdw blurRad="38100" dist="38100" dir="2700000" algn="tl">
                    <a:srgbClr val="000000">
                      <a:alpha val="43137"/>
                    </a:srgbClr>
                  </a:outerShdw>
                </a:effectLst>
                <a:latin typeface="Arial" pitchFamily="34" charset="0"/>
                <a:cs typeface="Arial" pitchFamily="34" charset="0"/>
              </a:rPr>
              <a:t>.</a:t>
            </a:r>
            <a:r>
              <a:rPr lang="ru-RU" sz="1700" u="sng" dirty="0" err="1" smtClean="0">
                <a:effectLst>
                  <a:outerShdw blurRad="38100" dist="38100" dir="2700000" algn="tl">
                    <a:srgbClr val="000000">
                      <a:alpha val="43137"/>
                    </a:srgbClr>
                  </a:outerShdw>
                </a:effectLst>
                <a:latin typeface="Arial" pitchFamily="34" charset="0"/>
                <a:cs typeface="Arial" pitchFamily="34" charset="0"/>
              </a:rPr>
              <a:t>Ауыл</a:t>
            </a:r>
            <a:r>
              <a:rPr lang="en-US" sz="1700" u="sng" dirty="0" smtClean="0">
                <a:effectLst>
                  <a:outerShdw blurRad="38100" dist="38100" dir="2700000" algn="tl">
                    <a:srgbClr val="000000">
                      <a:alpha val="43137"/>
                    </a:srgbClr>
                  </a:outerShdw>
                </a:effectLst>
                <a:latin typeface="Arial" pitchFamily="34" charset="0"/>
                <a:cs typeface="Arial" pitchFamily="34" charset="0"/>
              </a:rPr>
              <a:t> </a:t>
            </a:r>
            <a:r>
              <a:rPr lang="ru-RU" sz="1700" u="sng" dirty="0" err="1" smtClean="0">
                <a:effectLst>
                  <a:outerShdw blurRad="38100" dist="38100" dir="2700000" algn="tl">
                    <a:srgbClr val="000000">
                      <a:alpha val="43137"/>
                    </a:srgbClr>
                  </a:outerShdw>
                </a:effectLst>
                <a:latin typeface="Arial" pitchFamily="34" charset="0"/>
                <a:cs typeface="Arial" pitchFamily="34" charset="0"/>
              </a:rPr>
              <a:t>шаруашылық</a:t>
            </a:r>
            <a:r>
              <a:rPr lang="en-US" sz="1700" u="sng" dirty="0" smtClean="0">
                <a:effectLst>
                  <a:outerShdw blurRad="38100" dist="38100" dir="2700000" algn="tl">
                    <a:srgbClr val="000000">
                      <a:alpha val="43137"/>
                    </a:srgbClr>
                  </a:outerShdw>
                </a:effectLst>
                <a:latin typeface="Arial" pitchFamily="34" charset="0"/>
                <a:cs typeface="Arial" pitchFamily="34" charset="0"/>
              </a:rPr>
              <a:t> </a:t>
            </a:r>
            <a:r>
              <a:rPr lang="ru-RU" sz="1700" u="sng" dirty="0" err="1" smtClean="0">
                <a:effectLst>
                  <a:outerShdw blurRad="38100" dist="38100" dir="2700000" algn="tl">
                    <a:srgbClr val="000000">
                      <a:alpha val="43137"/>
                    </a:srgbClr>
                  </a:outerShdw>
                </a:effectLst>
                <a:latin typeface="Arial" pitchFamily="34" charset="0"/>
                <a:cs typeface="Arial" pitchFamily="34" charset="0"/>
              </a:rPr>
              <a:t>өндірісінде</a:t>
            </a:r>
            <a:r>
              <a:rPr lang="en-US" sz="1700" u="sng" dirty="0" smtClean="0">
                <a:effectLst>
                  <a:outerShdw blurRad="38100" dist="38100" dir="2700000" algn="tl">
                    <a:srgbClr val="000000">
                      <a:alpha val="43137"/>
                    </a:srgbClr>
                  </a:outerShdw>
                </a:effectLst>
                <a:latin typeface="Arial" pitchFamily="34" charset="0"/>
                <a:cs typeface="Arial" pitchFamily="34" charset="0"/>
              </a:rPr>
              <a:t> </a:t>
            </a:r>
            <a:r>
              <a:rPr lang="ru-RU" sz="1700" u="sng" dirty="0" err="1" smtClean="0">
                <a:effectLst>
                  <a:outerShdw blurRad="38100" dist="38100" dir="2700000" algn="tl">
                    <a:srgbClr val="000000">
                      <a:alpha val="43137"/>
                    </a:srgbClr>
                  </a:outerShdw>
                </a:effectLst>
                <a:latin typeface="Arial" pitchFamily="34" charset="0"/>
                <a:cs typeface="Arial" pitchFamily="34" charset="0"/>
              </a:rPr>
              <a:t>төмен</a:t>
            </a:r>
            <a:r>
              <a:rPr lang="en-US" sz="1700" u="sng" dirty="0" smtClean="0">
                <a:effectLst>
                  <a:outerShdw blurRad="38100" dist="38100" dir="2700000" algn="tl">
                    <a:srgbClr val="000000">
                      <a:alpha val="43137"/>
                    </a:srgbClr>
                  </a:outerShdw>
                </a:effectLst>
                <a:latin typeface="Arial" pitchFamily="34" charset="0"/>
                <a:cs typeface="Arial" pitchFamily="34" charset="0"/>
              </a:rPr>
              <a:t> </a:t>
            </a:r>
            <a:r>
              <a:rPr lang="ru-RU" sz="1700" u="sng" dirty="0" err="1" smtClean="0">
                <a:effectLst>
                  <a:outerShdw blurRad="38100" dist="38100" dir="2700000" algn="tl">
                    <a:srgbClr val="000000">
                      <a:alpha val="43137"/>
                    </a:srgbClr>
                  </a:outerShdw>
                </a:effectLst>
                <a:latin typeface="Arial" pitchFamily="34" charset="0"/>
                <a:cs typeface="Arial" pitchFamily="34" charset="0"/>
              </a:rPr>
              <a:t>жәнеқалдықсыз</a:t>
            </a:r>
            <a:r>
              <a:rPr lang="en-US" sz="1700" u="sng" dirty="0" smtClean="0">
                <a:effectLst>
                  <a:outerShdw blurRad="38100" dist="38100" dir="2700000" algn="tl">
                    <a:srgbClr val="000000">
                      <a:alpha val="43137"/>
                    </a:srgbClr>
                  </a:outerShdw>
                </a:effectLst>
                <a:latin typeface="Arial" pitchFamily="34" charset="0"/>
                <a:cs typeface="Arial" pitchFamily="34" charset="0"/>
              </a:rPr>
              <a:t> </a:t>
            </a:r>
            <a:r>
              <a:rPr lang="ru-RU" sz="1700" u="sng" dirty="0" err="1" smtClean="0">
                <a:effectLst>
                  <a:outerShdw blurRad="38100" dist="38100" dir="2700000" algn="tl">
                    <a:srgbClr val="000000">
                      <a:alpha val="43137"/>
                    </a:srgbClr>
                  </a:outerShdw>
                </a:effectLst>
                <a:latin typeface="Arial" pitchFamily="34" charset="0"/>
                <a:cs typeface="Arial" pitchFamily="34" charset="0"/>
              </a:rPr>
              <a:t>технологияларды</a:t>
            </a:r>
            <a:endParaRPr lang="en-US" sz="1700" u="sng" dirty="0" smtClean="0">
              <a:effectLst>
                <a:outerShdw blurRad="38100" dist="38100" dir="2700000" algn="tl">
                  <a:srgbClr val="000000">
                    <a:alpha val="43137"/>
                  </a:srgbClr>
                </a:outerShdw>
              </a:effectLst>
              <a:latin typeface="Arial" pitchFamily="34" charset="0"/>
              <a:cs typeface="Arial" pitchFamily="34" charset="0"/>
            </a:endParaRPr>
          </a:p>
          <a:p>
            <a:pPr>
              <a:buNone/>
            </a:pPr>
            <a:r>
              <a:rPr lang="ru-RU" sz="1700" u="sng" dirty="0" err="1" smtClean="0">
                <a:effectLst>
                  <a:outerShdw blurRad="38100" dist="38100" dir="2700000" algn="tl">
                    <a:srgbClr val="000000">
                      <a:alpha val="43137"/>
                    </a:srgbClr>
                  </a:outerShdw>
                </a:effectLst>
                <a:latin typeface="Arial" pitchFamily="34" charset="0"/>
                <a:cs typeface="Arial" pitchFamily="34" charset="0"/>
              </a:rPr>
              <a:t>қолдану.</a:t>
            </a:r>
            <a:r>
              <a:rPr lang="ru-RU" sz="1700" u="sng" dirty="0" smtClean="0">
                <a:effectLst>
                  <a:outerShdw blurRad="38100" dist="38100" dir="2700000" algn="tl">
                    <a:srgbClr val="000000">
                      <a:alpha val="43137"/>
                    </a:srgbClr>
                  </a:outerShdw>
                </a:effectLst>
                <a:latin typeface="Arial" pitchFamily="34" charset="0"/>
                <a:cs typeface="Arial" pitchFamily="34" charset="0"/>
              </a:rPr>
              <a:t> </a:t>
            </a:r>
            <a:r>
              <a:rPr lang="en-US" sz="1700" u="sng" dirty="0" smtClean="0">
                <a:effectLst>
                  <a:outerShdw blurRad="38100" dist="38100" dir="2700000" algn="tl">
                    <a:srgbClr val="000000">
                      <a:alpha val="43137"/>
                    </a:srgbClr>
                  </a:outerShdw>
                </a:effectLst>
                <a:latin typeface="Arial" pitchFamily="34" charset="0"/>
                <a:cs typeface="Arial" pitchFamily="34" charset="0"/>
              </a:rPr>
              <a:t> </a:t>
            </a:r>
            <a:r>
              <a:rPr lang="ru-RU" sz="1700" u="sng" dirty="0" err="1" smtClean="0">
                <a:effectLst>
                  <a:outerShdw blurRad="38100" dist="38100" dir="2700000" algn="tl">
                    <a:srgbClr val="000000">
                      <a:alpha val="43137"/>
                    </a:srgbClr>
                  </a:outerShdw>
                </a:effectLst>
                <a:latin typeface="Arial" pitchFamily="34" charset="0"/>
                <a:cs typeface="Arial" pitchFamily="34" charset="0"/>
              </a:rPr>
              <a:t>Агроөнеркәсіпті</a:t>
            </a:r>
            <a:r>
              <a:rPr lang="en-US" sz="1700" u="sng" dirty="0" smtClean="0">
                <a:effectLst>
                  <a:outerShdw blurRad="38100" dist="38100" dir="2700000" algn="tl">
                    <a:srgbClr val="000000">
                      <a:alpha val="43137"/>
                    </a:srgbClr>
                  </a:outerShdw>
                </a:effectLst>
                <a:latin typeface="Arial" pitchFamily="34" charset="0"/>
                <a:cs typeface="Arial" pitchFamily="34" charset="0"/>
              </a:rPr>
              <a:t> </a:t>
            </a:r>
            <a:r>
              <a:rPr lang="ru-RU" sz="1700" u="sng" dirty="0" err="1" smtClean="0">
                <a:effectLst>
                  <a:outerShdw blurRad="38100" dist="38100" dir="2700000" algn="tl">
                    <a:srgbClr val="000000">
                      <a:alpha val="43137"/>
                    </a:srgbClr>
                  </a:outerShdw>
                </a:effectLst>
                <a:latin typeface="Arial" pitchFamily="34" charset="0"/>
                <a:cs typeface="Arial" pitchFamily="34" charset="0"/>
              </a:rPr>
              <a:t>ккешенде</a:t>
            </a:r>
            <a:r>
              <a:rPr lang="en-US" sz="1700" u="sng" dirty="0" smtClean="0">
                <a:effectLst>
                  <a:outerShdw blurRad="38100" dist="38100" dir="2700000" algn="tl">
                    <a:srgbClr val="000000">
                      <a:alpha val="43137"/>
                    </a:srgbClr>
                  </a:outerShdw>
                </a:effectLst>
                <a:latin typeface="Arial" pitchFamily="34" charset="0"/>
                <a:cs typeface="Arial" pitchFamily="34" charset="0"/>
              </a:rPr>
              <a:t> </a:t>
            </a:r>
            <a:r>
              <a:rPr lang="ru-RU" sz="1700" u="sng" dirty="0" err="1" smtClean="0">
                <a:effectLst>
                  <a:outerShdw blurRad="38100" dist="38100" dir="2700000" algn="tl">
                    <a:srgbClr val="000000">
                      <a:alpha val="43137"/>
                    </a:srgbClr>
                  </a:outerShdw>
                </a:effectLst>
                <a:latin typeface="Arial" pitchFamily="34" charset="0"/>
                <a:cs typeface="Arial" pitchFamily="34" charset="0"/>
              </a:rPr>
              <a:t>қалдықсыз</a:t>
            </a:r>
            <a:r>
              <a:rPr lang="en-US" sz="1700" u="sng" dirty="0" smtClean="0">
                <a:effectLst>
                  <a:outerShdw blurRad="38100" dist="38100" dir="2700000" algn="tl">
                    <a:srgbClr val="000000">
                      <a:alpha val="43137"/>
                    </a:srgbClr>
                  </a:outerShdw>
                </a:effectLst>
                <a:latin typeface="Arial" pitchFamily="34" charset="0"/>
                <a:cs typeface="Arial" pitchFamily="34" charset="0"/>
              </a:rPr>
              <a:t> </a:t>
            </a:r>
            <a:r>
              <a:rPr lang="ru-RU" sz="1700" u="sng" dirty="0" err="1" smtClean="0">
                <a:effectLst>
                  <a:outerShdw blurRad="38100" dist="38100" dir="2700000" algn="tl">
                    <a:srgbClr val="000000">
                      <a:alpha val="43137"/>
                    </a:srgbClr>
                  </a:outerShdw>
                </a:effectLst>
                <a:latin typeface="Arial" pitchFamily="34" charset="0"/>
                <a:cs typeface="Arial" pitchFamily="34" charset="0"/>
              </a:rPr>
              <a:t>және </a:t>
            </a:r>
            <a:r>
              <a:rPr lang="ru-RU" sz="1700" u="sng" dirty="0" smtClean="0">
                <a:effectLst>
                  <a:outerShdw blurRad="38100" dist="38100" dir="2700000" algn="tl">
                    <a:srgbClr val="000000">
                      <a:alpha val="43137"/>
                    </a:srgbClr>
                  </a:outerShdw>
                </a:effectLst>
                <a:latin typeface="Arial" pitchFamily="34" charset="0"/>
                <a:cs typeface="Arial" pitchFamily="34" charset="0"/>
              </a:rPr>
              <a:t>аз </a:t>
            </a:r>
            <a:r>
              <a:rPr lang="ru-RU" sz="1700" u="sng" dirty="0" err="1" smtClean="0">
                <a:effectLst>
                  <a:outerShdw blurRad="38100" dist="38100" dir="2700000" algn="tl">
                    <a:srgbClr val="000000">
                      <a:alpha val="43137"/>
                    </a:srgbClr>
                  </a:outerShdw>
                </a:effectLst>
                <a:latin typeface="Arial" pitchFamily="34" charset="0"/>
                <a:cs typeface="Arial" pitchFamily="34" charset="0"/>
              </a:rPr>
              <a:t>қалдықты</a:t>
            </a:r>
            <a:r>
              <a:rPr lang="en-US" sz="1700" u="sng" dirty="0" smtClean="0">
                <a:effectLst>
                  <a:outerShdw blurRad="38100" dist="38100" dir="2700000" algn="tl">
                    <a:srgbClr val="000000">
                      <a:alpha val="43137"/>
                    </a:srgbClr>
                  </a:outerShdw>
                </a:effectLst>
                <a:latin typeface="Arial" pitchFamily="34" charset="0"/>
                <a:cs typeface="Arial" pitchFamily="34" charset="0"/>
              </a:rPr>
              <a:t> </a:t>
            </a:r>
            <a:r>
              <a:rPr lang="ru-RU" sz="1700" u="sng" dirty="0" err="1" smtClean="0">
                <a:effectLst>
                  <a:outerShdw blurRad="38100" dist="38100" dir="2700000" algn="tl">
                    <a:srgbClr val="000000">
                      <a:alpha val="43137"/>
                    </a:srgbClr>
                  </a:outerShdw>
                </a:effectLst>
                <a:latin typeface="Arial" pitchFamily="34" charset="0"/>
                <a:cs typeface="Arial" pitchFamily="34" charset="0"/>
              </a:rPr>
              <a:t>технологиялар</a:t>
            </a:r>
            <a:r>
              <a:rPr lang="ru-RU" sz="1700" u="sng" dirty="0" smtClean="0">
                <a:effectLst>
                  <a:outerShdw blurRad="38100" dist="38100" dir="2700000" algn="tl">
                    <a:srgbClr val="000000">
                      <a:alpha val="43137"/>
                    </a:srgbClr>
                  </a:outerShdw>
                </a:effectLst>
                <a:latin typeface="Arial" pitchFamily="34" charset="0"/>
                <a:cs typeface="Arial" pitchFamily="34" charset="0"/>
              </a:rPr>
              <a:t>.</a:t>
            </a:r>
            <a:endParaRPr lang="ru-RU" sz="1700" u="sng" dirty="0" smtClean="0">
              <a:effectLst>
                <a:outerShdw blurRad="38100" dist="38100" dir="2700000" algn="tl">
                  <a:srgbClr val="000000">
                    <a:alpha val="43137"/>
                  </a:srgbClr>
                </a:outerShdw>
              </a:effectLst>
              <a:latin typeface="Arial" pitchFamily="34" charset="0"/>
              <a:cs typeface="Arial" pitchFamily="34" charset="0"/>
            </a:endParaRPr>
          </a:p>
          <a:p>
            <a:pPr>
              <a:buNone/>
            </a:pPr>
            <a:r>
              <a:rPr lang="kk-KZ" sz="1700" dirty="0" smtClean="0">
                <a:latin typeface="Arial" pitchFamily="34" charset="0"/>
                <a:cs typeface="Arial" pitchFamily="34" charset="0"/>
              </a:rPr>
              <a:t>	1.Ауылшаруашылық </a:t>
            </a:r>
            <a:r>
              <a:rPr lang="kk-KZ" sz="1700" dirty="0" smtClean="0">
                <a:latin typeface="Arial" pitchFamily="34" charset="0"/>
                <a:cs typeface="Arial" pitchFamily="34" charset="0"/>
              </a:rPr>
              <a:t>өндірісіндегі төмен және қалдықсыз технологиялар</a:t>
            </a:r>
            <a:endParaRPr lang="ru-RU" sz="1700" dirty="0" smtClean="0">
              <a:latin typeface="Arial" pitchFamily="34" charset="0"/>
              <a:cs typeface="Arial" pitchFamily="34" charset="0"/>
            </a:endParaRPr>
          </a:p>
          <a:p>
            <a:pPr>
              <a:buNone/>
            </a:pPr>
            <a:r>
              <a:rPr lang="kk-KZ" sz="1700" dirty="0" smtClean="0">
                <a:latin typeface="Arial" pitchFamily="34" charset="0"/>
                <a:cs typeface="Arial" pitchFamily="34" charset="0"/>
              </a:rPr>
              <a:t>	2.Этан </a:t>
            </a:r>
            <a:r>
              <a:rPr lang="kk-KZ" sz="1700" dirty="0" smtClean="0">
                <a:latin typeface="Arial" pitchFamily="34" charset="0"/>
                <a:cs typeface="Arial" pitchFamily="34" charset="0"/>
              </a:rPr>
              <a:t>ілеспе газын этиленге қайта өңдеу (пропан пропиленге және </a:t>
            </a:r>
            <a:r>
              <a:rPr lang="kk-KZ" sz="1700" dirty="0" smtClean="0">
                <a:latin typeface="Arial" pitchFamily="34" charset="0"/>
                <a:cs typeface="Arial" pitchFamily="34" charset="0"/>
              </a:rPr>
              <a:t>бутан</a:t>
            </a:r>
            <a:r>
              <a:rPr lang="en-US" sz="1700" dirty="0" smtClean="0">
                <a:latin typeface="Arial" pitchFamily="34" charset="0"/>
                <a:cs typeface="Arial" pitchFamily="34" charset="0"/>
              </a:rPr>
              <a:t> </a:t>
            </a:r>
            <a:r>
              <a:rPr lang="kk-KZ" sz="1700" dirty="0" smtClean="0">
                <a:latin typeface="Arial" pitchFamily="34" charset="0"/>
                <a:cs typeface="Arial" pitchFamily="34" charset="0"/>
              </a:rPr>
              <a:t>бутанға</a:t>
            </a:r>
            <a:r>
              <a:rPr lang="kk-KZ" sz="1700" dirty="0" smtClean="0">
                <a:latin typeface="Arial" pitchFamily="34" charset="0"/>
                <a:cs typeface="Arial" pitchFamily="34" charset="0"/>
              </a:rPr>
              <a:t>). Олефлекс-процесс.</a:t>
            </a:r>
            <a:endParaRPr lang="ru-RU" sz="1700" dirty="0" smtClean="0">
              <a:latin typeface="Arial" pitchFamily="34" charset="0"/>
              <a:cs typeface="Arial" pitchFamily="34" charset="0"/>
            </a:endParaRPr>
          </a:p>
          <a:p>
            <a:pPr>
              <a:buNone/>
            </a:pPr>
            <a:r>
              <a:rPr lang="kk-KZ" sz="1700" dirty="0" smtClean="0">
                <a:latin typeface="Arial" pitchFamily="34" charset="0"/>
                <a:cs typeface="Arial" pitchFamily="34" charset="0"/>
              </a:rPr>
              <a:t>	3.Жеңіл </a:t>
            </a:r>
            <a:r>
              <a:rPr lang="kk-KZ" sz="1700" dirty="0" smtClean="0">
                <a:latin typeface="Arial" pitchFamily="34" charset="0"/>
                <a:cs typeface="Arial" pitchFamily="34" charset="0"/>
              </a:rPr>
              <a:t>көмірсутектерді бензинге хош иісті көмірсутектерге қайта </a:t>
            </a:r>
            <a:r>
              <a:rPr lang="kk-KZ" sz="1700" dirty="0" smtClean="0">
                <a:latin typeface="Arial" pitchFamily="34" charset="0"/>
                <a:cs typeface="Arial" pitchFamily="34" charset="0"/>
              </a:rPr>
              <a:t>өңдеу.</a:t>
            </a:r>
            <a:r>
              <a:rPr lang="en-US" sz="1700" dirty="0" smtClean="0">
                <a:latin typeface="Arial" pitchFamily="34" charset="0"/>
                <a:cs typeface="Arial" pitchFamily="34" charset="0"/>
              </a:rPr>
              <a:t> </a:t>
            </a:r>
            <a:r>
              <a:rPr lang="kk-KZ" sz="1700" dirty="0" smtClean="0">
                <a:latin typeface="Arial" pitchFamily="34" charset="0"/>
                <a:cs typeface="Arial" pitchFamily="34" charset="0"/>
              </a:rPr>
              <a:t>Циклдар-Цеоформинг </a:t>
            </a:r>
            <a:r>
              <a:rPr lang="kk-KZ" sz="1700" dirty="0" smtClean="0">
                <a:latin typeface="Arial" pitchFamily="34" charset="0"/>
                <a:cs typeface="Arial" pitchFamily="34" charset="0"/>
              </a:rPr>
              <a:t>процесі</a:t>
            </a:r>
            <a:r>
              <a:rPr lang="kk-KZ" sz="1700" dirty="0" smtClean="0">
                <a:latin typeface="Arial" pitchFamily="34" charset="0"/>
                <a:cs typeface="Arial" pitchFamily="34" charset="0"/>
              </a:rPr>
              <a:t>.</a:t>
            </a:r>
            <a:endParaRPr lang="en-US" sz="1700" dirty="0" smtClean="0">
              <a:latin typeface="Arial" pitchFamily="34" charset="0"/>
              <a:cs typeface="Arial" pitchFamily="34" charset="0"/>
            </a:endParaRPr>
          </a:p>
          <a:p>
            <a:pPr>
              <a:buNone/>
            </a:pPr>
            <a:endParaRPr lang="ru-RU" sz="1700" u="sng" dirty="0" smtClean="0">
              <a:effectLst>
                <a:outerShdw blurRad="38100" dist="38100" dir="2700000" algn="tl">
                  <a:srgbClr val="000000">
                    <a:alpha val="43137"/>
                  </a:srgbClr>
                </a:outerShdw>
              </a:effectLst>
              <a:latin typeface="Arial" pitchFamily="34" charset="0"/>
              <a:cs typeface="Arial" pitchFamily="34" charset="0"/>
            </a:endParaRPr>
          </a:p>
          <a:p>
            <a:pPr>
              <a:buNone/>
            </a:pPr>
            <a:r>
              <a:rPr lang="ru-RU" sz="1700" u="sng" dirty="0" err="1" smtClean="0">
                <a:effectLst>
                  <a:outerShdw blurRad="38100" dist="38100" dir="2700000" algn="tl">
                    <a:srgbClr val="000000">
                      <a:alpha val="43137"/>
                    </a:srgbClr>
                  </a:outerShdw>
                </a:effectLst>
                <a:latin typeface="Arial" pitchFamily="34" charset="0"/>
                <a:cs typeface="Arial" pitchFamily="34" charset="0"/>
              </a:rPr>
              <a:t>ІІІ.Биогаз</a:t>
            </a:r>
            <a:r>
              <a:rPr lang="ru-RU" sz="1700" u="sng" dirty="0" smtClean="0">
                <a:effectLst>
                  <a:outerShdw blurRad="38100" dist="38100" dir="2700000" algn="tl">
                    <a:srgbClr val="000000">
                      <a:alpha val="43137"/>
                    </a:srgbClr>
                  </a:outerShdw>
                </a:effectLst>
                <a:latin typeface="Arial" pitchFamily="34" charset="0"/>
                <a:cs typeface="Arial" pitchFamily="34" charset="0"/>
              </a:rPr>
              <a:t> </a:t>
            </a:r>
            <a:r>
              <a:rPr lang="ru-RU" sz="1700" u="sng" dirty="0" err="1" smtClean="0">
                <a:effectLst>
                  <a:outerShdw blurRad="38100" dist="38100" dir="2700000" algn="tl">
                    <a:srgbClr val="000000">
                      <a:alpha val="43137"/>
                    </a:srgbClr>
                  </a:outerShdw>
                </a:effectLst>
                <a:latin typeface="Arial" pitchFamily="34" charset="0"/>
                <a:cs typeface="Arial" pitchFamily="34" charset="0"/>
              </a:rPr>
              <a:t>қондырғылары.</a:t>
            </a:r>
            <a:r>
              <a:rPr lang="ru-RU" sz="1700" u="sng" dirty="0" smtClean="0">
                <a:effectLst>
                  <a:outerShdw blurRad="38100" dist="38100" dir="2700000" algn="tl">
                    <a:srgbClr val="000000">
                      <a:alpha val="43137"/>
                    </a:srgbClr>
                  </a:outerShdw>
                </a:effectLst>
                <a:latin typeface="Arial" pitchFamily="34" charset="0"/>
                <a:cs typeface="Arial" pitchFamily="34" charset="0"/>
              </a:rPr>
              <a:t> </a:t>
            </a:r>
            <a:r>
              <a:rPr lang="ru-RU" sz="1700" u="sng" dirty="0" err="1" smtClean="0">
                <a:effectLst>
                  <a:outerShdw blurRad="38100" dist="38100" dir="2700000" algn="tl">
                    <a:srgbClr val="000000">
                      <a:alpha val="43137"/>
                    </a:srgbClr>
                  </a:outerShdw>
                </a:effectLst>
                <a:latin typeface="Arial" pitchFamily="34" charset="0"/>
                <a:cs typeface="Arial" pitchFamily="34" charset="0"/>
              </a:rPr>
              <a:t>Биогаз</a:t>
            </a:r>
            <a:r>
              <a:rPr lang="ru-RU" sz="1700" u="sng" dirty="0" smtClean="0">
                <a:effectLst>
                  <a:outerShdw blurRad="38100" dist="38100" dir="2700000" algn="tl">
                    <a:srgbClr val="000000">
                      <a:alpha val="43137"/>
                    </a:srgbClr>
                  </a:outerShdw>
                </a:effectLst>
                <a:latin typeface="Arial" pitchFamily="34" charset="0"/>
                <a:cs typeface="Arial" pitchFamily="34" charset="0"/>
              </a:rPr>
              <a:t> </a:t>
            </a:r>
            <a:r>
              <a:rPr lang="ru-RU" sz="1700" u="sng" dirty="0" err="1" smtClean="0">
                <a:effectLst>
                  <a:outerShdw blurRad="38100" dist="38100" dir="2700000" algn="tl">
                    <a:srgbClr val="000000">
                      <a:alpha val="43137"/>
                    </a:srgbClr>
                  </a:outerShdw>
                </a:effectLst>
                <a:latin typeface="Arial" pitchFamily="34" charset="0"/>
                <a:cs typeface="Arial" pitchFamily="34" charset="0"/>
              </a:rPr>
              <a:t>зауытын</a:t>
            </a:r>
            <a:r>
              <a:rPr lang="ru-RU" sz="1700" u="sng" dirty="0" smtClean="0">
                <a:effectLst>
                  <a:outerShdw blurRad="38100" dist="38100" dir="2700000" algn="tl">
                    <a:srgbClr val="000000">
                      <a:alpha val="43137"/>
                    </a:srgbClr>
                  </a:outerShdw>
                </a:effectLst>
                <a:latin typeface="Arial" pitchFamily="34" charset="0"/>
                <a:cs typeface="Arial" pitchFamily="34" charset="0"/>
              </a:rPr>
              <a:t> </a:t>
            </a:r>
            <a:r>
              <a:rPr lang="ru-RU" sz="1700" u="sng" dirty="0" err="1" smtClean="0">
                <a:effectLst>
                  <a:outerShdw blurRad="38100" dist="38100" dir="2700000" algn="tl">
                    <a:srgbClr val="000000">
                      <a:alpha val="43137"/>
                    </a:srgbClr>
                  </a:outerShdw>
                </a:effectLst>
                <a:latin typeface="Arial" pitchFamily="34" charset="0"/>
                <a:cs typeface="Arial" pitchFamily="34" charset="0"/>
              </a:rPr>
              <a:t>орнату</a:t>
            </a:r>
            <a:r>
              <a:rPr lang="ru-RU" sz="1700" u="sng" dirty="0" smtClean="0">
                <a:effectLst>
                  <a:outerShdw blurRad="38100" dist="38100" dir="2700000" algn="tl">
                    <a:srgbClr val="000000">
                      <a:alpha val="43137"/>
                    </a:srgbClr>
                  </a:outerShdw>
                </a:effectLst>
                <a:latin typeface="Arial" pitchFamily="34" charset="0"/>
                <a:cs typeface="Arial" pitchFamily="34" charset="0"/>
              </a:rPr>
              <a:t>.</a:t>
            </a:r>
            <a:endParaRPr lang="ru-RU" sz="1700" u="sng" dirty="0" smtClean="0">
              <a:effectLst>
                <a:outerShdw blurRad="38100" dist="38100" dir="2700000" algn="tl">
                  <a:srgbClr val="000000">
                    <a:alpha val="43137"/>
                  </a:srgbClr>
                </a:outerShdw>
              </a:effectLst>
              <a:latin typeface="Arial" pitchFamily="34" charset="0"/>
              <a:cs typeface="Arial" pitchFamily="34" charset="0"/>
            </a:endParaRPr>
          </a:p>
          <a:p>
            <a:pPr>
              <a:buNone/>
            </a:pPr>
            <a:r>
              <a:rPr lang="kk-KZ" sz="1700" dirty="0" smtClean="0">
                <a:latin typeface="Arial" pitchFamily="34" charset="0"/>
                <a:cs typeface="Arial" pitchFamily="34" charset="0"/>
              </a:rPr>
              <a:t>	1.Биогаз </a:t>
            </a:r>
            <a:r>
              <a:rPr lang="kk-KZ" sz="1700" dirty="0" smtClean="0">
                <a:latin typeface="Arial" pitchFamily="34" charset="0"/>
                <a:cs typeface="Arial" pitchFamily="34" charset="0"/>
              </a:rPr>
              <a:t>қондырғылары</a:t>
            </a:r>
            <a:endParaRPr lang="ru-RU" sz="1700" dirty="0" smtClean="0">
              <a:latin typeface="Arial" pitchFamily="34" charset="0"/>
              <a:cs typeface="Arial" pitchFamily="34" charset="0"/>
            </a:endParaRPr>
          </a:p>
          <a:p>
            <a:pPr>
              <a:buNone/>
            </a:pPr>
            <a:r>
              <a:rPr lang="kk-KZ" sz="1700" dirty="0" smtClean="0">
                <a:latin typeface="Arial" pitchFamily="34" charset="0"/>
                <a:cs typeface="Arial" pitchFamily="34" charset="0"/>
              </a:rPr>
              <a:t>	2.Процестің </a:t>
            </a:r>
            <a:r>
              <a:rPr lang="kk-KZ" sz="1700" dirty="0" smtClean="0">
                <a:latin typeface="Arial" pitchFamily="34" charset="0"/>
                <a:cs typeface="Arial" pitchFamily="34" charset="0"/>
              </a:rPr>
              <a:t>сипаттамасы</a:t>
            </a:r>
            <a:endParaRPr lang="ru-RU" sz="1700" dirty="0" smtClean="0">
              <a:latin typeface="Arial" pitchFamily="34" charset="0"/>
              <a:cs typeface="Arial" pitchFamily="34" charset="0"/>
            </a:endParaRPr>
          </a:p>
          <a:p>
            <a:pPr>
              <a:buNone/>
            </a:pPr>
            <a:r>
              <a:rPr lang="kk-KZ" sz="1700" dirty="0" smtClean="0">
                <a:latin typeface="Arial" pitchFamily="34" charset="0"/>
                <a:cs typeface="Arial" pitchFamily="34" charset="0"/>
              </a:rPr>
              <a:t>	3</a:t>
            </a:r>
            <a:r>
              <a:rPr lang="kk-KZ" sz="1700" dirty="0" smtClean="0">
                <a:latin typeface="Arial" pitchFamily="34" charset="0"/>
                <a:cs typeface="Arial" pitchFamily="34" charset="0"/>
              </a:rPr>
              <a:t>."Скарабей»</a:t>
            </a:r>
            <a:endParaRPr lang="ru-RU" sz="1700" dirty="0" smtClean="0">
              <a:latin typeface="Arial" pitchFamily="34" charset="0"/>
              <a:cs typeface="Arial" pitchFamily="34" charset="0"/>
            </a:endParaRPr>
          </a:p>
          <a:p>
            <a:pPr>
              <a:buNone/>
            </a:pPr>
            <a:r>
              <a:rPr lang="kk-KZ" sz="1700" dirty="0" smtClean="0">
                <a:latin typeface="Arial" pitchFamily="34" charset="0"/>
                <a:cs typeface="Arial" pitchFamily="34" charset="0"/>
              </a:rPr>
              <a:t>	4.Қайталама </a:t>
            </a:r>
            <a:r>
              <a:rPr lang="kk-KZ" sz="1700" dirty="0" smtClean="0">
                <a:latin typeface="Arial" pitchFamily="34" charset="0"/>
                <a:cs typeface="Arial" pitchFamily="34" charset="0"/>
              </a:rPr>
              <a:t>шикізат ресурстарынан пектин және пектин өнімдерін өндіру</a:t>
            </a:r>
            <a:endParaRPr lang="ru-RU" sz="1700" dirty="0" smtClean="0">
              <a:latin typeface="Arial" pitchFamily="34" charset="0"/>
              <a:cs typeface="Arial" pitchFamily="34" charset="0"/>
            </a:endParaRPr>
          </a:p>
          <a:p>
            <a:pPr>
              <a:buNone/>
            </a:pPr>
            <a:r>
              <a:rPr lang="kk-KZ" sz="1700" dirty="0" smtClean="0">
                <a:latin typeface="Arial" pitchFamily="34" charset="0"/>
                <a:cs typeface="Arial" pitchFamily="34" charset="0"/>
              </a:rPr>
              <a:t>	5.Жасанды </a:t>
            </a:r>
            <a:r>
              <a:rPr lang="kk-KZ" sz="1700" dirty="0" smtClean="0">
                <a:latin typeface="Arial" pitchFamily="34" charset="0"/>
                <a:cs typeface="Arial" pitchFamily="34" charset="0"/>
              </a:rPr>
              <a:t>экожүйедегі кешенді ауыл шаруашылығы өндірісі</a:t>
            </a:r>
            <a:endParaRPr lang="ru-RU" sz="1700" dirty="0" smtClean="0">
              <a:latin typeface="Arial" pitchFamily="34" charset="0"/>
              <a:cs typeface="Arial" pitchFamily="34" charset="0"/>
            </a:endParaRPr>
          </a:p>
          <a:p>
            <a:pPr>
              <a:buNone/>
            </a:pPr>
            <a:endParaRPr lang="ru-RU" sz="1700" dirty="0" smtClean="0">
              <a:latin typeface="Arial" pitchFamily="34" charset="0"/>
              <a:cs typeface="Arial" pitchFamily="34" charset="0"/>
            </a:endParaRPr>
          </a:p>
          <a:p>
            <a:pPr>
              <a:buNone/>
            </a:pPr>
            <a:endParaRPr lang="ru-RU" sz="1700" dirty="0" smtClean="0">
              <a:latin typeface="Arial" pitchFamily="34" charset="0"/>
              <a:cs typeface="Arial" pitchFamily="34" charset="0"/>
            </a:endParaRPr>
          </a:p>
          <a:p>
            <a:endParaRPr lang="ru-RU" sz="1700" dirty="0"/>
          </a:p>
        </p:txBody>
      </p:sp>
      <p:pic>
        <p:nvPicPr>
          <p:cNvPr id="4" name="Picture 5" descr="C:\Users\Администратор\Desktop\images.png"/>
          <p:cNvPicPr>
            <a:picLocks noChangeAspect="1" noChangeArrowheads="1"/>
          </p:cNvPicPr>
          <p:nvPr/>
        </p:nvPicPr>
        <p:blipFill>
          <a:blip r:embed="rId2"/>
          <a:srcRect/>
          <a:stretch>
            <a:fillRect/>
          </a:stretch>
        </p:blipFill>
        <p:spPr bwMode="auto">
          <a:xfrm>
            <a:off x="7915275" y="6524625"/>
            <a:ext cx="1228725" cy="333375"/>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0" y="0"/>
            <a:ext cx="9144000" cy="584775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49263" algn="just" defTabSz="914400" rtl="0" eaLnBrk="1" fontAlgn="base" latinLnBrk="0" hangingPunct="1">
              <a:lnSpc>
                <a:spcPct val="100000"/>
              </a:lnSpc>
              <a:spcBef>
                <a:spcPct val="0"/>
              </a:spcBef>
              <a:spcAft>
                <a:spcPct val="0"/>
              </a:spcAft>
              <a:buClrTx/>
              <a:buSzTx/>
              <a:buFontTx/>
              <a:buNone/>
              <a:tabLst/>
            </a:pPr>
            <a:r>
              <a:rPr kumimoji="0" lang="kk-KZ" sz="1700" b="1" i="1" u="sng" strike="noStrike" cap="none" normalizeH="0" baseline="0" dirty="0" smtClean="0">
                <a:ln>
                  <a:noFill/>
                </a:ln>
                <a:solidFill>
                  <a:schemeClr val="tx1"/>
                </a:solidFill>
                <a:effectLst/>
                <a:latin typeface="Arial" pitchFamily="34" charset="0"/>
                <a:ea typeface="Calibri" pitchFamily="34" charset="0"/>
                <a:cs typeface="Arial" pitchFamily="34" charset="0"/>
              </a:rPr>
              <a:t>Дәстүрлі энергия ресурстары</a:t>
            </a:r>
            <a:endParaRPr kumimoji="0" lang="ru-RU" sz="1700" b="0" i="1" u="sng" strike="noStrike" cap="none" normalizeH="0" baseline="0" dirty="0" smtClean="0">
              <a:ln>
                <a:noFill/>
              </a:ln>
              <a:solidFill>
                <a:schemeClr val="tx1"/>
              </a:solidFill>
              <a:effectLst/>
              <a:latin typeface="Arial" pitchFamily="34" charset="0"/>
              <a:cs typeface="Arial" pitchFamily="34"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kk-KZ" sz="1700" b="0" i="0" u="none" strike="noStrike" cap="none" normalizeH="0" baseline="0" dirty="0" smtClean="0">
                <a:ln>
                  <a:noFill/>
                </a:ln>
                <a:solidFill>
                  <a:schemeClr val="tx1"/>
                </a:solidFill>
                <a:effectLst/>
                <a:latin typeface="Arial" pitchFamily="34" charset="0"/>
                <a:ea typeface="Calibri" pitchFamily="34" charset="0"/>
                <a:cs typeface="Arial" pitchFamily="34" charset="0"/>
              </a:rPr>
              <a:t>Бір кездері мұнай, газ және көмір-дәстүрлі энергия ресурстары адамзатқа өнеркәсіптік революция мен инновациялық секіруді қамтамасыз етті. Бүгінде қазба байлықтарының ең оптимистік есебі бойынша бірнеше ғасырға ғана жетеді. Сондықтан, ғаламшардың болашағы жаңартылатын энергия көздерімен. Жаңартылатын энергия көздері-күн, жел, жер, биомассалар, су (теңіздер, мұхиттар, өзендер) энергиясын пайдаланатын энергия көздері, олар қоршаған ортада үнемі немесе мезгіл-мезгіл пайда болады. Жаңартылатын көздердің артықшылықтары көп. Олар сарқылмас, ал бұл өз кезегінде тұрақтылық пен энергетикалық қауіпсіздіктің кепілі. Ең бастысы: мұндай энергия көздерінің экологиялық және энергетикалық тиімділік көрсеткіштері өте жоғары. Жаңартылатын энергия көздерін дамыту жаһандық жылынуға қарсы күрес және парниктік газдардың шығарындыларын шектеу жөніндегі шаралар арасында әрдайым айтылған жоқ. Бұл фактор өте маңызды және өзекті, сондықтан мұндай баламалы энергетиканы енгізу – өмірлік қажет және іс жүзінде сөзсіз.</a:t>
            </a:r>
            <a:endParaRPr kumimoji="0" lang="ru-RU" sz="17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kk-KZ" sz="1700" b="0" i="0" u="none" strike="noStrike" cap="none" normalizeH="0" baseline="0" dirty="0" smtClean="0">
                <a:ln>
                  <a:noFill/>
                </a:ln>
                <a:solidFill>
                  <a:schemeClr val="tx1"/>
                </a:solidFill>
                <a:effectLst/>
                <a:latin typeface="Arial" pitchFamily="34" charset="0"/>
                <a:ea typeface="Calibri" pitchFamily="34" charset="0"/>
                <a:cs typeface="Arial" pitchFamily="34" charset="0"/>
              </a:rPr>
              <a:t>Биогаз-анаэробты ашыту процесінде пайда болатын метан мен көмірқышқыл газының қоспасы. Биогаз алу процесінде пайда болатын қалдық құрамында органикалық заттардың айтарлықтай мөлшері бар және тыңайтқыш ретінде пайдаланылуы мүмкін. Биогаз алу экономикалық тұрғыдан ақталған және қалдықтардың тұрақты ағынын (мал шаруашылығы фермаларының, өсімдік қалдықтарының және т.б.) қайта өңдеу кезінде қолайлы болып табылады. Үнемділік-тегін бастапқы шикізатта (қалдықтарда), аз шығынды ұйымда және оларды беруді басқаруда. Толық экологиялық цикл мүмкіндігі бар агроөнеркәсіптік кешендерде биогаз алу әсіресе тиімді.</a:t>
            </a:r>
            <a:endParaRPr kumimoji="0" lang="kk-KZ" sz="1700" b="0" i="0" u="none" strike="noStrike" cap="none" normalizeH="0" baseline="0" dirty="0" smtClean="0">
              <a:ln>
                <a:noFill/>
              </a:ln>
              <a:solidFill>
                <a:schemeClr val="tx1"/>
              </a:solidFill>
              <a:effectLst/>
              <a:latin typeface="Arial" pitchFamily="34" charset="0"/>
              <a:cs typeface="Arial" pitchFamily="34" charset="0"/>
            </a:endParaRPr>
          </a:p>
        </p:txBody>
      </p:sp>
      <p:pic>
        <p:nvPicPr>
          <p:cNvPr id="5" name="Picture 5" descr="C:\Users\Администратор\Desktop\images.png"/>
          <p:cNvPicPr>
            <a:picLocks noChangeAspect="1" noChangeArrowheads="1"/>
          </p:cNvPicPr>
          <p:nvPr/>
        </p:nvPicPr>
        <p:blipFill>
          <a:blip r:embed="rId2"/>
          <a:srcRect/>
          <a:stretch>
            <a:fillRect/>
          </a:stretch>
        </p:blipFill>
        <p:spPr bwMode="auto">
          <a:xfrm>
            <a:off x="7915275" y="6524625"/>
            <a:ext cx="1228725" cy="333375"/>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
          <p:cNvSpPr>
            <a:spLocks noChangeArrowheads="1"/>
          </p:cNvSpPr>
          <p:nvPr/>
        </p:nvSpPr>
        <p:spPr bwMode="auto">
          <a:xfrm>
            <a:off x="0" y="1000108"/>
            <a:ext cx="9144000" cy="401648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49263" algn="just" defTabSz="914400" rtl="0" eaLnBrk="1" fontAlgn="base" latinLnBrk="0" hangingPunct="1">
              <a:lnSpc>
                <a:spcPct val="100000"/>
              </a:lnSpc>
              <a:spcBef>
                <a:spcPct val="0"/>
              </a:spcBef>
              <a:spcAft>
                <a:spcPct val="0"/>
              </a:spcAft>
              <a:buClrTx/>
              <a:buSzTx/>
              <a:buFontTx/>
              <a:buNone/>
              <a:tabLst/>
            </a:pPr>
            <a:r>
              <a:rPr kumimoji="0" lang="kk-KZ" sz="1700" b="1" i="0" u="none" strike="noStrike" cap="none" normalizeH="0" baseline="0" dirty="0" smtClean="0">
                <a:ln>
                  <a:noFill/>
                </a:ln>
                <a:solidFill>
                  <a:schemeClr val="tx1"/>
                </a:solidFill>
                <a:effectLst/>
                <a:latin typeface="Arial" pitchFamily="34" charset="0"/>
                <a:ea typeface="Calibri" pitchFamily="34" charset="0"/>
                <a:cs typeface="Arial" pitchFamily="34" charset="0"/>
              </a:rPr>
              <a:t>Органикалық қалдықтардан биогаз алу оң ерекшеліктері бар</a:t>
            </a:r>
            <a:r>
              <a:rPr kumimoji="0" lang="kk-KZ" sz="1700" b="0" i="0" u="none" strike="noStrike" cap="none" normalizeH="0" baseline="0" dirty="0" smtClean="0">
                <a:ln>
                  <a:noFill/>
                </a:ln>
                <a:solidFill>
                  <a:schemeClr val="tx1"/>
                </a:solidFill>
                <a:effectLst/>
                <a:latin typeface="Arial" pitchFamily="34" charset="0"/>
                <a:ea typeface="Calibri" pitchFamily="34" charset="0"/>
                <a:cs typeface="Arial" pitchFamily="34" charset="0"/>
              </a:rPr>
              <a:t>:</a:t>
            </a:r>
            <a:endParaRPr kumimoji="0" lang="ru-RU" sz="17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kk-KZ" sz="1700" b="0" i="0" u="none" strike="noStrike" cap="none" normalizeH="0" baseline="0" dirty="0" smtClean="0">
                <a:ln>
                  <a:noFill/>
                </a:ln>
                <a:solidFill>
                  <a:schemeClr val="tx1"/>
                </a:solidFill>
                <a:effectLst/>
                <a:latin typeface="Arial" pitchFamily="34" charset="0"/>
                <a:ea typeface="Calibri" pitchFamily="34" charset="0"/>
                <a:cs typeface="Arial" pitchFamily="34" charset="0"/>
              </a:rPr>
              <a:t>1. Жоғары тиімділігі бар Биогаз жылу және электр энергиясын алу үшін пайдаланылуы мүмкін;</a:t>
            </a:r>
            <a:endParaRPr kumimoji="0" lang="ru-RU" sz="17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kk-KZ" sz="1700" b="0" i="0" u="none" strike="noStrike" cap="none" normalizeH="0" baseline="0" dirty="0" smtClean="0">
                <a:ln>
                  <a:noFill/>
                </a:ln>
                <a:solidFill>
                  <a:schemeClr val="tx1"/>
                </a:solidFill>
                <a:effectLst/>
                <a:latin typeface="Arial" pitchFamily="34" charset="0"/>
                <a:ea typeface="Calibri" pitchFamily="34" charset="0"/>
                <a:cs typeface="Arial" pitchFamily="34" charset="0"/>
              </a:rPr>
              <a:t>2.   Мал шаруашылығы, Өсімдік шаруашылығы және белсенді ил қалдықтарын анаэробты қайта өңдеу құрамында азотты және фосфорлы құрамы жоғары (органикалық тыңайтқыштарды компостирлеу әдістерімен дайындаудың дәстүрлі тәсілдеріне қарағанда, азот 30-40% дейін жоғалтады);</a:t>
            </a:r>
            <a:endParaRPr kumimoji="0" lang="ru-RU" sz="17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kk-KZ" sz="1700" b="0" i="0" u="none" strike="noStrike" cap="none" normalizeH="0" baseline="0" dirty="0" smtClean="0">
                <a:ln>
                  <a:noFill/>
                </a:ln>
                <a:solidFill>
                  <a:schemeClr val="tx1"/>
                </a:solidFill>
                <a:effectLst/>
                <a:latin typeface="Arial" pitchFamily="34" charset="0"/>
                <a:ea typeface="Calibri" pitchFamily="34" charset="0"/>
                <a:cs typeface="Arial" pitchFamily="34" charset="0"/>
              </a:rPr>
              <a:t>3.   Қалдық зарарсыздандырылады және патогенді микроорганизмдер жойылады, анаэробты қайта өңдеуден кейінгі қалдықтар табиғатты қорғау органдары қоятын талаптарға жауап береді;</a:t>
            </a:r>
            <a:endParaRPr kumimoji="0" lang="ru-RU" sz="17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kk-KZ" sz="1700" b="0" i="0" u="none" strike="noStrike" cap="none" normalizeH="0" baseline="0" dirty="0" smtClean="0">
                <a:ln>
                  <a:noFill/>
                </a:ln>
                <a:solidFill>
                  <a:schemeClr val="tx1"/>
                </a:solidFill>
                <a:effectLst/>
                <a:latin typeface="Arial" pitchFamily="34" charset="0"/>
                <a:ea typeface="Calibri" pitchFamily="34" charset="0"/>
                <a:cs typeface="Arial" pitchFamily="34" charset="0"/>
              </a:rPr>
              <a:t>4. Биогаз қондырғылары елдің кез келген өңірінде орналастырылуы мүмкін және қымбат тұратын газ құбырлары мен күрделі инфрақұрылым салуды талап етпейді;</a:t>
            </a:r>
            <a:endParaRPr kumimoji="0" lang="ru-RU" sz="17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kk-KZ" sz="1700" b="0" i="0" u="none" strike="noStrike" cap="none" normalizeH="0" baseline="0" dirty="0" smtClean="0">
                <a:ln>
                  <a:noFill/>
                </a:ln>
                <a:solidFill>
                  <a:schemeClr val="tx1"/>
                </a:solidFill>
                <a:effectLst/>
                <a:latin typeface="Arial" pitchFamily="34" charset="0"/>
                <a:ea typeface="Calibri" pitchFamily="34" charset="0"/>
                <a:cs typeface="Arial" pitchFamily="34" charset="0"/>
              </a:rPr>
              <a:t>5. Биогаз қондырғылары ескірген шағын қазандықтарды ішінара немесе толық алмастыра алады және жақын маңдағы ауылдарды, кенттерді электр энергиясымен және жылумен қамтамасыз ете алады.</a:t>
            </a:r>
            <a:endParaRPr kumimoji="0" lang="kk-KZ" sz="1700" b="0" i="0" u="none" strike="noStrike" cap="none" normalizeH="0" baseline="0" dirty="0" smtClean="0">
              <a:ln>
                <a:noFill/>
              </a:ln>
              <a:solidFill>
                <a:schemeClr val="tx1"/>
              </a:solidFill>
              <a:effectLst/>
              <a:latin typeface="Arial" pitchFamily="34" charset="0"/>
              <a:cs typeface="Arial" pitchFamily="34" charset="0"/>
            </a:endParaRPr>
          </a:p>
        </p:txBody>
      </p:sp>
      <p:pic>
        <p:nvPicPr>
          <p:cNvPr id="5" name="Picture 5" descr="C:\Users\Администратор\Desktop\images.png"/>
          <p:cNvPicPr>
            <a:picLocks noChangeAspect="1" noChangeArrowheads="1"/>
          </p:cNvPicPr>
          <p:nvPr/>
        </p:nvPicPr>
        <p:blipFill>
          <a:blip r:embed="rId2"/>
          <a:srcRect/>
          <a:stretch>
            <a:fillRect/>
          </a:stretch>
        </p:blipFill>
        <p:spPr bwMode="auto">
          <a:xfrm>
            <a:off x="7915275" y="6524625"/>
            <a:ext cx="1228725" cy="333375"/>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
          <p:cNvSpPr>
            <a:spLocks noChangeArrowheads="1"/>
          </p:cNvSpPr>
          <p:nvPr/>
        </p:nvSpPr>
        <p:spPr bwMode="auto">
          <a:xfrm>
            <a:off x="0" y="0"/>
            <a:ext cx="9144000" cy="63709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49263" algn="just" defTabSz="914400" rtl="0" eaLnBrk="1" fontAlgn="base" latinLnBrk="0" hangingPunct="1">
              <a:lnSpc>
                <a:spcPct val="100000"/>
              </a:lnSpc>
              <a:spcBef>
                <a:spcPct val="0"/>
              </a:spcBef>
              <a:spcAft>
                <a:spcPct val="0"/>
              </a:spcAft>
              <a:buClrTx/>
              <a:buSzTx/>
              <a:buFontTx/>
              <a:buNone/>
              <a:tabLst/>
            </a:pPr>
            <a:r>
              <a:rPr kumimoji="0" lang="kk-KZ" sz="1700" b="1" i="1" u="sng" strike="noStrike" cap="none" normalizeH="0" baseline="0" dirty="0" smtClean="0">
                <a:ln>
                  <a:noFill/>
                </a:ln>
                <a:solidFill>
                  <a:schemeClr val="tx1"/>
                </a:solidFill>
                <a:effectLst/>
                <a:latin typeface="Arial" pitchFamily="34" charset="0"/>
                <a:ea typeface="Calibri" pitchFamily="34" charset="0"/>
                <a:cs typeface="Arial" pitchFamily="34" charset="0"/>
              </a:rPr>
              <a:t>Биогаз: негізгі сипаттамалары және алу технологиясы</a:t>
            </a:r>
            <a:endParaRPr kumimoji="0" lang="ru-RU" sz="1700" b="0" i="1" u="sng" strike="noStrike" cap="none" normalizeH="0" baseline="0" dirty="0" smtClean="0">
              <a:ln>
                <a:noFill/>
              </a:ln>
              <a:solidFill>
                <a:schemeClr val="tx1"/>
              </a:solidFill>
              <a:effectLst/>
              <a:latin typeface="Arial" pitchFamily="34" charset="0"/>
              <a:cs typeface="Arial" pitchFamily="34"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kk-KZ" sz="1700" b="0" i="0" u="none" strike="noStrike" cap="none" normalizeH="0" baseline="0" dirty="0" smtClean="0">
                <a:ln>
                  <a:noFill/>
                </a:ln>
                <a:solidFill>
                  <a:schemeClr val="tx1"/>
                </a:solidFill>
                <a:effectLst/>
                <a:latin typeface="Arial" pitchFamily="34" charset="0"/>
                <a:ea typeface="Calibri" pitchFamily="34" charset="0"/>
                <a:cs typeface="Arial" pitchFamily="34" charset="0"/>
              </a:rPr>
              <a:t>Биогаз-анаэробты микробиологиялық процестің (метанды ашыту) нәтижесінде органикалық субстанциялардың ыдырауы кезінде алынатын жанғыш газ қоспасының жалпы атауы.</a:t>
            </a:r>
            <a:endParaRPr kumimoji="0" lang="ru-RU" sz="17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kk-KZ" sz="1700" b="0" i="0" u="none" strike="noStrike" cap="none" normalizeH="0" baseline="0" dirty="0" smtClean="0">
                <a:ln>
                  <a:noFill/>
                </a:ln>
                <a:solidFill>
                  <a:schemeClr val="tx1"/>
                </a:solidFill>
                <a:effectLst/>
                <a:latin typeface="Arial" pitchFamily="34" charset="0"/>
                <a:ea typeface="Calibri" pitchFamily="34" charset="0"/>
                <a:cs typeface="Arial" pitchFamily="34" charset="0"/>
              </a:rPr>
              <a:t>Органикалық шикізаттан биогазды тиімді өндіру үшін оттегінің қолжетімділігі болмаған кезде бактериялардың бірнеше түрлерінің тіршілік әрекеті үшін комфоттық жағдайлар жасалады.</a:t>
            </a:r>
            <a:endParaRPr kumimoji="0" lang="ru-RU" sz="17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kk-KZ" sz="1700" b="0" i="0" u="none" strike="noStrike" cap="none" normalizeH="0" baseline="0" dirty="0" smtClean="0">
                <a:ln>
                  <a:noFill/>
                </a:ln>
                <a:solidFill>
                  <a:schemeClr val="tx1"/>
                </a:solidFill>
                <a:effectLst/>
                <a:latin typeface="Arial" pitchFamily="34" charset="0"/>
                <a:ea typeface="Calibri" pitchFamily="34" charset="0"/>
                <a:cs typeface="Arial" pitchFamily="34" charset="0"/>
              </a:rPr>
              <a:t>Органикалық шикізаттың түріне байланысты биогаз құрамы өзгеруі мүмкін, бірақ жалпы жағдайда оның құрамына метан (CH4, үлесі - 63%), көмірқышқыл газы (CO2, үлесі - 33%), күкіртті сутегінің аз мөлшері(H2S, үлесі - 2%), аммиак (NH3, үлесі - 1%) және сутегі (H2, үлесі - 1%) кіреді.</a:t>
            </a:r>
            <a:endParaRPr kumimoji="0" lang="ru-RU" sz="17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kk-KZ" sz="1700" b="0" i="0" u="none" strike="noStrike" cap="none" normalizeH="0" baseline="0" dirty="0" smtClean="0">
                <a:ln>
                  <a:noFill/>
                </a:ln>
                <a:solidFill>
                  <a:schemeClr val="tx1"/>
                </a:solidFill>
                <a:effectLst/>
                <a:latin typeface="Arial" pitchFamily="34" charset="0"/>
                <a:ea typeface="Calibri" pitchFamily="34" charset="0"/>
                <a:cs typeface="Arial" pitchFamily="34" charset="0"/>
              </a:rPr>
              <a:t>2/3 биогаз табиғи газдың негізін құрайтын метан – жанғыш газдан тұрады, оның энергетикалық құндылығы (жанудың үлестік жылуы) табиғи газдың энергетикалық құндылығының 60-70% немесе м3 шамамен 7000 ккал құрайды. 1м3 биогаз 0,7 кг мазут пен 1,5 кг отын эквивалентті.</a:t>
            </a:r>
            <a:endParaRPr kumimoji="0" lang="ru-RU" sz="17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kk-KZ" sz="1700" b="0" i="0" u="none" strike="noStrike" cap="none" normalizeH="0" baseline="0" dirty="0" smtClean="0">
                <a:ln>
                  <a:noFill/>
                </a:ln>
                <a:solidFill>
                  <a:schemeClr val="tx1"/>
                </a:solidFill>
                <a:effectLst/>
                <a:latin typeface="Arial" pitchFamily="34" charset="0"/>
                <a:ea typeface="Calibri" pitchFamily="34" charset="0"/>
                <a:cs typeface="Arial" pitchFamily="34" charset="0"/>
              </a:rPr>
              <a:t>Биогаз Германияда, Данияда, Қытайда, АҚШ-та және басқа да дамыған елдерде жанармай ретінде кеңінен қолданылады. Ол газ тарату желілеріне беріледі, тұрмыстық мақсатта және қоғамдық көлікте пайдаланылады. Бүгін ТМД және Балтық жағалауы нарықтарында биогаз технологияларын кеңінен енгізу басталады.</a:t>
            </a:r>
            <a:endParaRPr kumimoji="0" lang="ru-RU" sz="17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kk-KZ" sz="1700" b="0" i="0" u="none" strike="noStrike" cap="none" normalizeH="0" baseline="0" dirty="0" smtClean="0">
                <a:ln>
                  <a:noFill/>
                </a:ln>
                <a:solidFill>
                  <a:schemeClr val="tx1"/>
                </a:solidFill>
                <a:effectLst/>
                <a:latin typeface="Arial" pitchFamily="34" charset="0"/>
                <a:ea typeface="Calibri" pitchFamily="34" charset="0"/>
                <a:cs typeface="Arial" pitchFamily="34" charset="0"/>
              </a:rPr>
              <a:t>Биогаз алу үшін шикізат ретінде органикалық қалдықтардың кең спектрі – агроөнеркәсіптік кешеннің қатты және сұйық қалдықтары, сарқынды сулар, қатты тұрмыстық қалдықтар, орман өнеркәсібі кешенінің қалдықтары болуы мүмкін.</a:t>
            </a:r>
            <a:endParaRPr kumimoji="0" lang="ru-RU" sz="17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kk-KZ" sz="1700" b="0" i="0" u="none" strike="noStrike" cap="none" normalizeH="0" baseline="0" dirty="0" smtClean="0">
                <a:ln>
                  <a:noFill/>
                </a:ln>
                <a:solidFill>
                  <a:schemeClr val="tx1"/>
                </a:solidFill>
                <a:effectLst/>
                <a:latin typeface="Arial" pitchFamily="34" charset="0"/>
                <a:ea typeface="Calibri" pitchFamily="34" charset="0"/>
                <a:cs typeface="Arial" pitchFamily="34" charset="0"/>
              </a:rPr>
              <a:t>Қалдықтардың сапасы ылғалдылығымен, құрғақ заттың бірлігіне биогаз шығуымен және биогаздағы метанның болуымен сипатталады.</a:t>
            </a:r>
            <a:endParaRPr kumimoji="0" lang="kk-KZ" sz="1700" b="0" i="0" u="none" strike="noStrike" cap="none" normalizeH="0" baseline="0" dirty="0" smtClean="0">
              <a:ln>
                <a:noFill/>
              </a:ln>
              <a:solidFill>
                <a:schemeClr val="tx1"/>
              </a:solidFill>
              <a:effectLst/>
              <a:latin typeface="Arial" pitchFamily="34" charset="0"/>
              <a:cs typeface="Arial" pitchFamily="34" charset="0"/>
            </a:endParaRPr>
          </a:p>
        </p:txBody>
      </p:sp>
      <p:pic>
        <p:nvPicPr>
          <p:cNvPr id="5" name="Picture 5" descr="C:\Users\Администратор\Desktop\images.png"/>
          <p:cNvPicPr>
            <a:picLocks noChangeAspect="1" noChangeArrowheads="1"/>
          </p:cNvPicPr>
          <p:nvPr/>
        </p:nvPicPr>
        <p:blipFill>
          <a:blip r:embed="rId2"/>
          <a:srcRect/>
          <a:stretch>
            <a:fillRect/>
          </a:stretch>
        </p:blipFill>
        <p:spPr bwMode="auto">
          <a:xfrm>
            <a:off x="7915275" y="6524625"/>
            <a:ext cx="1228725" cy="333375"/>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1"/>
          <p:cNvSpPr>
            <a:spLocks noChangeArrowheads="1"/>
          </p:cNvSpPr>
          <p:nvPr/>
        </p:nvSpPr>
        <p:spPr bwMode="auto">
          <a:xfrm>
            <a:off x="0" y="500042"/>
            <a:ext cx="9144000" cy="427809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49263" algn="just" defTabSz="914400" rtl="0" eaLnBrk="1" fontAlgn="base" latinLnBrk="0" hangingPunct="1">
              <a:lnSpc>
                <a:spcPct val="100000"/>
              </a:lnSpc>
              <a:spcBef>
                <a:spcPct val="0"/>
              </a:spcBef>
              <a:spcAft>
                <a:spcPct val="0"/>
              </a:spcAft>
              <a:buClrTx/>
              <a:buSzTx/>
              <a:buFontTx/>
              <a:buNone/>
              <a:tabLst/>
            </a:pPr>
            <a:r>
              <a:rPr kumimoji="0" lang="kk-KZ" sz="1700" b="0" i="0" u="none" strike="noStrike" cap="none" normalizeH="0" baseline="0" dirty="0" smtClean="0">
                <a:ln>
                  <a:noFill/>
                </a:ln>
                <a:solidFill>
                  <a:schemeClr val="tx1"/>
                </a:solidFill>
                <a:effectLst/>
                <a:latin typeface="Arial" pitchFamily="34" charset="0"/>
                <a:ea typeface="Calibri" pitchFamily="34" charset="0"/>
                <a:cs typeface="Arial" pitchFamily="34" charset="0"/>
              </a:rPr>
              <a:t>Қазіргі заманғы технологиялар органикалық шикізаттың кез келген түрін биогазға өңдеуге мүмкіндік береді, алайда мал шаруашылығы және құс шаруашылығы фермаларының, АӨК кәсіпорындары мен сарқынды сулардың қалдықтарын қайта өңдеу үшін биогаз технологияларын тиімді пайдалану, өйткені олар уақыт бойынша қалдықтар ағынының тұрақтылығымен және оларды жинау қарапайымдылығымен сипатталады.</a:t>
            </a:r>
            <a:endParaRPr kumimoji="0" lang="ru-RU" sz="17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kk-KZ" sz="1700" b="0" i="0" u="none" strike="noStrike" cap="none" normalizeH="0" baseline="0" dirty="0" smtClean="0">
                <a:ln>
                  <a:noFill/>
                </a:ln>
                <a:solidFill>
                  <a:schemeClr val="tx1"/>
                </a:solidFill>
                <a:effectLst/>
                <a:latin typeface="Arial" pitchFamily="34" charset="0"/>
                <a:ea typeface="Calibri" pitchFamily="34" charset="0"/>
                <a:cs typeface="Arial" pitchFamily="34" charset="0"/>
              </a:rPr>
              <a:t>Биогаз қондырғысы-органикалық қалдықтарды биогазға және органикалық тыңайтқыштарға қайта өңдеуді жүзеге асыратын құрылғы. Биогаз станциясы – кең түсінік, ол шикізатты дайындау, Биогаз және тыңайтқыш өндіру, биогазды тазалау және сақтау, электр энергиясы мен жылу өндіру құрылғыларынан тұратын инженерлік құрылыстар кешенін қамтиды.</a:t>
            </a:r>
            <a:endParaRPr kumimoji="0" lang="ru-RU" sz="17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kk-KZ" sz="1700" b="0" i="0" u="none" strike="noStrike" cap="none" normalizeH="0" baseline="0" dirty="0" smtClean="0">
                <a:ln>
                  <a:noFill/>
                </a:ln>
                <a:solidFill>
                  <a:schemeClr val="tx1"/>
                </a:solidFill>
                <a:effectLst/>
                <a:latin typeface="Arial" pitchFamily="34" charset="0"/>
                <a:ea typeface="Calibri" pitchFamily="34" charset="0"/>
                <a:cs typeface="Arial" pitchFamily="34" charset="0"/>
              </a:rPr>
              <a:t>Биореакторда бактериялардың белсенді қызметі үшін қажетті тұрақты температура сақталады (31-ден 70 С° - ге дейін). Барлық орнату автоматикамен реттеледі. Орташа масштабтағы биогаз станцияларында жұмыс істейтіндер саны 10-15 адамнан аспайды.</a:t>
            </a:r>
            <a:endParaRPr kumimoji="0" lang="ru-RU" sz="17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kk-KZ" sz="1700" b="0" i="0" u="none" strike="noStrike" cap="none" normalizeH="0" baseline="0" dirty="0" smtClean="0">
                <a:ln>
                  <a:noFill/>
                </a:ln>
                <a:solidFill>
                  <a:schemeClr val="tx1"/>
                </a:solidFill>
                <a:effectLst/>
                <a:latin typeface="Arial" pitchFamily="34" charset="0"/>
                <a:ea typeface="Calibri" pitchFamily="34" charset="0"/>
                <a:cs typeface="Arial" pitchFamily="34" charset="0"/>
              </a:rPr>
              <a:t>Биогаз станцияларының қуаты 1 кВт-тан (тұрмыстық қондырғылар) бірнеше ондаған МВт-қа дейін өзгереді.</a:t>
            </a:r>
            <a:endParaRPr kumimoji="0" lang="ru-RU" sz="17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kk-KZ" sz="1700" b="0" i="0" u="none" strike="noStrike" cap="none" normalizeH="0" baseline="0" dirty="0" smtClean="0">
                <a:ln>
                  <a:noFill/>
                </a:ln>
                <a:solidFill>
                  <a:schemeClr val="tx1"/>
                </a:solidFill>
                <a:effectLst/>
                <a:latin typeface="Arial" pitchFamily="34" charset="0"/>
                <a:ea typeface="Calibri" pitchFamily="34" charset="0"/>
                <a:cs typeface="Arial" pitchFamily="34" charset="0"/>
              </a:rPr>
              <a:t>Тиімді тыңайтқыштар мен биогаз: екеуі бір</a:t>
            </a:r>
            <a:endParaRPr kumimoji="0" lang="kk-KZ" sz="1700" b="0" i="0" u="none" strike="noStrike" cap="none" normalizeH="0" baseline="0" dirty="0" smtClean="0">
              <a:ln>
                <a:noFill/>
              </a:ln>
              <a:solidFill>
                <a:schemeClr val="tx1"/>
              </a:solidFill>
              <a:effectLst/>
              <a:latin typeface="Arial" pitchFamily="34" charset="0"/>
              <a:cs typeface="Arial" pitchFamily="34" charset="0"/>
            </a:endParaRPr>
          </a:p>
        </p:txBody>
      </p:sp>
      <p:pic>
        <p:nvPicPr>
          <p:cNvPr id="5" name="Picture 5" descr="C:\Users\Администратор\Desktop\images.png"/>
          <p:cNvPicPr>
            <a:picLocks noChangeAspect="1" noChangeArrowheads="1"/>
          </p:cNvPicPr>
          <p:nvPr/>
        </p:nvPicPr>
        <p:blipFill>
          <a:blip r:embed="rId2"/>
          <a:srcRect/>
          <a:stretch>
            <a:fillRect/>
          </a:stretch>
        </p:blipFill>
        <p:spPr bwMode="auto">
          <a:xfrm>
            <a:off x="7915275" y="6524625"/>
            <a:ext cx="1228725" cy="333375"/>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noChangeArrowheads="1"/>
          </p:cNvSpPr>
          <p:nvPr/>
        </p:nvSpPr>
        <p:spPr bwMode="auto">
          <a:xfrm>
            <a:off x="0" y="0"/>
            <a:ext cx="9144000" cy="558614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49263" algn="just" defTabSz="914400" rtl="0" eaLnBrk="1" fontAlgn="base" latinLnBrk="0" hangingPunct="1">
              <a:lnSpc>
                <a:spcPct val="100000"/>
              </a:lnSpc>
              <a:spcBef>
                <a:spcPct val="0"/>
              </a:spcBef>
              <a:spcAft>
                <a:spcPct val="0"/>
              </a:spcAft>
              <a:buClrTx/>
              <a:buSzTx/>
              <a:buFontTx/>
              <a:buNone/>
              <a:tabLst/>
            </a:pPr>
            <a:r>
              <a:rPr kumimoji="0" lang="kk-KZ" sz="1700" b="1" i="1" u="sng" strike="noStrike" cap="none" normalizeH="0" baseline="0" dirty="0" smtClean="0">
                <a:ln>
                  <a:noFill/>
                </a:ln>
                <a:solidFill>
                  <a:schemeClr val="tx1"/>
                </a:solidFill>
                <a:effectLst/>
                <a:latin typeface="Arial" pitchFamily="34" charset="0"/>
                <a:ea typeface="Calibri" pitchFamily="34" charset="0"/>
                <a:cs typeface="Arial" pitchFamily="34" charset="0"/>
              </a:rPr>
              <a:t>АӨК жаңартылатын энергия көздері</a:t>
            </a:r>
            <a:endParaRPr kumimoji="0" lang="ru-RU" sz="1700" b="1" i="1" u="sng" strike="noStrike" cap="none" normalizeH="0" baseline="0" dirty="0" smtClean="0">
              <a:ln>
                <a:noFill/>
              </a:ln>
              <a:solidFill>
                <a:schemeClr val="tx1"/>
              </a:solidFill>
              <a:effectLst/>
              <a:latin typeface="Arial" pitchFamily="34" charset="0"/>
              <a:cs typeface="Arial" pitchFamily="34"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kk-KZ" sz="1700" b="0" i="0" u="none" strike="noStrike" cap="none" normalizeH="0" baseline="0" dirty="0" smtClean="0">
                <a:ln>
                  <a:noFill/>
                </a:ln>
                <a:solidFill>
                  <a:schemeClr val="tx1"/>
                </a:solidFill>
                <a:effectLst/>
                <a:latin typeface="Arial" pitchFamily="34" charset="0"/>
                <a:ea typeface="Calibri" pitchFamily="34" charset="0"/>
                <a:cs typeface="Arial" pitchFamily="34" charset="0"/>
              </a:rPr>
              <a:t>Биогазды алу және органикалық қалдықтарды анаэробты ашыту арқылы жоғары сапалы тыңайтқышқа қайта өңдеу технологиясы адамзатқа бұрыннан белгілі. Ол бірқатар елдерде табысты қолданылады,ауыл шаруашылығындағы экономикалық, экологиялық және әлеуметтік жағдайларды түбегейлі жақсартуға қабілетті. </a:t>
            </a:r>
            <a:endParaRPr kumimoji="0" lang="ru-RU" sz="17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kk-KZ" sz="1700" b="0" i="0" u="none" strike="noStrike" cap="none" normalizeH="0" baseline="0" dirty="0" smtClean="0">
                <a:ln>
                  <a:noFill/>
                </a:ln>
                <a:solidFill>
                  <a:schemeClr val="tx1"/>
                </a:solidFill>
                <a:effectLst/>
                <a:latin typeface="Arial" pitchFamily="34" charset="0"/>
                <a:ea typeface="Calibri" pitchFamily="34" charset="0"/>
                <a:cs typeface="Arial" pitchFamily="34" charset="0"/>
              </a:rPr>
              <a:t>Биогаз қондырғылары технологиялық жабдық үшін рекордты – 1-2 жыл өзін-өзі ақтауын көрсетеді, ал тыңайтқыш ретінде төгілген қалдықты қолдану өнімділікті арттыруда нағыз серпіліс береді.</a:t>
            </a:r>
            <a:endParaRPr kumimoji="0" lang="ru-RU" sz="17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kk-KZ" sz="1700" b="0" i="0" u="none" strike="noStrike" cap="none" normalizeH="0" baseline="0" dirty="0" smtClean="0">
                <a:ln>
                  <a:noFill/>
                </a:ln>
                <a:solidFill>
                  <a:schemeClr val="tx1"/>
                </a:solidFill>
                <a:effectLst/>
                <a:latin typeface="Arial" pitchFamily="34" charset="0"/>
                <a:ea typeface="Calibri" pitchFamily="34" charset="0"/>
                <a:cs typeface="Arial" pitchFamily="34" charset="0"/>
              </a:rPr>
              <a:t>Биогаз және тыңайтқыш өндіру үшін балама база өсімдік шаруашылығы болып табылады. Еуропада 15 мың биогаз станцияларының жартысы жүгері сүрлемінде жұмыс істейді. Австрияда биогаз қондырғылары үшін жүгері тауларда да өсіріледі. Жыл сайын энергетикалық дақылдарға арналған алаңдар көбейіп келеді. Егер кәсіпорында қалдықтар жоқ болса, бірақ үлкен жер алаңы бар болса, Өсімдік шаруашылығы шикізаттың тиімді көзі болуы мүмкін. Газ шығуы тұрғысынан барлық жасыл өсімдіктер жаңа немесе сүрлемделген түрде жоғары нәтижелер береді.</a:t>
            </a:r>
            <a:endParaRPr kumimoji="0" lang="ru-RU" sz="17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kk-KZ" sz="1700" b="0" i="0" u="none" strike="noStrike" cap="none" normalizeH="0" baseline="0" dirty="0" smtClean="0">
                <a:ln>
                  <a:noFill/>
                </a:ln>
                <a:solidFill>
                  <a:schemeClr val="tx1"/>
                </a:solidFill>
                <a:effectLst/>
                <a:latin typeface="Arial" pitchFamily="34" charset="0"/>
                <a:ea typeface="Calibri" pitchFamily="34" charset="0"/>
                <a:cs typeface="Arial" pitchFamily="34" charset="0"/>
              </a:rPr>
              <a:t>Сүрлемдік жүгері бүгінгі күні өңдеу үшін өсімдік шикізатының ең тиімді түрлерінің бірі. Ол гектардан жақсы өнім береді және 1 т (220 текше м) газдың үлкен шығуы. Жүгеріні өндіруге жұмсалатын шығындар салыстырмалы түрде аз емес, ал оны егу, жинау және одан әрі өңдеуге арналған техника іс жүзінде әрбір шаруашылықта бар. Жүгері жақсы балама — қызылша. 1 т ботвадан 200 текше метр биогаз алынады. Әр түрлі шөптердің тоннасы 250 текше метр биогаз береді.</a:t>
            </a:r>
            <a:endParaRPr kumimoji="0" lang="kk-KZ" sz="1700" b="0" i="0" u="none" strike="noStrike" cap="none" normalizeH="0" baseline="0" dirty="0" smtClean="0">
              <a:ln>
                <a:noFill/>
              </a:ln>
              <a:solidFill>
                <a:schemeClr val="tx1"/>
              </a:solidFill>
              <a:effectLst/>
              <a:latin typeface="Arial" pitchFamily="34" charset="0"/>
              <a:cs typeface="Arial" pitchFamily="34" charset="0"/>
            </a:endParaRPr>
          </a:p>
        </p:txBody>
      </p:sp>
      <p:pic>
        <p:nvPicPr>
          <p:cNvPr id="5" name="Picture 5" descr="C:\Users\Администратор\Desktop\images.png"/>
          <p:cNvPicPr>
            <a:picLocks noChangeAspect="1" noChangeArrowheads="1"/>
          </p:cNvPicPr>
          <p:nvPr/>
        </p:nvPicPr>
        <p:blipFill>
          <a:blip r:embed="rId2"/>
          <a:srcRect/>
          <a:stretch>
            <a:fillRect/>
          </a:stretch>
        </p:blipFill>
        <p:spPr bwMode="auto">
          <a:xfrm>
            <a:off x="7915275" y="6524625"/>
            <a:ext cx="1228725" cy="333375"/>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ChangeArrowheads="1"/>
          </p:cNvSpPr>
          <p:nvPr/>
        </p:nvSpPr>
        <p:spPr bwMode="auto">
          <a:xfrm>
            <a:off x="0" y="0"/>
            <a:ext cx="9144000" cy="689419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49263" algn="just" defTabSz="914400" rtl="0" eaLnBrk="1" fontAlgn="base" latinLnBrk="0" hangingPunct="1">
              <a:lnSpc>
                <a:spcPct val="100000"/>
              </a:lnSpc>
              <a:spcBef>
                <a:spcPct val="0"/>
              </a:spcBef>
              <a:spcAft>
                <a:spcPct val="0"/>
              </a:spcAft>
              <a:buClrTx/>
              <a:buSzTx/>
              <a:buFontTx/>
              <a:buNone/>
              <a:tabLst/>
            </a:pPr>
            <a:r>
              <a:rPr kumimoji="0" lang="kk-KZ" sz="1700" b="0" i="0" u="none" strike="noStrike" cap="none" normalizeH="0" baseline="0" dirty="0" smtClean="0">
                <a:ln>
                  <a:noFill/>
                </a:ln>
                <a:solidFill>
                  <a:schemeClr val="tx1"/>
                </a:solidFill>
                <a:effectLst/>
                <a:latin typeface="Arial" pitchFamily="34" charset="0"/>
                <a:ea typeface="Calibri" pitchFamily="34" charset="0"/>
                <a:cs typeface="Arial" pitchFamily="34" charset="0"/>
              </a:rPr>
              <a:t>Еуропада бір энергетикалық мәдениет екіншісіне ауысып, жасыл массаны жылына екі рет жинауға, арамшөптердің өсуін бәсеңдетуге және кәсіпорын қаражатын едәуір үнемдеуге мүмкіндік беретін энергетикалық ауыспалы егістер қолданылады. Сондай-ақ бір уақытта екі дақыл өсіреді, мысалы жүгері мен күнбағыс немесе жүгері және тары, бұл сүрлемдегі қоректік заттардың мөлшерін арттыруға және құрғақшылық жылдары өнімділікті тұрақтандыруға мүмкіндік береді. Бұл технологияларды бізде нақты қолдануға болады — шаруашылықта әрдайым сапалы жоғары калориялық шикізатпен қамтамасыз етілетін болады. Реакторда әр түрлі дақылдар араласуы мүмкін: көптеген жағдайларда бұл шикізаттың бір түрін пайдаланғаннан гөрі анағұрлым тиімді нәтижелер береді.</a:t>
            </a:r>
            <a:endParaRPr kumimoji="0" lang="ru-RU" sz="17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kk-KZ" sz="1700" b="0" i="0" u="none" strike="noStrike" cap="none" normalizeH="0" baseline="0" dirty="0" smtClean="0">
                <a:ln>
                  <a:noFill/>
                </a:ln>
                <a:solidFill>
                  <a:schemeClr val="tx1"/>
                </a:solidFill>
                <a:effectLst/>
                <a:latin typeface="Arial" pitchFamily="34" charset="0"/>
                <a:ea typeface="Calibri" pitchFamily="34" charset="0"/>
                <a:cs typeface="Arial" pitchFamily="34" charset="0"/>
              </a:rPr>
              <a:t>Биогаз қондырғысында анаэробты ашыту кезінде органикалық заттар оттегі болмағанда ыдырайды. Бұл процесс екі кезеңді қамтиды. Бірінші кезеңде күрделі органикалық полимерлер (клетчатка, белоктар, майлар және т.б.) анаэробты бактериялардың әртүрлі түрлерінің табиғи қоғамдастығының әсерінен неғұрлым қарапайым қосылыстарға дейін ыдырайды: ұшпа май қышқылдары, төменгі спирттер, сутегі және көміртегі тотығы, сірке суы және құмырсқа қышқылдары, метил спирті. Екінші кезеңде метаноберэлеуші бактериялар органикалық қышқылдарды метанға, көмірқышқыл газына және суға айналдырады.</a:t>
            </a:r>
            <a:endParaRPr kumimoji="0" lang="ru-RU" sz="17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kk-KZ" sz="1700" b="0" i="0" u="none" strike="noStrike" cap="none" normalizeH="0" baseline="0" dirty="0" smtClean="0">
                <a:ln>
                  <a:noFill/>
                </a:ln>
                <a:solidFill>
                  <a:schemeClr val="tx1"/>
                </a:solidFill>
                <a:effectLst/>
                <a:latin typeface="Arial" pitchFamily="34" charset="0"/>
                <a:ea typeface="Calibri" pitchFamily="34" charset="0"/>
                <a:cs typeface="Arial" pitchFamily="34" charset="0"/>
              </a:rPr>
              <a:t>Бастапқы анаэробтар бактериялардың әртүрлі физиологиялық топтарымен ұсынылған: жасушаны бұзатын, көміртекті сіңіретін (майлы қышқыл бактериялардың типтері), аммонифициялаушы (ыдырататын ақуыздар, пептидтер, аминқышқылдары) бактериялармен, майларды ыдырататын және т.б. осы құрамның арқасында бастапқы анаэробтар өсімдік және жануар текті әртүрлі органикалық қосылыстарды пайдалана алады, бұл метан қауымдастығының маңызды ерекшеліктерінің бірі болып табылады. Бактериялардың осы топтары арасындағы тығыз байланыс процестің жеткілікті тұрақтылығын қамтамасыз етеді.</a:t>
            </a:r>
            <a:endParaRPr kumimoji="0" lang="kk-KZ" sz="1700" b="0" i="0" u="none" strike="noStrike" cap="none" normalizeH="0" baseline="0" dirty="0" smtClean="0">
              <a:ln>
                <a:noFill/>
              </a:ln>
              <a:solidFill>
                <a:schemeClr val="tx1"/>
              </a:solidFill>
              <a:effectLst/>
              <a:latin typeface="Arial" pitchFamily="34" charset="0"/>
              <a:cs typeface="Arial" pitchFamily="34" charset="0"/>
            </a:endParaRPr>
          </a:p>
        </p:txBody>
      </p:sp>
      <p:pic>
        <p:nvPicPr>
          <p:cNvPr id="6" name="Picture 5" descr="C:\Users\Администратор\Desktop\images.png"/>
          <p:cNvPicPr>
            <a:picLocks noChangeAspect="1" noChangeArrowheads="1"/>
          </p:cNvPicPr>
          <p:nvPr/>
        </p:nvPicPr>
        <p:blipFill>
          <a:blip r:embed="rId2"/>
          <a:srcRect/>
          <a:stretch>
            <a:fillRect/>
          </a:stretch>
        </p:blipFill>
        <p:spPr bwMode="auto">
          <a:xfrm>
            <a:off x="7915275" y="6524625"/>
            <a:ext cx="1228725" cy="333375"/>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1"/>
          <p:cNvSpPr>
            <a:spLocks noChangeArrowheads="1"/>
          </p:cNvSpPr>
          <p:nvPr/>
        </p:nvSpPr>
        <p:spPr bwMode="auto">
          <a:xfrm>
            <a:off x="0" y="0"/>
            <a:ext cx="9144000" cy="689419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49263" algn="just" defTabSz="914400" rtl="0" eaLnBrk="1" fontAlgn="base" latinLnBrk="0" hangingPunct="1">
              <a:lnSpc>
                <a:spcPct val="100000"/>
              </a:lnSpc>
              <a:spcBef>
                <a:spcPct val="0"/>
              </a:spcBef>
              <a:spcAft>
                <a:spcPct val="0"/>
              </a:spcAft>
              <a:buClrTx/>
              <a:buSzTx/>
              <a:buFontTx/>
              <a:buNone/>
              <a:tabLst/>
            </a:pPr>
            <a:r>
              <a:rPr kumimoji="0" lang="kk-KZ" sz="1700" b="1" i="1" u="sng" strike="noStrike" cap="none" normalizeH="0" baseline="0" dirty="0" smtClean="0">
                <a:ln>
                  <a:noFill/>
                </a:ln>
                <a:solidFill>
                  <a:schemeClr val="tx1"/>
                </a:solidFill>
                <a:effectLst/>
                <a:latin typeface="Arial" pitchFamily="34" charset="0"/>
                <a:ea typeface="Calibri" pitchFamily="34" charset="0"/>
                <a:cs typeface="Arial" pitchFamily="34" charset="0"/>
              </a:rPr>
              <a:t>Ауылшаруашылық өндірісіндегі төмен және қалдықсыз технологиялар.</a:t>
            </a:r>
            <a:endParaRPr kumimoji="0" lang="ru-RU" sz="1700" b="0" i="1" u="sng" strike="noStrike" cap="none" normalizeH="0" baseline="0" dirty="0" smtClean="0">
              <a:ln>
                <a:noFill/>
              </a:ln>
              <a:solidFill>
                <a:schemeClr val="tx1"/>
              </a:solidFill>
              <a:effectLst/>
              <a:latin typeface="Arial" pitchFamily="34" charset="0"/>
              <a:cs typeface="Arial" pitchFamily="34"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kk-KZ" sz="1700" b="0" i="0" u="none" strike="noStrike" cap="none" normalizeH="0" baseline="0" dirty="0" smtClean="0">
                <a:ln>
                  <a:noFill/>
                </a:ln>
                <a:solidFill>
                  <a:schemeClr val="tx1"/>
                </a:solidFill>
                <a:effectLst/>
                <a:latin typeface="Arial" pitchFamily="34" charset="0"/>
                <a:ea typeface="Calibri" pitchFamily="34" charset="0"/>
                <a:cs typeface="Arial" pitchFamily="34" charset="0"/>
              </a:rPr>
              <a:t>Қалдықтардың сапасы ылғалдылығымен, құрғақ заттың бірлігіне биогаз шығуымен және биогаздағы метанның болуымен сипатталады.</a:t>
            </a:r>
            <a:endParaRPr kumimoji="0" lang="ru-RU" sz="17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kk-KZ" sz="1700" b="0" i="0" u="none" strike="noStrike" cap="none" normalizeH="0" baseline="0" dirty="0" smtClean="0">
                <a:ln>
                  <a:noFill/>
                </a:ln>
                <a:solidFill>
                  <a:schemeClr val="tx1"/>
                </a:solidFill>
                <a:effectLst/>
                <a:latin typeface="Arial" pitchFamily="34" charset="0"/>
                <a:ea typeface="Calibri" pitchFamily="34" charset="0"/>
                <a:cs typeface="Arial" pitchFamily="34" charset="0"/>
              </a:rPr>
              <a:t>Қазіргі заманғы технологиялар органикалық шикізаттың кез келген түрін биогазға өңдеуге мүмкіндік береді, алайда мал шаруашылығы және құс шаруашылығы фермаларының, АӨК кәсіпорындары мен сарқынды сулардың қалдықтарын қайта өңдеу үшін биогаз технологияларын тиімді пайдалану, өйткені олар уақыт бойынша қалдықтар ағынының тұрақтылығымен және оларды жинау қарапайымдылығымен сипатталады.</a:t>
            </a:r>
            <a:endParaRPr kumimoji="0" lang="ru-RU" sz="17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kk-KZ" sz="1700" b="0" i="0" u="none" strike="noStrike" cap="none" normalizeH="0" baseline="0" dirty="0" smtClean="0">
                <a:ln>
                  <a:noFill/>
                </a:ln>
                <a:solidFill>
                  <a:schemeClr val="tx1"/>
                </a:solidFill>
                <a:effectLst/>
                <a:latin typeface="Arial" pitchFamily="34" charset="0"/>
                <a:ea typeface="Calibri" pitchFamily="34" charset="0"/>
                <a:cs typeface="Arial" pitchFamily="34" charset="0"/>
              </a:rPr>
              <a:t>Биогаз қондырғысы-органикалық қалдықтарды биогазға және органикалық тыңайтқыштарға қайта өңдеуді жүзеге асыратын құрылғы. Биогаз станциясы – кең түсінік, ол шикізатты дайындау, Биогаз және тыңайтқыш өндіру, биогазды тазалау және сақтау, электр энергиясы мен жылу өндіру құрылғыларынан тұратын инженерлік құрылыстар кешенін қамтиды.</a:t>
            </a:r>
            <a:endParaRPr kumimoji="0" lang="ru-RU" sz="17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kk-KZ" sz="1700" b="0" i="0" u="none" strike="noStrike" cap="none" normalizeH="0" baseline="0" dirty="0" smtClean="0">
                <a:ln>
                  <a:noFill/>
                </a:ln>
                <a:solidFill>
                  <a:schemeClr val="tx1"/>
                </a:solidFill>
                <a:effectLst/>
                <a:latin typeface="Arial" pitchFamily="34" charset="0"/>
                <a:ea typeface="Calibri" pitchFamily="34" charset="0"/>
                <a:cs typeface="Arial" pitchFamily="34" charset="0"/>
              </a:rPr>
              <a:t>Биогаз және тыңайтқыш өндіру үшін балама база өсімдік шаруашылығы болып табылады. Еуропада 15 мың биогаз станцияларының жартысы жүгері сүрлемінде жұмыс істейді. Австрияда биогаз қондырғылары үшін жүгері тауларда да өсіріледі. Жыл сайын энергетикалық дақылдарға арналған алаңдар көбейіп келеді. Егер кәсіпорында қалдықтар жоқ болса, бірақ үлкен жер алаңы бар болса, Өсімдік шаруашылығы шикізаттың тиімді көзі болуы мүмкін. Газ шығуы тұрғысынан барлық жасыл өсімдіктер жаңа немесе сүрлемделген түрде жоғары нәтижелер береді.</a:t>
            </a:r>
            <a:endParaRPr kumimoji="0" lang="ru-RU" sz="17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kk-KZ" sz="1700" b="0" i="0" u="none" strike="noStrike" cap="none" normalizeH="0" baseline="0" dirty="0" smtClean="0">
                <a:ln>
                  <a:noFill/>
                </a:ln>
                <a:solidFill>
                  <a:schemeClr val="tx1"/>
                </a:solidFill>
                <a:effectLst/>
                <a:latin typeface="Arial" pitchFamily="34" charset="0"/>
                <a:ea typeface="Calibri" pitchFamily="34" charset="0"/>
                <a:cs typeface="Arial" pitchFamily="34" charset="0"/>
              </a:rPr>
              <a:t>Сүрлемдік жүгері бүгінгі күні өңдеу үшін өсімдік шикізатының ең тиімді түрлерінің бірі. Ол гектардан жақсы өнім береді және 1 т (220 текше м) газдың үлкен шығуы. Жүгеріні өндіруге жұмсалатын шығындар салыстырмалы түрде аз емес, ал оны егу, жинау және одан әрі өңдеуге арналған техника іс жүзінде әрбір шаруашылықта бар. Жүгері жақсы балама — қызылша. 1 т ботвадан 200 текше метр биогаз алынады. Әр түрлі шөптердің тоннасы 250 текше метр биогаз береді.</a:t>
            </a:r>
            <a:endParaRPr kumimoji="0" lang="kk-KZ" sz="1700" b="0" i="0" u="none" strike="noStrike" cap="none" normalizeH="0" baseline="0" dirty="0" smtClean="0">
              <a:ln>
                <a:noFill/>
              </a:ln>
              <a:solidFill>
                <a:schemeClr val="tx1"/>
              </a:solidFill>
              <a:effectLst/>
              <a:latin typeface="Arial" pitchFamily="34" charset="0"/>
              <a:cs typeface="Arial" pitchFamily="34" charset="0"/>
            </a:endParaRPr>
          </a:p>
        </p:txBody>
      </p:sp>
      <p:pic>
        <p:nvPicPr>
          <p:cNvPr id="5" name="Picture 5" descr="C:\Users\Администратор\Desktop\images.png"/>
          <p:cNvPicPr>
            <a:picLocks noChangeAspect="1" noChangeArrowheads="1"/>
          </p:cNvPicPr>
          <p:nvPr/>
        </p:nvPicPr>
        <p:blipFill>
          <a:blip r:embed="rId2"/>
          <a:srcRect/>
          <a:stretch>
            <a:fillRect/>
          </a:stretch>
        </p:blipFill>
        <p:spPr bwMode="auto">
          <a:xfrm>
            <a:off x="7915275" y="6524625"/>
            <a:ext cx="1228725" cy="333375"/>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ChangeArrowheads="1"/>
          </p:cNvSpPr>
          <p:nvPr/>
        </p:nvSpPr>
        <p:spPr bwMode="auto">
          <a:xfrm>
            <a:off x="0" y="0"/>
            <a:ext cx="9144000" cy="689419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kk-KZ" sz="1700" b="0" i="0" u="none" strike="noStrike" cap="none" normalizeH="0" baseline="0" dirty="0" smtClean="0">
                <a:ln>
                  <a:noFill/>
                </a:ln>
                <a:solidFill>
                  <a:schemeClr val="tx1"/>
                </a:solidFill>
                <a:effectLst/>
                <a:latin typeface="Arial" pitchFamily="34" charset="0"/>
                <a:ea typeface="Calibri" pitchFamily="34" charset="0"/>
                <a:cs typeface="Arial" pitchFamily="34" charset="0"/>
              </a:rPr>
              <a:t>Еуропада бір энергетикалық мәдениет екіншісіне ауысып, жасыл массаны жылына екі рет жинауға, арамшөптердің өсуін бәсеңдетуге және кәсіпорын қаражатын едәуір үнемдеуге мүмкіндік беретін энергетикалық ауыспалы егістер қолданылады. Сондай-ақ бір уақытта екі дақыл өсіреді, мысалы жүгері мен күнбағыс немесе жүгері және тары, бұл сүрлемдегі қоректік заттардың мөлшерін арттыруға және құрғақшылық жылдары өнімділікті тұрақтандыруға мүмкіндік береді. Бұл технологияларды бізде нақты қолдануға болады — шаруашылықта әрдайым сапалы жоғары калориялық шикізатпен қамтамасыз етілетін болады. Реакторда әр түрлі дақылдар араласуы мүмкін: көптеген жағдайларда бұл шикізаттың бір түрін пайдаланғаннан гөрі анағұрлым тиімді нәтижелер береді.</a:t>
            </a:r>
            <a:endParaRPr kumimoji="0" lang="ru-RU" sz="17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kk-KZ" sz="1700" b="0" i="0" u="none" strike="noStrike" cap="none" normalizeH="0" baseline="0" dirty="0" smtClean="0">
                <a:ln>
                  <a:noFill/>
                </a:ln>
                <a:solidFill>
                  <a:schemeClr val="tx1"/>
                </a:solidFill>
                <a:effectLst/>
                <a:latin typeface="Arial" pitchFamily="34" charset="0"/>
                <a:ea typeface="Calibri" pitchFamily="34" charset="0"/>
                <a:cs typeface="Arial" pitchFamily="34" charset="0"/>
              </a:rPr>
              <a:t>Биогаз қондырғысында анаэробты ашыту кезінде органикалық заттар оттегі болмағанда ыдырайды. Бұл процесс екі кезеңді қамтиды. Бірінші кезеңде күрделі органикалық полимерлер (клетчатка, белоктар, майлар және т.б.) анаэробты бактериялардың әртүрлі түрлерінің табиғи қоғамдастығының әсерінен неғұрлым қарапайым қосылыстарға дейін ыдырайды: ұшпа май қышқылдары, төменгі спирттер, сутегі және көміртегі тотығы, сірке суы және құмырсқа қышқылдары, метил спирті. Екінші кезеңде метаноберэлеуші бактериялар органикалық қышқылдарды метанға, көмірқышқыл газына және суға айналдырады.</a:t>
            </a:r>
            <a:endParaRPr kumimoji="0" lang="ru-RU" sz="17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kk-KZ" sz="1700" b="0" i="0" u="none" strike="noStrike" cap="none" normalizeH="0" baseline="0" dirty="0" smtClean="0">
                <a:ln>
                  <a:noFill/>
                </a:ln>
                <a:solidFill>
                  <a:schemeClr val="tx1"/>
                </a:solidFill>
                <a:effectLst/>
                <a:latin typeface="Arial" pitchFamily="34" charset="0"/>
                <a:ea typeface="Calibri" pitchFamily="34" charset="0"/>
                <a:cs typeface="Arial" pitchFamily="34" charset="0"/>
              </a:rPr>
              <a:t>Бастапқы анаэробтар бактериялардың әртүрлі физиологиялық топтарымен ұсынылған: жасушаны бұзатын, көміртекті сіңіретін (майлы қышқыл бактериялардың типтері), аммонифициялаушы (ыдырататын ақуыздар, пептидтер, аминқышқылдары) бактериялармен, майларды ыдырататын және т.б. осы құрамның арқасында бастапқы анаэробтар өсімдік және жануар текті әртүрлі органикалық қосылыстарды пайдалана алады, бұл метан қауымдастығының маңызды ерекшеліктерінің бірі болып табылады. Бактериялардың осы топтары арасындағы тығыз байланыс процестің жеткілікті тұрақтылығын қамтамасыз етеді.</a:t>
            </a:r>
            <a:endParaRPr kumimoji="0" lang="kk-KZ" sz="1700" b="0" i="0" u="none" strike="noStrike" cap="none" normalizeH="0" baseline="0" dirty="0" smtClean="0">
              <a:ln>
                <a:noFill/>
              </a:ln>
              <a:solidFill>
                <a:schemeClr val="tx1"/>
              </a:solidFill>
              <a:effectLst/>
              <a:latin typeface="Arial" pitchFamily="34" charset="0"/>
              <a:cs typeface="Arial" pitchFamily="34" charset="0"/>
            </a:endParaRPr>
          </a:p>
        </p:txBody>
      </p:sp>
      <p:pic>
        <p:nvPicPr>
          <p:cNvPr id="5" name="Picture 5" descr="C:\Users\Администратор\Desktop\images.png"/>
          <p:cNvPicPr>
            <a:picLocks noChangeAspect="1" noChangeArrowheads="1"/>
          </p:cNvPicPr>
          <p:nvPr/>
        </p:nvPicPr>
        <p:blipFill>
          <a:blip r:embed="rId2"/>
          <a:srcRect/>
          <a:stretch>
            <a:fillRect/>
          </a:stretch>
        </p:blipFill>
        <p:spPr bwMode="auto">
          <a:xfrm>
            <a:off x="7915275" y="6524625"/>
            <a:ext cx="1228725" cy="333375"/>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
          <p:cNvSpPr>
            <a:spLocks noChangeArrowheads="1"/>
          </p:cNvSpPr>
          <p:nvPr/>
        </p:nvSpPr>
        <p:spPr bwMode="auto">
          <a:xfrm>
            <a:off x="0" y="0"/>
            <a:ext cx="9144000" cy="63709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49263" algn="just" defTabSz="914400" rtl="0" eaLnBrk="1" fontAlgn="base" latinLnBrk="0" hangingPunct="1">
              <a:lnSpc>
                <a:spcPct val="100000"/>
              </a:lnSpc>
              <a:spcBef>
                <a:spcPct val="0"/>
              </a:spcBef>
              <a:spcAft>
                <a:spcPct val="0"/>
              </a:spcAft>
              <a:buClrTx/>
              <a:buSzTx/>
              <a:buFontTx/>
              <a:buNone/>
              <a:tabLst/>
            </a:pPr>
            <a:r>
              <a:rPr kumimoji="0" lang="kk-KZ" sz="1700" b="1" i="1" u="sng" strike="noStrike" cap="none" normalizeH="0" baseline="0" dirty="0" smtClean="0">
                <a:ln>
                  <a:noFill/>
                </a:ln>
                <a:solidFill>
                  <a:schemeClr val="tx1"/>
                </a:solidFill>
                <a:effectLst/>
                <a:latin typeface="Arial" pitchFamily="34" charset="0"/>
                <a:ea typeface="Calibri" pitchFamily="34" charset="0"/>
                <a:cs typeface="Arial" pitchFamily="34" charset="0"/>
              </a:rPr>
              <a:t>Этан ілеспе газын этиленге қайта өңдеу (пропан пропиленге және бутан бутанға). Олефлекс-процесс.</a:t>
            </a:r>
            <a:endParaRPr kumimoji="0" lang="ru-RU" sz="1700" b="0" i="1" u="sng" strike="noStrike" cap="none" normalizeH="0" baseline="0" dirty="0" smtClean="0">
              <a:ln>
                <a:noFill/>
              </a:ln>
              <a:solidFill>
                <a:schemeClr val="tx1"/>
              </a:solidFill>
              <a:effectLst/>
              <a:latin typeface="Arial" pitchFamily="34" charset="0"/>
              <a:cs typeface="Arial" pitchFamily="34"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kk-KZ" sz="1700" b="0" i="0" u="none" strike="noStrike" cap="none" normalizeH="0" baseline="0" dirty="0" smtClean="0">
                <a:ln>
                  <a:noFill/>
                </a:ln>
                <a:solidFill>
                  <a:schemeClr val="tx1"/>
                </a:solidFill>
                <a:effectLst/>
                <a:latin typeface="Arial" pitchFamily="34" charset="0"/>
                <a:ea typeface="Calibri" pitchFamily="34" charset="0"/>
                <a:cs typeface="Arial" pitchFamily="34" charset="0"/>
              </a:rPr>
              <a:t>Ілеспе газ мұнай өндірудің жанама өнімі болып табылады (метан, этан, пропан, бутан). Мұнай ілеспе газы-бұл мұнай ұңғымаларынан және қабаттық мұнайдан оны айыру кезінде бөлінетін газдар мен бу тәрізді көмірсутекті және көмірсутекті емес компоненттердің қоспасы. Әдетте мұнай ілеспе газ бірқатар химиялық өнімдерді өндіруге арналған шикізат көзі, арзан электр және жылу энергиясын алу көзі ретінде қарастырылады. </a:t>
            </a:r>
            <a:endParaRPr kumimoji="0" lang="ru-RU" sz="17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kk-KZ" sz="1700" b="0" i="0" u="none" strike="noStrike" cap="none" normalizeH="0" baseline="0" dirty="0" smtClean="0">
                <a:ln>
                  <a:noFill/>
                </a:ln>
                <a:solidFill>
                  <a:schemeClr val="tx1"/>
                </a:solidFill>
                <a:effectLst/>
                <a:latin typeface="Arial" pitchFamily="34" charset="0"/>
                <a:ea typeface="Calibri" pitchFamily="34" charset="0"/>
                <a:cs typeface="Arial" pitchFamily="34" charset="0"/>
              </a:rPr>
              <a:t>ПГГ этан-Бутан фракциясын және бастапқы пиролиз этиленін қайта өңдеу олигомеризация, дегидроциклизация жүргізіледі. </a:t>
            </a:r>
            <a:endParaRPr kumimoji="0" lang="ru-RU" sz="17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kk-KZ" sz="1700" b="0" i="0" u="none" strike="noStrike" cap="none" normalizeH="0" baseline="0" dirty="0" smtClean="0">
                <a:ln>
                  <a:noFill/>
                </a:ln>
                <a:solidFill>
                  <a:schemeClr val="tx1"/>
                </a:solidFill>
                <a:effectLst/>
                <a:latin typeface="Arial" pitchFamily="34" charset="0"/>
                <a:ea typeface="Calibri" pitchFamily="34" charset="0"/>
                <a:cs typeface="Arial" pitchFamily="34" charset="0"/>
              </a:rPr>
              <a:t>"Олефлекс" процесі UOP фирмасымен лицензияланған жеңіл парафиндерді дегидрлеу технологиясы болып табылады. Қазіргі уақытта сегіз "Олефлекс" қондырғысы пропаннан полимеризациялау үшін жылына 600 мың т.астам пропилен және бутаннан жылына 1,4 млн. т. астам изобутилен өндіреді. Азық — түлік пропилені полипропилен және акрилонитрил өндірісі үшін, ал изобутилен-жылына 2,2 млн.т. метилтретбутил эфирін (МТБЭ) өндіру үшін қолданылады. </a:t>
            </a:r>
            <a:endParaRPr kumimoji="0" lang="ru-RU" sz="17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kk-KZ" sz="1700" b="0" i="0" u="none" strike="noStrike" cap="none" normalizeH="0" baseline="0" dirty="0" smtClean="0">
                <a:ln>
                  <a:noFill/>
                </a:ln>
                <a:solidFill>
                  <a:schemeClr val="tx1"/>
                </a:solidFill>
                <a:effectLst/>
                <a:latin typeface="Arial" pitchFamily="34" charset="0"/>
                <a:ea typeface="Calibri" pitchFamily="34" charset="0"/>
                <a:cs typeface="Arial" pitchFamily="34" charset="0"/>
              </a:rPr>
              <a:t>"Олефлекс" процесін үш жеке блок түрінде ұсынуға болады: реактор, өнімді іріктеу және катализаторды регенерациялау блогы. UOP/Хайдро процесінде табиғи газ негізінен этилен мен пропиленге айналады. Бұл метанның олефинге тікелей конверсиясының экономикалық тәсілі. Технологиялық схеманы пайдалану кезінде этилен/Этан мен пропилен/пропанның қымбат тұратын колонналық бөлінуі талап етілмейді, үдерісте бу крекингімен салыстырғанда жанама өнімдердің шектеулі саны қалыптасады, бұл өнімдерді іріктеу секциясының аппаратуралық безендірілуін жеңілдетеді.</a:t>
            </a:r>
            <a:endParaRPr kumimoji="0" lang="kk-KZ" sz="1700" b="0" i="0" u="none" strike="noStrike" cap="none" normalizeH="0" baseline="0" dirty="0" smtClean="0">
              <a:ln>
                <a:noFill/>
              </a:ln>
              <a:solidFill>
                <a:schemeClr val="tx1"/>
              </a:solidFill>
              <a:effectLst/>
              <a:latin typeface="Arial" pitchFamily="34" charset="0"/>
              <a:cs typeface="Arial" pitchFamily="34" charset="0"/>
            </a:endParaRPr>
          </a:p>
        </p:txBody>
      </p:sp>
      <p:pic>
        <p:nvPicPr>
          <p:cNvPr id="3" name="Picture 5" descr="C:\Users\Администратор\Desktop\images.png"/>
          <p:cNvPicPr>
            <a:picLocks noChangeAspect="1" noChangeArrowheads="1"/>
          </p:cNvPicPr>
          <p:nvPr/>
        </p:nvPicPr>
        <p:blipFill>
          <a:blip r:embed="rId2"/>
          <a:srcRect/>
          <a:stretch>
            <a:fillRect/>
          </a:stretch>
        </p:blipFill>
        <p:spPr bwMode="auto">
          <a:xfrm>
            <a:off x="7915275" y="6524625"/>
            <a:ext cx="1228725" cy="333375"/>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bwMode="auto">
          <a:xfrm>
            <a:off x="0" y="0"/>
            <a:ext cx="9144000" cy="350865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49263" algn="l" defTabSz="914400" rtl="0" eaLnBrk="1" fontAlgn="base" latinLnBrk="0" hangingPunct="1">
              <a:lnSpc>
                <a:spcPct val="100000"/>
              </a:lnSpc>
              <a:spcBef>
                <a:spcPct val="0"/>
              </a:spcBef>
              <a:spcAft>
                <a:spcPct val="0"/>
              </a:spcAft>
              <a:buClrTx/>
              <a:buSzTx/>
              <a:buFontTx/>
              <a:buNone/>
              <a:tabLst/>
            </a:pPr>
            <a:r>
              <a:rPr kumimoji="0" lang="kk-KZ" sz="1700" b="1" i="0" u="none" strike="noStrike" cap="none" normalizeH="0" baseline="0" dirty="0" smtClean="0">
                <a:ln>
                  <a:noFill/>
                </a:ln>
                <a:solidFill>
                  <a:schemeClr val="tx1"/>
                </a:solidFill>
                <a:effectLst/>
                <a:latin typeface="Arial" pitchFamily="34" charset="0"/>
                <a:ea typeface="Calibri" pitchFamily="34" charset="0"/>
                <a:cs typeface="Arial" pitchFamily="34" charset="0"/>
              </a:rPr>
              <a:t>Жеңіл көмірсутектерді бензинге хош иісті көмірсутектерге қайта өңдеу. Циклдар-Цеоформинг процесі.</a:t>
            </a:r>
            <a:endParaRPr kumimoji="0" lang="ru-RU" sz="17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l" defTabSz="914400" rtl="0" eaLnBrk="0" fontAlgn="base" latinLnBrk="0" hangingPunct="0">
              <a:lnSpc>
                <a:spcPct val="100000"/>
              </a:lnSpc>
              <a:spcBef>
                <a:spcPct val="0"/>
              </a:spcBef>
              <a:spcAft>
                <a:spcPct val="0"/>
              </a:spcAft>
              <a:buClrTx/>
              <a:buSzTx/>
              <a:buFontTx/>
              <a:buNone/>
              <a:tabLst/>
            </a:pPr>
            <a:r>
              <a:rPr kumimoji="0" lang="kk-KZ" sz="1700" b="0" i="0" u="none" strike="noStrike" cap="none" normalizeH="0" baseline="0" dirty="0" smtClean="0">
                <a:ln>
                  <a:noFill/>
                </a:ln>
                <a:solidFill>
                  <a:schemeClr val="tx1"/>
                </a:solidFill>
                <a:effectLst/>
                <a:latin typeface="Arial" pitchFamily="34" charset="0"/>
                <a:ea typeface="Calibri" pitchFamily="34" charset="0"/>
                <a:cs typeface="Arial" pitchFamily="34" charset="0"/>
              </a:rPr>
              <a:t>"British Petroleum" компаниясы әзірлеген және іске асырған "циклдар" процесі пропан-бутан фракциясын өңдеуге арналған. "Цеоформинг" процесі Новосибирск қ. "Цеосит" фирмасымен әзірленген және "Лурги" фирмасымен сатылған нафтаны жоғары октанды бензинге қайта өңдеуге арналған. С2 - С4 төменгі парафиндердің каталитикалық хош иістенуінің реакциясын өнеркәсіптік іске асыру әрекеттері елеулі қиындықтарға тап болғанын атап өткен жөн.</a:t>
            </a:r>
            <a:endParaRPr kumimoji="0" lang="ru-RU" sz="17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l" defTabSz="914400" rtl="0" eaLnBrk="0" fontAlgn="base" latinLnBrk="0" hangingPunct="0">
              <a:lnSpc>
                <a:spcPct val="100000"/>
              </a:lnSpc>
              <a:spcBef>
                <a:spcPct val="0"/>
              </a:spcBef>
              <a:spcAft>
                <a:spcPct val="0"/>
              </a:spcAft>
              <a:buClrTx/>
              <a:buSzTx/>
              <a:buFontTx/>
              <a:buNone/>
              <a:tabLst/>
            </a:pPr>
            <a:r>
              <a:rPr kumimoji="0" lang="kk-KZ" sz="17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Реакция 500 — 550 ºС жоғары температурада өтеді, бұл катализатордың жылдам уыттануына және оның белсенділігінің жоғалуына әкелді. Катализатордың жоғары белсенділігін қолдау үшін "British Petroleum" компаниясы "циклдар" қондырғысында катализатордың қозғалыстағы қабатын пайдаланды.</a:t>
            </a:r>
            <a:endParaRPr kumimoji="0" lang="ru-RU" sz="17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23553" name="Рисунок 1"/>
          <p:cNvPicPr>
            <a:picLocks noChangeAspect="1" noChangeArrowheads="1"/>
          </p:cNvPicPr>
          <p:nvPr/>
        </p:nvPicPr>
        <p:blipFill>
          <a:blip r:embed="rId2"/>
          <a:srcRect/>
          <a:stretch>
            <a:fillRect/>
          </a:stretch>
        </p:blipFill>
        <p:spPr bwMode="auto">
          <a:xfrm>
            <a:off x="5929322" y="3071810"/>
            <a:ext cx="3214678" cy="3500462"/>
          </a:xfrm>
          <a:prstGeom prst="rect">
            <a:avLst/>
          </a:prstGeom>
          <a:noFill/>
        </p:spPr>
      </p:pic>
      <p:sp>
        <p:nvSpPr>
          <p:cNvPr id="23555" name="Rectangle 3"/>
          <p:cNvSpPr>
            <a:spLocks noChangeArrowheads="1"/>
          </p:cNvSpPr>
          <p:nvPr/>
        </p:nvSpPr>
        <p:spPr bwMode="auto">
          <a:xfrm>
            <a:off x="0" y="3643314"/>
            <a:ext cx="5786446" cy="297004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kk-KZ" sz="1700" b="0" i="0" u="none" strike="noStrike" cap="none" normalizeH="0" baseline="0" dirty="0" smtClean="0">
                <a:ln>
                  <a:noFill/>
                </a:ln>
                <a:solidFill>
                  <a:schemeClr val="tx1"/>
                </a:solidFill>
                <a:effectLst/>
                <a:latin typeface="Arial" pitchFamily="34" charset="0"/>
                <a:ea typeface="Calibri" pitchFamily="34" charset="0"/>
                <a:cs typeface="Arial" pitchFamily="34" charset="0"/>
              </a:rPr>
              <a:t>С3 - С4 парафинді көмірсутектерін дегидрлеу процесінің сызбасы (ЮОП фирмасының олефлекс процесі):</a:t>
            </a:r>
            <a:endParaRPr kumimoji="0" lang="ru-RU" sz="17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kk-KZ" sz="1700" b="0" i="0" u="none" strike="noStrike" cap="none" normalizeH="0" baseline="0" dirty="0" smtClean="0">
                <a:ln>
                  <a:noFill/>
                </a:ln>
                <a:solidFill>
                  <a:schemeClr val="tx1"/>
                </a:solidFill>
                <a:effectLst/>
                <a:latin typeface="Arial" pitchFamily="34" charset="0"/>
                <a:ea typeface="Calibri" pitchFamily="34" charset="0"/>
                <a:cs typeface="Arial" pitchFamily="34" charset="0"/>
              </a:rPr>
              <a:t>1-Шикізатты жылытуға арналған пештер; 2 - жиынтық реакторлар; 3 - катализаторды үздіксіз регенерациялау секциясы; 4 - ауа тоңазытқыш: 5 - компрессор; 6 - құрғатқыш; 7 - турбоэкспандер; 8 - сепаратор; 9 - жеңіл фракциялардың буланған бағанасы; I - жаңа шикізат; II - қайтарылатын шикізат; III - контактілі газ; IV-қайтарылатын сутегі; V-газ. VІ-жеңіл фракциялар; VII-бөлуге арналған мақсатты өнімдер.</a:t>
            </a:r>
            <a:endParaRPr kumimoji="0" lang="kk-KZ" sz="1700" b="0" i="0" u="none" strike="noStrike" cap="none" normalizeH="0" baseline="0" dirty="0" smtClean="0">
              <a:ln>
                <a:noFill/>
              </a:ln>
              <a:solidFill>
                <a:schemeClr val="tx1"/>
              </a:solidFill>
              <a:effectLst/>
              <a:latin typeface="Arial" pitchFamily="34" charset="0"/>
              <a:cs typeface="Arial" pitchFamily="34" charset="0"/>
            </a:endParaRPr>
          </a:p>
        </p:txBody>
      </p:sp>
      <p:pic>
        <p:nvPicPr>
          <p:cNvPr id="5" name="Picture 5" descr="C:\Users\Администратор\Desktop\images.png"/>
          <p:cNvPicPr>
            <a:picLocks noChangeAspect="1" noChangeArrowheads="1"/>
          </p:cNvPicPr>
          <p:nvPr/>
        </p:nvPicPr>
        <p:blipFill>
          <a:blip r:embed="rId3"/>
          <a:srcRect/>
          <a:stretch>
            <a:fillRect/>
          </a:stretch>
        </p:blipFill>
        <p:spPr bwMode="auto">
          <a:xfrm>
            <a:off x="7915275" y="6524625"/>
            <a:ext cx="1228725" cy="333375"/>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08" name="Rectangle 32"/>
          <p:cNvSpPr>
            <a:spLocks noChangeArrowheads="1"/>
          </p:cNvSpPr>
          <p:nvPr/>
        </p:nvSpPr>
        <p:spPr bwMode="auto">
          <a:xfrm>
            <a:off x="0" y="0"/>
            <a:ext cx="9144000" cy="429348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49263" algn="l" defTabSz="914400" rtl="0" eaLnBrk="1" fontAlgn="base" latinLnBrk="0" hangingPunct="1">
              <a:lnSpc>
                <a:spcPct val="100000"/>
              </a:lnSpc>
              <a:spcBef>
                <a:spcPct val="0"/>
              </a:spcBef>
              <a:spcAft>
                <a:spcPct val="0"/>
              </a:spcAft>
              <a:buClrTx/>
              <a:buSzTx/>
              <a:buFontTx/>
              <a:buNone/>
              <a:tabLst/>
            </a:pPr>
            <a:r>
              <a:rPr kumimoji="0" lang="kk-KZ" sz="1700" b="0" i="0" u="none" strike="noStrike" cap="none" normalizeH="0" baseline="0" dirty="0" smtClean="0">
                <a:ln>
                  <a:noFill/>
                </a:ln>
                <a:solidFill>
                  <a:schemeClr val="tx1"/>
                </a:solidFill>
                <a:effectLst/>
                <a:latin typeface="Arial" pitchFamily="34" charset="0"/>
                <a:ea typeface="Calibri" pitchFamily="34" charset="0"/>
                <a:cs typeface="Arial" pitchFamily="34" charset="0"/>
              </a:rPr>
              <a:t>"Циклдар" процесі сұйылтылған газдардың қи тікелей сұйық хош иісті көмірсутектерге бір өту үшін қайта өңдеуге арналған. Технология салыстырмалы жаңа болып табылады және мұнай-химия өнеркәсібінде пайдаланылатын бағалы хош иісті қосылыстарды (бензол, толуол және ксилол) өндіру үшін сұйытылған газдарды пайдалануды кеңейтуге мүмкіндік береді. </a:t>
            </a:r>
            <a:endParaRPr kumimoji="0" lang="ru-RU" sz="17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l" defTabSz="914400" rtl="0" eaLnBrk="0" fontAlgn="base" latinLnBrk="0" hangingPunct="0">
              <a:lnSpc>
                <a:spcPct val="100000"/>
              </a:lnSpc>
              <a:spcBef>
                <a:spcPct val="0"/>
              </a:spcBef>
              <a:spcAft>
                <a:spcPct val="0"/>
              </a:spcAft>
              <a:buClrTx/>
              <a:buSzTx/>
              <a:buFontTx/>
              <a:buNone/>
              <a:tabLst/>
            </a:pPr>
            <a:r>
              <a:rPr kumimoji="0" lang="kk-KZ" sz="1700" b="0" i="0" u="none" strike="noStrike" cap="none" normalizeH="0" baseline="0" dirty="0" smtClean="0">
                <a:ln>
                  <a:noFill/>
                </a:ln>
                <a:solidFill>
                  <a:schemeClr val="tx1"/>
                </a:solidFill>
                <a:effectLst/>
                <a:latin typeface="Arial" pitchFamily="34" charset="0"/>
                <a:ea typeface="Calibri" pitchFamily="34" charset="0"/>
                <a:cs typeface="Arial" pitchFamily="34" charset="0"/>
              </a:rPr>
              <a:t>Төмен қысымды кесу қондырғысын пайдалану кезінде хош иісті қосылыстардың жиынтық шығысы 61% массадан өседі. толық пропаннан тұратын балғын шикізат үшін салмағы 66 % дейін. - Бутан шикізаты үшін, отын газының өңделу мөлшерінің тиісті азаюымен. </a:t>
            </a:r>
            <a:endParaRPr kumimoji="0" lang="ru-RU" sz="17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l" defTabSz="914400" rtl="0" eaLnBrk="0" fontAlgn="base" latinLnBrk="0" hangingPunct="0">
              <a:lnSpc>
                <a:spcPct val="100000"/>
              </a:lnSpc>
              <a:spcBef>
                <a:spcPct val="0"/>
              </a:spcBef>
              <a:spcAft>
                <a:spcPct val="0"/>
              </a:spcAft>
              <a:buClrTx/>
              <a:buSzTx/>
              <a:buFontTx/>
              <a:buNone/>
              <a:tabLst/>
            </a:pPr>
            <a:r>
              <a:rPr kumimoji="0" lang="kk-KZ" sz="1700" b="0" i="0" u="none" strike="noStrike" cap="none" normalizeH="0" baseline="0" dirty="0" smtClean="0">
                <a:ln>
                  <a:noFill/>
                </a:ln>
                <a:solidFill>
                  <a:schemeClr val="tx1"/>
                </a:solidFill>
                <a:effectLst/>
                <a:latin typeface="Arial" pitchFamily="34" charset="0"/>
                <a:ea typeface="Calibri" pitchFamily="34" charset="0"/>
                <a:cs typeface="Arial" pitchFamily="34" charset="0"/>
              </a:rPr>
              <a:t>Пропан мен бутан қоспасынан тұратын шикізат үшін, Сіз азық-түліктің жүрісін сызықтық интерполяция арқылы есептей аласыз. Бутан шикізатынан өнім алынады, онда пропаннан алынған өніммен салыстырғанда аз бензол және ше ксилолдың ауыруы бар. Сұйық про </a:t>
            </a:r>
            <a:endParaRPr kumimoji="0" lang="ru-RU" sz="17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l" defTabSz="914400" rtl="0" eaLnBrk="0" fontAlgn="base" latinLnBrk="0" hangingPunct="0">
              <a:lnSpc>
                <a:spcPct val="100000"/>
              </a:lnSpc>
              <a:spcBef>
                <a:spcPct val="0"/>
              </a:spcBef>
              <a:spcAft>
                <a:spcPct val="0"/>
              </a:spcAft>
              <a:buClrTx/>
              <a:buSzTx/>
              <a:buFontTx/>
              <a:buNone/>
              <a:tabLst/>
            </a:pPr>
            <a:r>
              <a:rPr kumimoji="0" lang="kk-KZ" sz="1700" b="0" i="0" u="none" strike="noStrike" cap="none" normalizeH="0" baseline="0" dirty="0" smtClean="0">
                <a:ln>
                  <a:noFill/>
                </a:ln>
                <a:solidFill>
                  <a:schemeClr val="tx1"/>
                </a:solidFill>
                <a:effectLst/>
                <a:latin typeface="Arial" pitchFamily="34" charset="0"/>
                <a:ea typeface="Calibri" pitchFamily="34" charset="0"/>
                <a:cs typeface="Arial" pitchFamily="34" charset="0"/>
              </a:rPr>
              <a:t>пропан және бутан шикізатынан алынған дукт шамамен 91% бензол, толуол және ксилол, 9% ауыр хош иісті қосылыстар бар.</a:t>
            </a:r>
            <a:endParaRPr kumimoji="0" lang="ru-RU" sz="17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grpSp>
        <p:nvGrpSpPr>
          <p:cNvPr id="24577" name="Группа 2"/>
          <p:cNvGrpSpPr>
            <a:grpSpLocks/>
          </p:cNvGrpSpPr>
          <p:nvPr/>
        </p:nvGrpSpPr>
        <p:grpSpPr bwMode="auto">
          <a:xfrm>
            <a:off x="4357686" y="3786190"/>
            <a:ext cx="4786314" cy="2714643"/>
            <a:chOff x="814" y="52"/>
            <a:chExt cx="5675" cy="3179"/>
          </a:xfrm>
        </p:grpSpPr>
        <p:grpSp>
          <p:nvGrpSpPr>
            <p:cNvPr id="3" name="Group 4"/>
            <p:cNvGrpSpPr>
              <a:grpSpLocks/>
            </p:cNvGrpSpPr>
            <p:nvPr/>
          </p:nvGrpSpPr>
          <p:grpSpPr bwMode="auto">
            <a:xfrm>
              <a:off x="1889" y="1757"/>
              <a:ext cx="2606" cy="1062"/>
              <a:chOff x="1889" y="1757"/>
              <a:chExt cx="2606" cy="1062"/>
            </a:xfrm>
          </p:grpSpPr>
          <p:sp>
            <p:nvSpPr>
              <p:cNvPr id="4" name="Rectangle 5"/>
              <p:cNvSpPr>
                <a:spLocks noChangeArrowheads="1"/>
              </p:cNvSpPr>
              <p:nvPr/>
            </p:nvSpPr>
            <p:spPr bwMode="auto">
              <a:xfrm>
                <a:off x="1889" y="1757"/>
                <a:ext cx="2606" cy="1062"/>
              </a:xfrm>
              <a:prstGeom prst="rect">
                <a:avLst/>
              </a:prstGeom>
              <a:noFill/>
              <a:ln w="9360">
                <a:solidFill>
                  <a:srgbClr val="000000"/>
                </a:solidFill>
                <a:round/>
                <a:headEnd/>
                <a:tailEnd/>
              </a:ln>
            </p:spPr>
            <p:txBody>
              <a:bodyPr vert="horz" wrap="none" lIns="91440" tIns="45720" rIns="91440" bIns="45720" numCol="1" anchor="ctr" anchorCtr="0" compatLnSpc="1">
                <a:prstTxWarp prst="textNoShape">
                  <a:avLst/>
                </a:prstTxWarp>
              </a:bodyPr>
              <a:lstStyle/>
              <a:p>
                <a:endParaRPr lang="ru-RU"/>
              </a:p>
            </p:txBody>
          </p:sp>
        </p:grpSp>
        <p:grpSp>
          <p:nvGrpSpPr>
            <p:cNvPr id="5" name="Group 6"/>
            <p:cNvGrpSpPr>
              <a:grpSpLocks/>
            </p:cNvGrpSpPr>
            <p:nvPr/>
          </p:nvGrpSpPr>
          <p:grpSpPr bwMode="auto">
            <a:xfrm>
              <a:off x="2808" y="799"/>
              <a:ext cx="612" cy="1595"/>
              <a:chOff x="2808" y="799"/>
              <a:chExt cx="612" cy="1595"/>
            </a:xfrm>
          </p:grpSpPr>
          <p:sp>
            <p:nvSpPr>
              <p:cNvPr id="6" name="Rectangle 7"/>
              <p:cNvSpPr>
                <a:spLocks noChangeArrowheads="1"/>
              </p:cNvSpPr>
              <p:nvPr/>
            </p:nvSpPr>
            <p:spPr bwMode="auto">
              <a:xfrm>
                <a:off x="2808" y="799"/>
                <a:ext cx="612" cy="1595"/>
              </a:xfrm>
              <a:prstGeom prst="rect">
                <a:avLst/>
              </a:prstGeom>
              <a:noFill/>
              <a:ln w="9360">
                <a:solidFill>
                  <a:srgbClr val="000000"/>
                </a:solidFill>
                <a:round/>
                <a:headEnd/>
                <a:tailEnd/>
              </a:ln>
            </p:spPr>
            <p:txBody>
              <a:bodyPr vert="horz" wrap="none" lIns="91440" tIns="45720" rIns="91440" bIns="45720" numCol="1" anchor="ctr" anchorCtr="0" compatLnSpc="1">
                <a:prstTxWarp prst="textNoShape">
                  <a:avLst/>
                </a:prstTxWarp>
              </a:bodyPr>
              <a:lstStyle/>
              <a:p>
                <a:endParaRPr lang="ru-RU"/>
              </a:p>
            </p:txBody>
          </p:sp>
        </p:grpSp>
        <p:sp>
          <p:nvSpPr>
            <p:cNvPr id="7" name="Line 8"/>
            <p:cNvSpPr>
              <a:spLocks noChangeShapeType="1"/>
            </p:cNvSpPr>
            <p:nvPr/>
          </p:nvSpPr>
          <p:spPr bwMode="auto">
            <a:xfrm flipH="1">
              <a:off x="2348" y="1225"/>
              <a:ext cx="459" cy="0"/>
            </a:xfrm>
            <a:prstGeom prst="line">
              <a:avLst/>
            </a:prstGeom>
            <a:noFill/>
            <a:ln w="9360">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8" name="Line 9"/>
            <p:cNvSpPr>
              <a:spLocks noChangeShapeType="1"/>
            </p:cNvSpPr>
            <p:nvPr/>
          </p:nvSpPr>
          <p:spPr bwMode="auto">
            <a:xfrm>
              <a:off x="3423" y="1225"/>
              <a:ext cx="458" cy="0"/>
            </a:xfrm>
            <a:prstGeom prst="line">
              <a:avLst/>
            </a:prstGeom>
            <a:noFill/>
            <a:ln w="9360">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9" name="Line 10"/>
            <p:cNvSpPr>
              <a:spLocks noChangeShapeType="1"/>
            </p:cNvSpPr>
            <p:nvPr/>
          </p:nvSpPr>
          <p:spPr bwMode="auto">
            <a:xfrm>
              <a:off x="2348" y="1225"/>
              <a:ext cx="0" cy="1382"/>
            </a:xfrm>
            <a:prstGeom prst="line">
              <a:avLst/>
            </a:prstGeom>
            <a:noFill/>
            <a:ln w="9360">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10" name="Line 11"/>
            <p:cNvSpPr>
              <a:spLocks noChangeShapeType="1"/>
            </p:cNvSpPr>
            <p:nvPr/>
          </p:nvSpPr>
          <p:spPr bwMode="auto">
            <a:xfrm>
              <a:off x="3883" y="1225"/>
              <a:ext cx="0" cy="1382"/>
            </a:xfrm>
            <a:prstGeom prst="line">
              <a:avLst/>
            </a:prstGeom>
            <a:noFill/>
            <a:ln w="9360">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11" name="Line 12"/>
            <p:cNvSpPr>
              <a:spLocks noChangeShapeType="1"/>
            </p:cNvSpPr>
            <p:nvPr/>
          </p:nvSpPr>
          <p:spPr bwMode="auto">
            <a:xfrm>
              <a:off x="2348" y="2609"/>
              <a:ext cx="1532" cy="0"/>
            </a:xfrm>
            <a:prstGeom prst="line">
              <a:avLst/>
            </a:prstGeom>
            <a:noFill/>
            <a:ln w="9360">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12" name="Freeform 13"/>
            <p:cNvSpPr>
              <a:spLocks noChangeArrowheads="1"/>
            </p:cNvSpPr>
            <p:nvPr/>
          </p:nvSpPr>
          <p:spPr bwMode="auto">
            <a:xfrm>
              <a:off x="2581" y="1391"/>
              <a:ext cx="533" cy="258"/>
            </a:xfrm>
            <a:custGeom>
              <a:avLst/>
              <a:gdLst>
                <a:gd name="T0" fmla="*/ 0 w 679"/>
                <a:gd name="T1" fmla="*/ 224 h 452"/>
                <a:gd name="T2" fmla="*/ 396 w 679"/>
                <a:gd name="T3" fmla="*/ 224 h 452"/>
                <a:gd name="T4" fmla="*/ 396 w 679"/>
                <a:gd name="T5" fmla="*/ 257 h 452"/>
                <a:gd name="T6" fmla="*/ 0 60000 65536"/>
                <a:gd name="T7" fmla="*/ 0 60000 65536"/>
                <a:gd name="T8" fmla="*/ 0 60000 65536"/>
              </a:gdLst>
              <a:ahLst/>
              <a:cxnLst>
                <a:cxn ang="T6">
                  <a:pos x="T0" y="T1"/>
                </a:cxn>
                <a:cxn ang="T7">
                  <a:pos x="T2" y="T3"/>
                </a:cxn>
                <a:cxn ang="T8">
                  <a:pos x="T4" y="T5"/>
                </a:cxn>
              </a:cxnLst>
              <a:rect l="0" t="0" r="r" b="b"/>
              <a:pathLst>
                <a:path w="679" h="452">
                  <a:moveTo>
                    <a:pt x="0" y="392"/>
                  </a:moveTo>
                  <a:cubicBezTo>
                    <a:pt x="54" y="284"/>
                    <a:pt x="678" y="0"/>
                    <a:pt x="505" y="393"/>
                  </a:cubicBezTo>
                  <a:lnTo>
                    <a:pt x="504" y="451"/>
                  </a:lnTo>
                </a:path>
              </a:pathLst>
            </a:custGeom>
            <a:noFill/>
            <a:ln w="9360">
              <a:solidFill>
                <a:srgbClr val="000000"/>
              </a:solidFill>
              <a:round/>
              <a:headEnd/>
              <a:tailEnd/>
            </a:ln>
          </p:spPr>
          <p:txBody>
            <a:bodyPr vert="horz" wrap="none" lIns="91440" tIns="45720" rIns="91440" bIns="45720" numCol="1" anchor="ctr" anchorCtr="0" compatLnSpc="1">
              <a:prstTxWarp prst="textNoShape">
                <a:avLst/>
              </a:prstTxWarp>
            </a:bodyPr>
            <a:lstStyle/>
            <a:p>
              <a:endParaRPr lang="ru-RU"/>
            </a:p>
          </p:txBody>
        </p:sp>
        <p:sp>
          <p:nvSpPr>
            <p:cNvPr id="13" name="Line 14"/>
            <p:cNvSpPr>
              <a:spLocks noChangeShapeType="1"/>
            </p:cNvSpPr>
            <p:nvPr/>
          </p:nvSpPr>
          <p:spPr bwMode="auto">
            <a:xfrm>
              <a:off x="968" y="2396"/>
              <a:ext cx="919" cy="0"/>
            </a:xfrm>
            <a:prstGeom prst="line">
              <a:avLst/>
            </a:prstGeom>
            <a:noFill/>
            <a:ln w="9360">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ru-RU"/>
            </a:p>
          </p:txBody>
        </p:sp>
        <p:sp>
          <p:nvSpPr>
            <p:cNvPr id="14" name="Line 15"/>
            <p:cNvSpPr>
              <a:spLocks noChangeShapeType="1"/>
            </p:cNvSpPr>
            <p:nvPr/>
          </p:nvSpPr>
          <p:spPr bwMode="auto">
            <a:xfrm>
              <a:off x="3115" y="1438"/>
              <a:ext cx="0" cy="211"/>
            </a:xfrm>
            <a:prstGeom prst="line">
              <a:avLst/>
            </a:prstGeom>
            <a:noFill/>
            <a:ln w="9360">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ru-RU"/>
            </a:p>
          </p:txBody>
        </p:sp>
        <p:sp>
          <p:nvSpPr>
            <p:cNvPr id="15" name="Line 16"/>
            <p:cNvSpPr>
              <a:spLocks noChangeShapeType="1"/>
            </p:cNvSpPr>
            <p:nvPr/>
          </p:nvSpPr>
          <p:spPr bwMode="auto">
            <a:xfrm>
              <a:off x="3883" y="1331"/>
              <a:ext cx="458" cy="0"/>
            </a:xfrm>
            <a:prstGeom prst="line">
              <a:avLst/>
            </a:prstGeom>
            <a:noFill/>
            <a:ln w="9360">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ru-RU"/>
            </a:p>
          </p:txBody>
        </p:sp>
        <p:grpSp>
          <p:nvGrpSpPr>
            <p:cNvPr id="16" name="Group 17"/>
            <p:cNvGrpSpPr>
              <a:grpSpLocks/>
            </p:cNvGrpSpPr>
            <p:nvPr/>
          </p:nvGrpSpPr>
          <p:grpSpPr bwMode="auto">
            <a:xfrm>
              <a:off x="4344" y="479"/>
              <a:ext cx="457" cy="956"/>
              <a:chOff x="4344" y="479"/>
              <a:chExt cx="457" cy="956"/>
            </a:xfrm>
          </p:grpSpPr>
          <p:sp>
            <p:nvSpPr>
              <p:cNvPr id="17" name="Rectangle 18"/>
              <p:cNvSpPr>
                <a:spLocks/>
              </p:cNvSpPr>
              <p:nvPr/>
            </p:nvSpPr>
            <p:spPr bwMode="auto">
              <a:xfrm>
                <a:off x="4344" y="479"/>
                <a:ext cx="457" cy="956"/>
              </a:xfrm>
              <a:prstGeom prst="rect">
                <a:avLst/>
              </a:prstGeom>
              <a:noFill/>
              <a:ln w="9360">
                <a:solidFill>
                  <a:srgbClr val="000000"/>
                </a:solidFill>
                <a:round/>
                <a:headEnd/>
                <a:tailEnd type="triangle" w="med" len="med"/>
              </a:ln>
            </p:spPr>
            <p:txBody>
              <a:bodyPr vert="horz" wrap="none" lIns="91440" tIns="45720" rIns="91440" bIns="45720" numCol="1" anchor="ctr" anchorCtr="0" compatLnSpc="1">
                <a:prstTxWarp prst="textNoShape">
                  <a:avLst/>
                </a:prstTxWarp>
              </a:bodyPr>
              <a:lstStyle/>
              <a:p>
                <a:endParaRPr lang="ru-RU"/>
              </a:p>
            </p:txBody>
          </p:sp>
        </p:grpSp>
        <p:sp>
          <p:nvSpPr>
            <p:cNvPr id="18" name="Line 19"/>
            <p:cNvSpPr>
              <a:spLocks noChangeShapeType="1"/>
            </p:cNvSpPr>
            <p:nvPr/>
          </p:nvSpPr>
          <p:spPr bwMode="auto">
            <a:xfrm flipV="1">
              <a:off x="4497" y="52"/>
              <a:ext cx="0" cy="424"/>
            </a:xfrm>
            <a:prstGeom prst="line">
              <a:avLst/>
            </a:prstGeom>
            <a:noFill/>
            <a:ln w="9360">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ru-RU"/>
            </a:p>
          </p:txBody>
        </p:sp>
        <p:sp>
          <p:nvSpPr>
            <p:cNvPr id="19" name="Line 20"/>
            <p:cNvSpPr>
              <a:spLocks noChangeShapeType="1"/>
            </p:cNvSpPr>
            <p:nvPr/>
          </p:nvSpPr>
          <p:spPr bwMode="auto">
            <a:xfrm flipH="1">
              <a:off x="1427" y="53"/>
              <a:ext cx="3066" cy="0"/>
            </a:xfrm>
            <a:prstGeom prst="line">
              <a:avLst/>
            </a:prstGeom>
            <a:noFill/>
            <a:ln w="9360">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20" name="Line 21"/>
            <p:cNvSpPr>
              <a:spLocks noChangeShapeType="1"/>
            </p:cNvSpPr>
            <p:nvPr/>
          </p:nvSpPr>
          <p:spPr bwMode="auto">
            <a:xfrm>
              <a:off x="1428" y="53"/>
              <a:ext cx="0" cy="2234"/>
            </a:xfrm>
            <a:prstGeom prst="line">
              <a:avLst/>
            </a:prstGeom>
            <a:noFill/>
            <a:ln w="9360">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ru-RU"/>
            </a:p>
          </p:txBody>
        </p:sp>
        <p:sp>
          <p:nvSpPr>
            <p:cNvPr id="21" name="Line 22"/>
            <p:cNvSpPr>
              <a:spLocks noChangeShapeType="1"/>
            </p:cNvSpPr>
            <p:nvPr/>
          </p:nvSpPr>
          <p:spPr bwMode="auto">
            <a:xfrm>
              <a:off x="4650" y="1438"/>
              <a:ext cx="0" cy="530"/>
            </a:xfrm>
            <a:prstGeom prst="line">
              <a:avLst/>
            </a:prstGeom>
            <a:noFill/>
            <a:ln w="9360">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22" name="Line 23"/>
            <p:cNvSpPr>
              <a:spLocks noChangeShapeType="1"/>
            </p:cNvSpPr>
            <p:nvPr/>
          </p:nvSpPr>
          <p:spPr bwMode="auto">
            <a:xfrm>
              <a:off x="4650" y="1970"/>
              <a:ext cx="458" cy="0"/>
            </a:xfrm>
            <a:prstGeom prst="line">
              <a:avLst/>
            </a:prstGeom>
            <a:noFill/>
            <a:ln w="9360">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ru-RU"/>
            </a:p>
          </p:txBody>
        </p:sp>
        <p:grpSp>
          <p:nvGrpSpPr>
            <p:cNvPr id="23" name="Group 24"/>
            <p:cNvGrpSpPr>
              <a:grpSpLocks/>
            </p:cNvGrpSpPr>
            <p:nvPr/>
          </p:nvGrpSpPr>
          <p:grpSpPr bwMode="auto">
            <a:xfrm>
              <a:off x="5109" y="905"/>
              <a:ext cx="459" cy="1914"/>
              <a:chOff x="5109" y="905"/>
              <a:chExt cx="459" cy="1914"/>
            </a:xfrm>
          </p:grpSpPr>
          <p:sp>
            <p:nvSpPr>
              <p:cNvPr id="24" name="Rectangle 25"/>
              <p:cNvSpPr>
                <a:spLocks noChangeArrowheads="1"/>
              </p:cNvSpPr>
              <p:nvPr/>
            </p:nvSpPr>
            <p:spPr bwMode="auto">
              <a:xfrm>
                <a:off x="5109" y="905"/>
                <a:ext cx="459" cy="1914"/>
              </a:xfrm>
              <a:prstGeom prst="rect">
                <a:avLst/>
              </a:prstGeom>
              <a:noFill/>
              <a:ln w="9360">
                <a:solidFill>
                  <a:srgbClr val="000000"/>
                </a:solidFill>
                <a:round/>
                <a:headEnd/>
                <a:tailEnd/>
              </a:ln>
            </p:spPr>
            <p:txBody>
              <a:bodyPr vert="horz" wrap="none" lIns="91440" tIns="45720" rIns="91440" bIns="45720" numCol="1" anchor="ctr" anchorCtr="0" compatLnSpc="1">
                <a:prstTxWarp prst="textNoShape">
                  <a:avLst/>
                </a:prstTxWarp>
              </a:bodyPr>
              <a:lstStyle/>
              <a:p>
                <a:endParaRPr lang="ru-RU"/>
              </a:p>
            </p:txBody>
          </p:sp>
        </p:grpSp>
        <p:sp>
          <p:nvSpPr>
            <p:cNvPr id="25" name="Line 26"/>
            <p:cNvSpPr>
              <a:spLocks noChangeShapeType="1"/>
            </p:cNvSpPr>
            <p:nvPr/>
          </p:nvSpPr>
          <p:spPr bwMode="auto">
            <a:xfrm>
              <a:off x="5570" y="1970"/>
              <a:ext cx="305" cy="0"/>
            </a:xfrm>
            <a:prstGeom prst="line">
              <a:avLst/>
            </a:prstGeom>
            <a:noFill/>
            <a:ln w="9360">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ru-RU"/>
            </a:p>
          </p:txBody>
        </p:sp>
        <p:sp>
          <p:nvSpPr>
            <p:cNvPr id="26" name="Line 27"/>
            <p:cNvSpPr>
              <a:spLocks noChangeShapeType="1"/>
            </p:cNvSpPr>
            <p:nvPr/>
          </p:nvSpPr>
          <p:spPr bwMode="auto">
            <a:xfrm>
              <a:off x="5570" y="2715"/>
              <a:ext cx="305" cy="0"/>
            </a:xfrm>
            <a:prstGeom prst="line">
              <a:avLst/>
            </a:prstGeom>
            <a:noFill/>
            <a:ln w="9360">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ru-RU"/>
            </a:p>
          </p:txBody>
        </p:sp>
        <p:sp>
          <p:nvSpPr>
            <p:cNvPr id="27" name="Line 28"/>
            <p:cNvSpPr>
              <a:spLocks noChangeShapeType="1"/>
            </p:cNvSpPr>
            <p:nvPr/>
          </p:nvSpPr>
          <p:spPr bwMode="auto">
            <a:xfrm flipV="1">
              <a:off x="5417" y="692"/>
              <a:ext cx="0" cy="211"/>
            </a:xfrm>
            <a:prstGeom prst="line">
              <a:avLst/>
            </a:prstGeom>
            <a:noFill/>
            <a:ln w="9360">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28" name="Line 29"/>
            <p:cNvSpPr>
              <a:spLocks noChangeShapeType="1"/>
            </p:cNvSpPr>
            <p:nvPr/>
          </p:nvSpPr>
          <p:spPr bwMode="auto">
            <a:xfrm>
              <a:off x="5417" y="692"/>
              <a:ext cx="458" cy="0"/>
            </a:xfrm>
            <a:prstGeom prst="line">
              <a:avLst/>
            </a:prstGeom>
            <a:noFill/>
            <a:ln w="9360">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ru-RU"/>
            </a:p>
          </p:txBody>
        </p:sp>
        <p:sp>
          <p:nvSpPr>
            <p:cNvPr id="29" name="Text Box 30"/>
            <p:cNvSpPr txBox="1">
              <a:spLocks noChangeArrowheads="1"/>
            </p:cNvSpPr>
            <p:nvPr/>
          </p:nvSpPr>
          <p:spPr bwMode="auto">
            <a:xfrm>
              <a:off x="814" y="2608"/>
              <a:ext cx="919" cy="623"/>
            </a:xfrm>
            <a:prstGeom prst="rect">
              <a:avLst/>
            </a:prstGeom>
            <a:noFill/>
            <a:ln w="9525">
              <a:noFill/>
              <a:round/>
              <a:headEnd/>
              <a:tailEnd/>
            </a:ln>
          </p:spPr>
          <p:txBody>
            <a:bodyPr vert="horz" wrap="square" lIns="90000" tIns="45000" rIns="90000" bIns="4500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chemeClr val="tx1"/>
                  </a:solidFill>
                  <a:effectLst/>
                  <a:latin typeface="Arial" pitchFamily="34" charset="0"/>
                  <a:ea typeface="DejaVu Sans"/>
                  <a:cs typeface="Arial" pitchFamily="34" charset="0"/>
                </a:rPr>
                <a:t>C3 - C4</a:t>
              </a: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30" name="Text Box 31"/>
            <p:cNvSpPr txBox="1">
              <a:spLocks noChangeArrowheads="1"/>
            </p:cNvSpPr>
            <p:nvPr/>
          </p:nvSpPr>
          <p:spPr bwMode="auto">
            <a:xfrm>
              <a:off x="5878" y="2608"/>
              <a:ext cx="611" cy="623"/>
            </a:xfrm>
            <a:prstGeom prst="rect">
              <a:avLst/>
            </a:prstGeom>
            <a:noFill/>
            <a:ln w="9525">
              <a:noFill/>
              <a:round/>
              <a:headEnd/>
              <a:tailEnd/>
            </a:ln>
          </p:spPr>
          <p:txBody>
            <a:bodyPr vert="horz" wrap="square" lIns="90000" tIns="45000" rIns="90000" bIns="4500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800" b="0" i="0" u="none" strike="noStrike" cap="none" normalizeH="0" baseline="0" smtClean="0">
                  <a:ln>
                    <a:noFill/>
                  </a:ln>
                  <a:solidFill>
                    <a:schemeClr val="tx1"/>
                  </a:solidFill>
                  <a:effectLst/>
                  <a:latin typeface="Arial" pitchFamily="34" charset="0"/>
                  <a:ea typeface="DejaVu Sans"/>
                  <a:cs typeface="Arial" pitchFamily="34" charset="0"/>
                </a:rPr>
                <a:t>Xe</a:t>
              </a: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31" name="Text Box 32"/>
            <p:cNvSpPr txBox="1">
              <a:spLocks noChangeArrowheads="1"/>
            </p:cNvSpPr>
            <p:nvPr/>
          </p:nvSpPr>
          <p:spPr bwMode="auto">
            <a:xfrm>
              <a:off x="5878" y="1864"/>
              <a:ext cx="611" cy="435"/>
            </a:xfrm>
            <a:prstGeom prst="rect">
              <a:avLst/>
            </a:prstGeom>
            <a:noFill/>
            <a:ln w="9525">
              <a:noFill/>
              <a:round/>
              <a:headEnd/>
              <a:tailEnd/>
            </a:ln>
          </p:spPr>
          <p:txBody>
            <a:bodyPr vert="horz" wrap="square" lIns="90000" tIns="45000" rIns="90000" bIns="4500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800" b="0" i="0" u="none" strike="noStrike" cap="none" normalizeH="0" baseline="0" smtClean="0">
                  <a:ln>
                    <a:noFill/>
                  </a:ln>
                  <a:solidFill>
                    <a:schemeClr val="tx1"/>
                  </a:solidFill>
                  <a:effectLst/>
                  <a:latin typeface="Arial" pitchFamily="34" charset="0"/>
                  <a:ea typeface="DejaVu Sans"/>
                  <a:cs typeface="Arial" pitchFamily="34" charset="0"/>
                </a:rPr>
                <a:t>To</a:t>
              </a: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32" name="Text Box 33"/>
            <p:cNvSpPr txBox="1">
              <a:spLocks noChangeArrowheads="1"/>
            </p:cNvSpPr>
            <p:nvPr/>
          </p:nvSpPr>
          <p:spPr bwMode="auto">
            <a:xfrm>
              <a:off x="5722" y="478"/>
              <a:ext cx="767" cy="1706"/>
            </a:xfrm>
            <a:prstGeom prst="rect">
              <a:avLst/>
            </a:prstGeom>
            <a:noFill/>
            <a:ln w="9525">
              <a:noFill/>
              <a:round/>
              <a:headEnd/>
              <a:tailEnd/>
            </a:ln>
          </p:spPr>
          <p:txBody>
            <a:bodyPr vert="horz" wrap="square" lIns="90000" tIns="45000" rIns="90000" bIns="4500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800" b="0" i="0" u="none" strike="noStrike" cap="none" normalizeH="0" baseline="0" smtClean="0">
                  <a:ln>
                    <a:noFill/>
                  </a:ln>
                  <a:solidFill>
                    <a:schemeClr val="tx1"/>
                  </a:solidFill>
                  <a:effectLst/>
                  <a:latin typeface="Arial" pitchFamily="34" charset="0"/>
                  <a:ea typeface="DejaVu Sans"/>
                  <a:cs typeface="Arial" pitchFamily="34" charset="0"/>
                </a:rPr>
                <a:t>B</a:t>
              </a:r>
              <a:endParaRPr kumimoji="0" lang="ru-RU" sz="8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grpSp>
      <p:sp>
        <p:nvSpPr>
          <p:cNvPr id="24613" name="Rectangle 37"/>
          <p:cNvSpPr>
            <a:spLocks noChangeArrowheads="1"/>
          </p:cNvSpPr>
          <p:nvPr/>
        </p:nvSpPr>
        <p:spPr bwMode="auto">
          <a:xfrm>
            <a:off x="0" y="2214563"/>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24614" name="Rectangle 38"/>
          <p:cNvSpPr>
            <a:spLocks noChangeArrowheads="1"/>
          </p:cNvSpPr>
          <p:nvPr/>
        </p:nvSpPr>
        <p:spPr bwMode="auto">
          <a:xfrm>
            <a:off x="0" y="4143380"/>
            <a:ext cx="4429124" cy="270843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49263" algn="just" defTabSz="914400" rtl="0" eaLnBrk="1" fontAlgn="base" latinLnBrk="0" hangingPunct="1">
              <a:lnSpc>
                <a:spcPct val="100000"/>
              </a:lnSpc>
              <a:spcBef>
                <a:spcPct val="0"/>
              </a:spcBef>
              <a:spcAft>
                <a:spcPct val="0"/>
              </a:spcAft>
              <a:buClrTx/>
              <a:buSzTx/>
              <a:buFontTx/>
              <a:buNone/>
              <a:tabLst/>
            </a:pPr>
            <a:r>
              <a:rPr kumimoji="0" lang="kk-KZ" sz="1700" b="0" i="0" u="none" strike="noStrike" cap="none" normalizeH="0" baseline="0" dirty="0" smtClean="0">
                <a:ln>
                  <a:noFill/>
                </a:ln>
                <a:solidFill>
                  <a:schemeClr val="tx1"/>
                </a:solidFill>
                <a:effectLst/>
                <a:latin typeface="Arial" pitchFamily="34" charset="0"/>
                <a:ea typeface="Calibri" pitchFamily="34" charset="0"/>
                <a:cs typeface="Arial" pitchFamily="34" charset="0"/>
              </a:rPr>
              <a:t>"Цеоформинг" - құрамында цеолит бар катализаторларда жоғары октанды этилденбеген автобензиндерде төмен октанды бензинді фракцияларды (мұнай мен газ конденсаттарының тікелей айдайтын бензинді фракциялары, газ бензиндері және 35-200°С температура аралығында қайнайтын басқа да фракциялар) каталитикалық өңдеу процесі.</a:t>
            </a:r>
            <a:endParaRPr kumimoji="0" lang="kk-KZ" sz="1700" b="0" i="0" u="none" strike="noStrike" cap="none" normalizeH="0" baseline="0" dirty="0" smtClean="0">
              <a:ln>
                <a:noFill/>
              </a:ln>
              <a:solidFill>
                <a:schemeClr val="tx1"/>
              </a:solidFill>
              <a:effectLst/>
              <a:latin typeface="Arial" pitchFamily="34" charset="0"/>
              <a:cs typeface="Arial" pitchFamily="34" charset="0"/>
            </a:endParaRPr>
          </a:p>
        </p:txBody>
      </p:sp>
      <p:pic>
        <p:nvPicPr>
          <p:cNvPr id="36" name="Picture 5" descr="C:\Users\Администратор\Desktop\images.png"/>
          <p:cNvPicPr>
            <a:picLocks noChangeAspect="1" noChangeArrowheads="1"/>
          </p:cNvPicPr>
          <p:nvPr/>
        </p:nvPicPr>
        <p:blipFill>
          <a:blip r:embed="rId2"/>
          <a:srcRect/>
          <a:stretch>
            <a:fillRect/>
          </a:stretch>
        </p:blipFill>
        <p:spPr bwMode="auto">
          <a:xfrm>
            <a:off x="7915275" y="6524625"/>
            <a:ext cx="1228725" cy="333375"/>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1"/>
          <p:cNvSpPr>
            <a:spLocks noChangeArrowheads="1"/>
          </p:cNvSpPr>
          <p:nvPr/>
        </p:nvSpPr>
        <p:spPr bwMode="auto">
          <a:xfrm>
            <a:off x="0" y="0"/>
            <a:ext cx="9144000" cy="678647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49263" algn="just" defTabSz="914400" rtl="0" eaLnBrk="1" fontAlgn="base" latinLnBrk="0" hangingPunct="1">
              <a:lnSpc>
                <a:spcPct val="100000"/>
              </a:lnSpc>
              <a:spcBef>
                <a:spcPct val="0"/>
              </a:spcBef>
              <a:spcAft>
                <a:spcPct val="0"/>
              </a:spcAft>
              <a:buClrTx/>
              <a:buSzTx/>
              <a:buFontTx/>
              <a:buNone/>
              <a:tabLst/>
            </a:pPr>
            <a:r>
              <a:rPr kumimoji="0" lang="kk-KZ" sz="1500" b="0" i="0" u="none" strike="noStrike" cap="none" normalizeH="0" baseline="0" dirty="0" smtClean="0">
                <a:ln>
                  <a:noFill/>
                </a:ln>
                <a:solidFill>
                  <a:schemeClr val="tx1"/>
                </a:solidFill>
                <a:effectLst/>
                <a:latin typeface="Arial" pitchFamily="34" charset="0"/>
                <a:ea typeface="Calibri" pitchFamily="34" charset="0"/>
                <a:cs typeface="Arial" pitchFamily="34" charset="0"/>
              </a:rPr>
              <a:t>Мұнай және газ конденсаттарын бастапқы шикізат ретінде пайдаланған жағдайда қайта өңдеу бір қондырғыда екі сатыда жүзеге асырылады:</a:t>
            </a:r>
            <a:endParaRPr kumimoji="0" lang="ru-RU" sz="15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kk-KZ" sz="1500" b="0" i="0" u="none" strike="noStrike" cap="none" normalizeH="0" baseline="0" dirty="0" smtClean="0">
                <a:ln>
                  <a:noFill/>
                </a:ln>
                <a:solidFill>
                  <a:schemeClr val="tx1"/>
                </a:solidFill>
                <a:effectLst/>
                <a:latin typeface="Arial" pitchFamily="34" charset="0"/>
                <a:ea typeface="Calibri" pitchFamily="34" charset="0"/>
                <a:cs typeface="Arial" pitchFamily="34" charset="0"/>
              </a:rPr>
              <a:t>1) сұрыптық дизель отынын алумен шикізатты ректификациялау;</a:t>
            </a:r>
            <a:endParaRPr kumimoji="0" lang="ru-RU" sz="15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kk-KZ" sz="1500" b="0" i="0" u="none" strike="noStrike" cap="none" normalizeH="0" baseline="0" dirty="0" smtClean="0">
                <a:ln>
                  <a:noFill/>
                </a:ln>
                <a:solidFill>
                  <a:schemeClr val="tx1"/>
                </a:solidFill>
                <a:effectLst/>
                <a:latin typeface="Arial" pitchFamily="34" charset="0"/>
                <a:ea typeface="Calibri" pitchFamily="34" charset="0"/>
                <a:cs typeface="Arial" pitchFamily="34" charset="0"/>
              </a:rPr>
              <a:t>2) "Цеоформинг" процесімен октандық сандармен 80-ден 95-ке дейін жоғары октанды бензиндер өндірісі.</a:t>
            </a:r>
            <a:endParaRPr kumimoji="0" lang="ru-RU" sz="15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kk-KZ" sz="1500" b="0" i="0" u="none" strike="noStrike" cap="none" normalizeH="0" baseline="0" dirty="0" smtClean="0">
                <a:ln>
                  <a:noFill/>
                </a:ln>
                <a:solidFill>
                  <a:schemeClr val="tx1"/>
                </a:solidFill>
                <a:effectLst/>
                <a:latin typeface="Arial" pitchFamily="34" charset="0"/>
                <a:ea typeface="Calibri" pitchFamily="34" charset="0"/>
                <a:cs typeface="Arial" pitchFamily="34" charset="0"/>
              </a:rPr>
              <a:t>"Цеоформинг" қандай да бір қоспаларды енгізбестен және қосымша компаундирлемей барлық көрсеткіштер бойынша МЕМСТ 2084-77 және МЕМСТ Р 51105-97 талаптарын қанағаттандыратын АИ-80-ден АИ-95-ге дейінгі жоғары октанды бензиндер өндірісін қамтамасыз етеді. Төмен октанды бензинді фракциялардан тауарлық бензиндердің шығуы 70-85% құрайды.</a:t>
            </a:r>
            <a:endParaRPr kumimoji="0" lang="ru-RU" sz="15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kk-KZ" sz="1500" b="0" i="0" u="none" strike="noStrike" cap="none" normalizeH="0" baseline="0" dirty="0" smtClean="0">
                <a:ln>
                  <a:noFill/>
                </a:ln>
                <a:solidFill>
                  <a:schemeClr val="tx1"/>
                </a:solidFill>
                <a:effectLst/>
                <a:latin typeface="Arial" pitchFamily="34" charset="0"/>
                <a:ea typeface="Calibri" pitchFamily="34" charset="0"/>
                <a:cs typeface="Arial" pitchFamily="34" charset="0"/>
              </a:rPr>
              <a:t>Аз тоннажды қондырғыларда қолданған жағдайда "Цеоформинг" процессінің дәстүрлі процестер алдында бірқатар елеулі артықшылықтары бар:</a:t>
            </a:r>
            <a:endParaRPr kumimoji="0" lang="ru-RU" sz="15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kk-KZ" sz="15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Катализаторлар қымбат бағалы және ауыр металдар жоқ экологиялық таза жүйе негізінде жасалған;</a:t>
            </a:r>
            <a:endParaRPr kumimoji="0" lang="ru-RU" sz="15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kk-KZ" sz="15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Катализатор күкірттің жоғары құрамына сезімтал емес, шикізатты күкірттен және құрамында азот бар қоспалардан гидротазалау қажет емес;</a:t>
            </a:r>
            <a:endParaRPr kumimoji="0" lang="ru-RU" sz="15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kk-KZ" sz="15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Шикізаттың күкіртті қосылыстарының түрленуінің, оның ішінде демеркаптанизация реакцияларының нәтижесінде (сұйылтылған көмірсутекті газдарды тұзсыздандыру және жоғары қайнайтын көмірсутекті бензинді, керосинді, дизельді фракциялар мен мұнайдарды дезодорациялау процесі), сұйық өнімдердегі жалпы күкірттің мөлшері 0.02-0.05 аспайды%;</a:t>
            </a:r>
            <a:endParaRPr kumimoji="0" lang="ru-RU" sz="15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kk-KZ" sz="15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"Цеоформинг" процесі көмірсутек шикізатының кең спектрін өңдеуге мүмкіндік береді • Тк.к. = 120-250°С);</a:t>
            </a:r>
            <a:endParaRPr kumimoji="0" lang="ru-RU" sz="15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kk-KZ" sz="15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"Цеоформинг" процесінде сутегі және онымен байланысты компрессорлық жабдықтар пайдаланылмайды;</a:t>
            </a:r>
            <a:endParaRPr kumimoji="0" lang="ru-RU" sz="15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kk-KZ" sz="15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Процесс салыстырмалы төмен температурада (340-450°С) және қысымда (0.5-1.5 МПа) жүргізіледі, бұл оның энергия сыйымдылығын 20-30% - ға азайтады;</a:t>
            </a:r>
            <a:endParaRPr kumimoji="0" lang="ru-RU" sz="15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kk-KZ" sz="15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Алынған бензиндер хош иісті көмірсутектердің аз мөлшері мен бензолдың аз мөлшері арқасында экологиялық талаптарға бейімделіп, қазіргі заманғы стандарттарға сай келеді;</a:t>
            </a:r>
            <a:endParaRPr kumimoji="0" lang="ru-RU" sz="15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kk-KZ" sz="15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Алынатын бензиндер компаундирлеуді қажет етпейді.</a:t>
            </a:r>
            <a:endParaRPr kumimoji="0" lang="ru-RU" sz="1500" b="0" i="0" u="none" strike="noStrike" cap="none" normalizeH="0" baseline="0" dirty="0" smtClean="0">
              <a:ln>
                <a:noFill/>
              </a:ln>
              <a:solidFill>
                <a:schemeClr val="tx1"/>
              </a:solidFill>
              <a:effectLst/>
              <a:latin typeface="Arial" pitchFamily="34" charset="0"/>
              <a:cs typeface="Arial" pitchFamily="34" charset="0"/>
            </a:endParaRPr>
          </a:p>
        </p:txBody>
      </p:sp>
      <p:pic>
        <p:nvPicPr>
          <p:cNvPr id="3" name="Picture 5" descr="C:\Users\Администратор\Desktop\images.png"/>
          <p:cNvPicPr>
            <a:picLocks noChangeAspect="1" noChangeArrowheads="1"/>
          </p:cNvPicPr>
          <p:nvPr/>
        </p:nvPicPr>
        <p:blipFill>
          <a:blip r:embed="rId2"/>
          <a:srcRect/>
          <a:stretch>
            <a:fillRect/>
          </a:stretch>
        </p:blipFill>
        <p:spPr bwMode="auto">
          <a:xfrm>
            <a:off x="7915275" y="6524625"/>
            <a:ext cx="1228725" cy="333375"/>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
          <p:cNvSpPr>
            <a:spLocks noChangeArrowheads="1"/>
          </p:cNvSpPr>
          <p:nvPr/>
        </p:nvSpPr>
        <p:spPr bwMode="auto">
          <a:xfrm>
            <a:off x="0" y="0"/>
            <a:ext cx="9144000" cy="532453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49263" algn="just" defTabSz="914400" rtl="0" eaLnBrk="1" fontAlgn="base" latinLnBrk="0" hangingPunct="1">
              <a:lnSpc>
                <a:spcPct val="100000"/>
              </a:lnSpc>
              <a:spcBef>
                <a:spcPct val="0"/>
              </a:spcBef>
              <a:spcAft>
                <a:spcPct val="0"/>
              </a:spcAft>
              <a:buClrTx/>
              <a:buSzTx/>
              <a:buFontTx/>
              <a:buNone/>
              <a:tabLst/>
            </a:pPr>
            <a:r>
              <a:rPr kumimoji="0" lang="kk-KZ" sz="1700" b="1" i="1" u="sng" strike="noStrike" cap="none" normalizeH="0" baseline="0" dirty="0" smtClean="0">
                <a:ln>
                  <a:noFill/>
                </a:ln>
                <a:solidFill>
                  <a:schemeClr val="tx1"/>
                </a:solidFill>
                <a:effectLst/>
                <a:latin typeface="Arial" pitchFamily="34" charset="0"/>
                <a:ea typeface="Calibri" pitchFamily="34" charset="0"/>
                <a:cs typeface="Arial" pitchFamily="34" charset="0"/>
              </a:rPr>
              <a:t>Биогаз қондырғылары</a:t>
            </a:r>
            <a:endParaRPr kumimoji="0" lang="ru-RU" sz="1700" b="1" i="1" u="sng" strike="noStrike" cap="none" normalizeH="0" baseline="0" dirty="0" smtClean="0">
              <a:ln>
                <a:noFill/>
              </a:ln>
              <a:solidFill>
                <a:schemeClr val="tx1"/>
              </a:solidFill>
              <a:effectLst/>
              <a:latin typeface="Arial" pitchFamily="34" charset="0"/>
              <a:cs typeface="Arial" pitchFamily="34"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kk-KZ" sz="1700" b="0" i="0" u="none" strike="noStrike" cap="none" normalizeH="0" baseline="0" dirty="0" smtClean="0">
                <a:ln>
                  <a:noFill/>
                </a:ln>
                <a:solidFill>
                  <a:schemeClr val="tx1"/>
                </a:solidFill>
                <a:effectLst/>
                <a:latin typeface="Arial" pitchFamily="34" charset="0"/>
                <a:ea typeface="Calibri" pitchFamily="34" charset="0"/>
                <a:cs typeface="Arial" pitchFamily="34" charset="0"/>
              </a:rPr>
              <a:t>Биогаз-анаэробты микробиологиялық процестің (метанды ашыту) нәтижесінде органикалық субстанциялардың ыдырауы кезінде алынатын жанғыш газ қоспасының жалпы атауы.</a:t>
            </a:r>
            <a:endParaRPr kumimoji="0" lang="ru-RU" sz="17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kk-KZ" sz="1700" b="0" i="0" u="none" strike="noStrike" cap="none" normalizeH="0" baseline="0" dirty="0" smtClean="0">
                <a:ln>
                  <a:noFill/>
                </a:ln>
                <a:solidFill>
                  <a:schemeClr val="tx1"/>
                </a:solidFill>
                <a:effectLst/>
                <a:latin typeface="Arial" pitchFamily="34" charset="0"/>
                <a:ea typeface="Calibri" pitchFamily="34" charset="0"/>
                <a:cs typeface="Arial" pitchFamily="34" charset="0"/>
              </a:rPr>
              <a:t>Органикалық шикізаттан биогазды тиімді өндіру үшін оттегінің қолжетімділігі болмаған кезде бактериялардың бірнеше түрлерінің тіршілік етуі үшін қолайлы жағдайлар жасалады. Биогаздың пайда болу процесінің принциптік схемасы төменде көрсетілген:</a:t>
            </a:r>
            <a:endParaRPr kumimoji="0" lang="ru-RU" sz="17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kk-KZ" sz="1700" b="0" i="0" u="none" strike="noStrike" cap="none" normalizeH="0" baseline="0" dirty="0" smtClean="0">
                <a:ln>
                  <a:noFill/>
                </a:ln>
                <a:solidFill>
                  <a:schemeClr val="tx1"/>
                </a:solidFill>
                <a:effectLst/>
                <a:latin typeface="Arial" pitchFamily="34" charset="0"/>
                <a:ea typeface="Calibri" pitchFamily="34" charset="0"/>
                <a:cs typeface="Arial" pitchFamily="34" charset="0"/>
              </a:rPr>
              <a:t>Органикалық шикізаттың түріне байланысты биогаз құрамы өзгеруі мүмкін, бірақ жалпы жағдайда оның құрамына метан (CH4), көмірқышқыл газы (CO2), күкіртсутегінің аз мөлшері(H2S), аммиак (NH3) және сутегінің (H2) кіреді.</a:t>
            </a:r>
            <a:endParaRPr kumimoji="0" lang="ru-RU" sz="17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kk-KZ" sz="1700" b="0" i="0" u="none" strike="noStrike" cap="none" normalizeH="0" baseline="0" dirty="0" smtClean="0">
                <a:ln>
                  <a:noFill/>
                </a:ln>
                <a:solidFill>
                  <a:schemeClr val="tx1"/>
                </a:solidFill>
                <a:effectLst/>
                <a:latin typeface="Arial" pitchFamily="34" charset="0"/>
                <a:ea typeface="Calibri" pitchFamily="34" charset="0"/>
                <a:cs typeface="Arial" pitchFamily="34" charset="0"/>
              </a:rPr>
              <a:t>2/3 биогаз табиғи газдың негізін құрайтын метан - жанғыш газдан тұрады, оның энергетикалық құндылығы (жанудың үлестік жылуы) табиғи газдың энергетикалық құндылығының 60-70% немесе м3 шамамен 7000 ккал құрайды. 1м3 биогаз 0,7 кг мазут пен 1,5 кг отын эквивалентті.</a:t>
            </a:r>
            <a:endParaRPr kumimoji="0" lang="ru-RU" sz="17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kk-KZ" sz="1700" b="0" i="0" u="none" strike="noStrike" cap="none" normalizeH="0" baseline="0" dirty="0" smtClean="0">
                <a:ln>
                  <a:noFill/>
                </a:ln>
                <a:solidFill>
                  <a:schemeClr val="tx1"/>
                </a:solidFill>
                <a:effectLst/>
                <a:latin typeface="Arial" pitchFamily="34" charset="0"/>
                <a:ea typeface="Calibri" pitchFamily="34" charset="0"/>
                <a:cs typeface="Arial" pitchFamily="34" charset="0"/>
              </a:rPr>
              <a:t>Биогаз Германияда, Данияда, Қытайда, АҚШ-та және басқа да дамыған елдерде жанармай ретінде кеңінен қолданылады. Ол газ тарату желілеріне беріледі, тұрмыстық мақсатта және қоғамдық көлікте пайдаланылады. Бүгін ТМД және Балтық жағалауы нарықтарында биогаз технологияларын кеңінен енгізу басталады.</a:t>
            </a:r>
          </a:p>
          <a:p>
            <a:pPr marL="0" marR="0" lvl="0" indent="449263" algn="just" defTabSz="914400" rtl="0" eaLnBrk="0" fontAlgn="base" latinLnBrk="0" hangingPunct="0">
              <a:lnSpc>
                <a:spcPct val="100000"/>
              </a:lnSpc>
              <a:spcBef>
                <a:spcPct val="0"/>
              </a:spcBef>
              <a:spcAft>
                <a:spcPct val="0"/>
              </a:spcAft>
              <a:buClrTx/>
              <a:buSzTx/>
              <a:buFontTx/>
              <a:buNone/>
              <a:tabLst/>
            </a:pPr>
            <a:endParaRPr kumimoji="0" lang="kk-KZ" sz="1700" b="0" i="0" u="none" strike="noStrike" cap="none" normalizeH="0" baseline="0" dirty="0" smtClean="0">
              <a:ln>
                <a:noFill/>
              </a:ln>
              <a:solidFill>
                <a:schemeClr val="tx1"/>
              </a:solidFill>
              <a:effectLst/>
              <a:latin typeface="Arial" pitchFamily="34" charset="0"/>
              <a:cs typeface="Arial" pitchFamily="34" charset="0"/>
            </a:endParaRPr>
          </a:p>
        </p:txBody>
      </p:sp>
      <p:sp>
        <p:nvSpPr>
          <p:cNvPr id="26626" name="Rectangle 2"/>
          <p:cNvSpPr>
            <a:spLocks noChangeArrowheads="1"/>
          </p:cNvSpPr>
          <p:nvPr/>
        </p:nvSpPr>
        <p:spPr bwMode="auto">
          <a:xfrm>
            <a:off x="0" y="5214950"/>
            <a:ext cx="9144000" cy="8771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kk-KZ" sz="17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Биогаз қондырғысы органикалық қалдықтарды биогазға, жылу мен электр энергиясына, қатты органикалық және сұйық минералды тыңайтқыштарға, көмірқышқыл газға өңдеуді жүзеге асырады.</a:t>
            </a:r>
            <a:endParaRPr kumimoji="0" lang="kk-KZ" sz="1700" b="0" i="0" u="none" strike="noStrike" cap="none" normalizeH="0" baseline="0" dirty="0" smtClean="0">
              <a:ln>
                <a:noFill/>
              </a:ln>
              <a:solidFill>
                <a:schemeClr val="tx1"/>
              </a:solidFill>
              <a:effectLst/>
              <a:latin typeface="Arial" pitchFamily="34" charset="0"/>
              <a:cs typeface="Arial" pitchFamily="34" charset="0"/>
            </a:endParaRPr>
          </a:p>
        </p:txBody>
      </p:sp>
      <p:pic>
        <p:nvPicPr>
          <p:cNvPr id="4" name="Picture 5" descr="C:\Users\Администратор\Desktop\images.png"/>
          <p:cNvPicPr>
            <a:picLocks noChangeAspect="1" noChangeArrowheads="1"/>
          </p:cNvPicPr>
          <p:nvPr/>
        </p:nvPicPr>
        <p:blipFill>
          <a:blip r:embed="rId2"/>
          <a:srcRect/>
          <a:stretch>
            <a:fillRect/>
          </a:stretch>
        </p:blipFill>
        <p:spPr bwMode="auto">
          <a:xfrm>
            <a:off x="7915275" y="6524625"/>
            <a:ext cx="1228725" cy="333375"/>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
          <p:cNvSpPr>
            <a:spLocks noChangeArrowheads="1"/>
          </p:cNvSpPr>
          <p:nvPr/>
        </p:nvSpPr>
        <p:spPr bwMode="auto">
          <a:xfrm>
            <a:off x="0" y="0"/>
            <a:ext cx="9144000" cy="558614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49263" algn="just" defTabSz="914400" rtl="0" eaLnBrk="1" fontAlgn="base" latinLnBrk="0" hangingPunct="1">
              <a:lnSpc>
                <a:spcPct val="100000"/>
              </a:lnSpc>
              <a:spcBef>
                <a:spcPct val="0"/>
              </a:spcBef>
              <a:spcAft>
                <a:spcPct val="0"/>
              </a:spcAft>
              <a:buClrTx/>
              <a:buSzTx/>
              <a:buFontTx/>
              <a:buNone/>
              <a:tabLst/>
            </a:pPr>
            <a:r>
              <a:rPr kumimoji="0" lang="kk-KZ" sz="1700" b="1" i="1" u="sng" strike="noStrike" cap="none" normalizeH="0" baseline="0" dirty="0" smtClean="0">
                <a:ln>
                  <a:noFill/>
                </a:ln>
                <a:solidFill>
                  <a:schemeClr val="tx1"/>
                </a:solidFill>
                <a:effectLst/>
                <a:latin typeface="Arial" pitchFamily="34" charset="0"/>
                <a:ea typeface="Calibri" pitchFamily="34" charset="0"/>
                <a:cs typeface="Arial" pitchFamily="34" charset="0"/>
              </a:rPr>
              <a:t>Процестің сипаттамасы</a:t>
            </a:r>
            <a:endParaRPr kumimoji="0" lang="ru-RU" sz="1700" b="1" i="1" u="sng" strike="noStrike" cap="none" normalizeH="0" baseline="0" dirty="0" smtClean="0">
              <a:ln>
                <a:noFill/>
              </a:ln>
              <a:solidFill>
                <a:schemeClr val="tx1"/>
              </a:solidFill>
              <a:effectLst/>
              <a:latin typeface="Arial" pitchFamily="34" charset="0"/>
              <a:cs typeface="Arial" pitchFamily="34"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kk-KZ" sz="1700" b="0" i="0" u="none" strike="noStrike" cap="none" normalizeH="0" baseline="0" dirty="0" smtClean="0">
                <a:ln>
                  <a:noFill/>
                </a:ln>
                <a:solidFill>
                  <a:schemeClr val="tx1"/>
                </a:solidFill>
                <a:effectLst/>
                <a:latin typeface="Arial" pitchFamily="34" charset="0"/>
                <a:ea typeface="Calibri" pitchFamily="34" charset="0"/>
                <a:cs typeface="Arial" pitchFamily="34" charset="0"/>
              </a:rPr>
              <a:t>Күн сайын субстрат шұңқырға жиналады және биореакторға берер алдында қажет болған жағдайда ұсақталады және сорғымен айдалуға қабілетті күйге дейін сумен араластырылады.</a:t>
            </a:r>
            <a:endParaRPr kumimoji="0" lang="ru-RU" sz="17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kk-KZ" sz="1700" b="0" i="0" u="none" strike="noStrike" cap="none" normalizeH="0" baseline="0" dirty="0" smtClean="0">
                <a:ln>
                  <a:noFill/>
                </a:ln>
                <a:solidFill>
                  <a:schemeClr val="tx1"/>
                </a:solidFill>
                <a:effectLst/>
                <a:latin typeface="Arial" pitchFamily="34" charset="0"/>
                <a:ea typeface="Calibri" pitchFamily="34" charset="0"/>
                <a:cs typeface="Arial" pitchFamily="34" charset="0"/>
              </a:rPr>
              <a:t>Субстрат анаэробты биореакторға түседі. Биореактор шығын принципі бойынша жұмыс істейді. Бұл дегеніміз, оған сорғының көмегімен, ауа кірмей (күніне 6-12 рет) дайындалған субстраттың таза порциясы түседі. Қайта өңделген субстраттың осындай саны биореактордан резервуар-қоймаға ығыстырылады.</a:t>
            </a:r>
            <a:endParaRPr kumimoji="0" lang="ru-RU" sz="17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kk-KZ" sz="1700" b="0" i="0" u="none" strike="noStrike" cap="none" normalizeH="0" baseline="0" dirty="0" smtClean="0">
                <a:ln>
                  <a:noFill/>
                </a:ln>
                <a:solidFill>
                  <a:schemeClr val="tx1"/>
                </a:solidFill>
                <a:effectLst/>
                <a:latin typeface="Arial" pitchFamily="34" charset="0"/>
                <a:ea typeface="Calibri" pitchFamily="34" charset="0"/>
                <a:cs typeface="Arial" pitchFamily="34" charset="0"/>
              </a:rPr>
              <a:t>Биореактор мезофильді диапазонда 38-40С температурада жұмыс істейді. Жылыту жүйесі процесс үшін қажетті температураны қамтамасыз етеді және автоматты түрде басқарылады.</a:t>
            </a:r>
            <a:endParaRPr kumimoji="0" lang="ru-RU" sz="17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kk-KZ" sz="1700" b="0" i="0" u="none" strike="noStrike" cap="none" normalizeH="0" baseline="0" dirty="0" smtClean="0">
                <a:ln>
                  <a:noFill/>
                </a:ln>
                <a:solidFill>
                  <a:schemeClr val="tx1"/>
                </a:solidFill>
                <a:effectLst/>
                <a:latin typeface="Arial" pitchFamily="34" charset="0"/>
                <a:ea typeface="Calibri" pitchFamily="34" charset="0"/>
                <a:cs typeface="Arial" pitchFamily="34" charset="0"/>
              </a:rPr>
              <a:t>Биореактордың мазмұны гомогенизация құрылғысымен үнемі араластырылады.</a:t>
            </a:r>
            <a:endParaRPr kumimoji="0" lang="ru-RU" sz="17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kk-KZ" sz="1700" b="0" i="0" u="none" strike="noStrike" cap="none" normalizeH="0" baseline="0" dirty="0" smtClean="0">
                <a:ln>
                  <a:noFill/>
                </a:ln>
                <a:solidFill>
                  <a:schemeClr val="tx1"/>
                </a:solidFill>
                <a:effectLst/>
                <a:latin typeface="Arial" pitchFamily="34" charset="0"/>
                <a:ea typeface="Calibri" pitchFamily="34" charset="0"/>
                <a:cs typeface="Arial" pitchFamily="34" charset="0"/>
              </a:rPr>
              <a:t>Ферментация кезінде пайда болатын газ газгольдерге жиналады. Газ қысымы орнатылған сақтандыру клапаны арқылы реттеледі. Газгольдер қондырғының құнына кіреді және 8-10 сағат ішінде газды жинақтау мүмкіндігі бар.</a:t>
            </a:r>
            <a:endParaRPr kumimoji="0" lang="ru-RU" sz="17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kk-KZ" sz="1700" b="0" i="0" u="none" strike="noStrike" cap="none" normalizeH="0" baseline="0" dirty="0" smtClean="0">
                <a:ln>
                  <a:noFill/>
                </a:ln>
                <a:solidFill>
                  <a:schemeClr val="tx1"/>
                </a:solidFill>
                <a:effectLst/>
                <a:latin typeface="Arial" pitchFamily="34" charset="0"/>
                <a:ea typeface="Calibri" pitchFamily="34" charset="0"/>
                <a:cs typeface="Arial" pitchFamily="34" charset="0"/>
              </a:rPr>
              <a:t>Кептіруден кейін алынған биогаз жылу және электр энергиясын өндіретін блокты когенерациялық қондырғыға түседі. Электр энергиясының 10% - ға жуығы және жылу энергиясының 30% - ы (қыс мезгілінде) қондырғының өзі жұмыс істеу үшін қажет.</a:t>
            </a:r>
            <a:endParaRPr kumimoji="0" lang="ru-RU" sz="17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kk-KZ" sz="1700" b="0" i="0" u="none" strike="noStrike" cap="none" normalizeH="0" baseline="0" dirty="0" smtClean="0">
                <a:ln>
                  <a:noFill/>
                </a:ln>
                <a:solidFill>
                  <a:schemeClr val="tx1"/>
                </a:solidFill>
                <a:effectLst/>
                <a:latin typeface="Arial" pitchFamily="34" charset="0"/>
                <a:ea typeface="Calibri" pitchFamily="34" charset="0"/>
                <a:cs typeface="Arial" pitchFamily="34" charset="0"/>
              </a:rPr>
              <a:t>Биогаз қондырғысынан кейін өңделген субстрат сепараторға беріледі. Механикалық бөлу жүйесі ашыту қалдықтарын қатты және сұйық фракцияларға бөледі. Қатты фракциялар 3-3, 5% субстрат және биогумус.</a:t>
            </a:r>
            <a:endParaRPr kumimoji="0" lang="kk-KZ" sz="1700" b="0" i="0" u="none" strike="noStrike" cap="none" normalizeH="0" baseline="0" dirty="0" smtClean="0">
              <a:ln>
                <a:noFill/>
              </a:ln>
              <a:solidFill>
                <a:schemeClr val="tx1"/>
              </a:solidFill>
              <a:effectLst/>
              <a:latin typeface="Arial" pitchFamily="34" charset="0"/>
              <a:cs typeface="Arial" pitchFamily="34" charset="0"/>
            </a:endParaRPr>
          </a:p>
        </p:txBody>
      </p:sp>
      <p:pic>
        <p:nvPicPr>
          <p:cNvPr id="3" name="Picture 5" descr="C:\Users\Администратор\Desktop\images.png"/>
          <p:cNvPicPr>
            <a:picLocks noChangeAspect="1" noChangeArrowheads="1"/>
          </p:cNvPicPr>
          <p:nvPr/>
        </p:nvPicPr>
        <p:blipFill>
          <a:blip r:embed="rId2"/>
          <a:srcRect/>
          <a:stretch>
            <a:fillRect/>
          </a:stretch>
        </p:blipFill>
        <p:spPr bwMode="auto">
          <a:xfrm>
            <a:off x="7915275" y="6524625"/>
            <a:ext cx="1228725" cy="333375"/>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1"/>
          <p:cNvSpPr>
            <a:spLocks noChangeArrowheads="1"/>
          </p:cNvSpPr>
          <p:nvPr/>
        </p:nvSpPr>
        <p:spPr bwMode="auto">
          <a:xfrm>
            <a:off x="0" y="0"/>
            <a:ext cx="9144000" cy="689419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kk-KZ" sz="1700" b="0" i="0" u="none" strike="noStrike" cap="none" normalizeH="0" baseline="0" dirty="0" smtClean="0">
                <a:ln>
                  <a:noFill/>
                </a:ln>
                <a:solidFill>
                  <a:schemeClr val="tx1"/>
                </a:solidFill>
                <a:effectLst/>
                <a:latin typeface="Arial" pitchFamily="34" charset="0"/>
                <a:ea typeface="Calibri" pitchFamily="34" charset="0"/>
                <a:cs typeface="Arial" pitchFamily="34" charset="0"/>
              </a:rPr>
              <a:t>Опция ретінде сұйық фракцияны сұйық тыңайтқыштар мен таза (тазартылған) суға қайта өңдейтін LANDСО модулі ұсынылады. Таза су сұйық фракцияның 85% құрайды.</a:t>
            </a:r>
            <a:endParaRPr kumimoji="0" lang="ru-RU" sz="17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kk-KZ" sz="1700" b="0" i="0" u="none" strike="noStrike" cap="none" normalizeH="0" baseline="0" dirty="0" smtClean="0">
                <a:ln>
                  <a:noFill/>
                </a:ln>
                <a:solidFill>
                  <a:schemeClr val="tx1"/>
                </a:solidFill>
                <a:effectLst/>
                <a:latin typeface="Arial" pitchFamily="34" charset="0"/>
                <a:ea typeface="Calibri" pitchFamily="34" charset="0"/>
                <a:cs typeface="Arial" pitchFamily="34" charset="0"/>
              </a:rPr>
              <a:t>Қалған 15% сұйық тыңайтқыштар алады:</a:t>
            </a:r>
            <a:endParaRPr kumimoji="0" lang="ru-RU" sz="17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kk-KZ" sz="1700" b="0" i="0" u="none" strike="noStrike" cap="none" normalizeH="0" baseline="0" dirty="0" smtClean="0">
                <a:ln>
                  <a:noFill/>
                </a:ln>
                <a:solidFill>
                  <a:schemeClr val="tx1"/>
                </a:solidFill>
                <a:effectLst/>
                <a:latin typeface="Arial" pitchFamily="34" charset="0"/>
                <a:ea typeface="Calibri" pitchFamily="34" charset="0"/>
                <a:cs typeface="Arial" pitchFamily="34" charset="0"/>
              </a:rPr>
              <a:t>Сұйық тыңайтқыштарды одан әрі пайдалану жергілікті нарықтың болуына және 2% құрайтын қатты фракцияны кристалдау үшін "еркін" жылу энергиясының көлеміне байланысты. Нұсқалардың бірі ретінде вакуумдық буландырғышта немесе табиғи жағдайда судың булануы мүмкін. Тіпті сұйық түрдегі тыңайтқыштардың иісі жоқ және көлемі жағынан аз қойманы қажет етеді.</a:t>
            </a:r>
            <a:endParaRPr kumimoji="0" lang="ru-RU" sz="17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kk-KZ" sz="1700" b="0" i="0" u="none" strike="noStrike" cap="none" normalizeH="0" baseline="0" dirty="0" smtClean="0">
                <a:ln>
                  <a:noFill/>
                </a:ln>
                <a:solidFill>
                  <a:schemeClr val="tx1"/>
                </a:solidFill>
                <a:effectLst/>
                <a:latin typeface="Arial" pitchFamily="34" charset="0"/>
                <a:ea typeface="Calibri" pitchFamily="34" charset="0"/>
                <a:cs typeface="Arial" pitchFamily="34" charset="0"/>
              </a:rPr>
              <a:t>БГУ жұмысы үздіксіз. Яғни, тұрақты түрде реакторға жаңа субстрат келіп түседі,бірден суға, био - және минералды тыңайтқыштарға бөлінеді. Ферментордың түріне және субстрат түріне байланысты биогаздың пайда болу циклі бірнеше сағаттан бір айға дейін құрайды.</a:t>
            </a:r>
            <a:endParaRPr kumimoji="0" lang="ru-RU" sz="17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kk-KZ" sz="1700" b="0" i="0" u="none" strike="noStrike" cap="none" normalizeH="0" baseline="0" dirty="0" smtClean="0">
                <a:ln>
                  <a:noFill/>
                </a:ln>
                <a:solidFill>
                  <a:schemeClr val="tx1"/>
                </a:solidFill>
                <a:effectLst/>
                <a:latin typeface="Arial" pitchFamily="34" charset="0"/>
                <a:ea typeface="Calibri" pitchFamily="34" charset="0"/>
                <a:cs typeface="Arial" pitchFamily="34" charset="0"/>
              </a:rPr>
              <a:t>Жабдықтың құрамына биогаз сапасын бақылау кіреді, сондай-ақ қажет болған жағдайда биогазды таза метанға дейін жеткізу бойынша жабдықты құрамына қосуға болады. Мұндай жабдықтың құны БГҚ құнынан 1-5% деңгейінде.</a:t>
            </a:r>
            <a:endParaRPr kumimoji="0" lang="ru-RU" sz="17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kk-KZ" sz="1700" b="0" i="0" u="none" strike="noStrike" cap="none" normalizeH="0" baseline="0" dirty="0" smtClean="0">
                <a:ln>
                  <a:noFill/>
                </a:ln>
                <a:solidFill>
                  <a:schemeClr val="tx1"/>
                </a:solidFill>
                <a:effectLst/>
                <a:latin typeface="Arial" pitchFamily="34" charset="0"/>
                <a:ea typeface="Calibri" pitchFamily="34" charset="0"/>
                <a:cs typeface="Arial" pitchFamily="34" charset="0"/>
              </a:rPr>
              <a:t>Барлық орнату автоматикамен реттеледі. Орташа масштабтағы биогаз станцияларында жұмыс істейтіндердің саны 2 адамнан аспайды.</a:t>
            </a:r>
            <a:endParaRPr kumimoji="0" lang="ru-RU" sz="17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kk-KZ" sz="1700" b="0" i="0" u="none" strike="noStrike" cap="none" normalizeH="0" baseline="0" dirty="0" smtClean="0">
                <a:ln>
                  <a:noFill/>
                </a:ln>
                <a:solidFill>
                  <a:schemeClr val="tx1"/>
                </a:solidFill>
                <a:effectLst/>
                <a:latin typeface="Arial" pitchFamily="34" charset="0"/>
                <a:ea typeface="Calibri" pitchFamily="34" charset="0"/>
                <a:cs typeface="Arial" pitchFamily="34" charset="0"/>
              </a:rPr>
              <a:t>Биогаз станцияларының қуаты жылына 1 - ден бірнеше ондаған млн текше метрге дейін, электр қуаты-200 кВт-ден бірнеше ондаған МВт-қа дейін өзгереді. Мамандардың есептеулері бойынша Ресей жағдайында орташа және үлкен қуатты қондырғылар ең тиімді болып табылады, 1МВт жоғары.</a:t>
            </a:r>
            <a:endParaRPr kumimoji="0" lang="ru-RU" sz="17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kk-KZ" sz="1700" b="0" i="0" u="none" strike="noStrike" cap="none" normalizeH="0" baseline="0" dirty="0" smtClean="0">
                <a:ln>
                  <a:noFill/>
                </a:ln>
                <a:solidFill>
                  <a:schemeClr val="tx1"/>
                </a:solidFill>
                <a:effectLst/>
                <a:latin typeface="Arial" pitchFamily="34" charset="0"/>
                <a:ea typeface="Calibri" pitchFamily="34" charset="0"/>
                <a:cs typeface="Arial" pitchFamily="34" charset="0"/>
              </a:rPr>
              <a:t>Биогаз станциясының неғұрлым тиімді жұмыс істеуіне келесі шарттарды сақтай отырып қол жеткізуге болады:</a:t>
            </a:r>
            <a:endParaRPr kumimoji="0" lang="ru-RU" sz="17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kk-KZ" sz="1700" b="0" i="0" u="none" strike="noStrike" cap="none" normalizeH="0" baseline="0" dirty="0" smtClean="0">
                <a:ln>
                  <a:noFill/>
                </a:ln>
                <a:solidFill>
                  <a:schemeClr val="tx1"/>
                </a:solidFill>
                <a:effectLst/>
                <a:latin typeface="Arial" pitchFamily="34" charset="0"/>
                <a:ea typeface="Calibri" pitchFamily="34" charset="0"/>
                <a:cs typeface="Arial" pitchFamily="34" charset="0"/>
              </a:rPr>
              <a:t>Қондырғының жұмысы үшін шикізатты үздіксіз және тегін жеткізу</a:t>
            </a:r>
            <a:endParaRPr kumimoji="0" lang="ru-RU" sz="17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kk-KZ" sz="1700" b="0" i="0" u="none" strike="noStrike" cap="none" normalizeH="0" baseline="0" dirty="0" smtClean="0">
                <a:ln>
                  <a:noFill/>
                </a:ln>
                <a:solidFill>
                  <a:schemeClr val="tx1"/>
                </a:solidFill>
                <a:effectLst/>
                <a:latin typeface="Arial" pitchFamily="34" charset="0"/>
                <a:ea typeface="Calibri" pitchFamily="34" charset="0"/>
                <a:cs typeface="Arial" pitchFamily="34" charset="0"/>
              </a:rPr>
              <a:t>Биогаз қондырғысы өнімдерін, ең алдымен, кәсіпорында электр энергиясын толық пайдалану.</a:t>
            </a:r>
            <a:endParaRPr kumimoji="0" lang="ru-RU" sz="1700" b="0" i="0" u="none" strike="noStrike" cap="none" normalizeH="0" baseline="0" dirty="0" smtClean="0">
              <a:ln>
                <a:noFill/>
              </a:ln>
              <a:solidFill>
                <a:schemeClr val="tx1"/>
              </a:solidFill>
              <a:effectLst/>
              <a:latin typeface="Arial" pitchFamily="34" charset="0"/>
              <a:cs typeface="Arial" pitchFamily="34" charset="0"/>
            </a:endParaRPr>
          </a:p>
        </p:txBody>
      </p:sp>
      <p:pic>
        <p:nvPicPr>
          <p:cNvPr id="3" name="Picture 5" descr="C:\Users\Администратор\Desktop\images.png"/>
          <p:cNvPicPr>
            <a:picLocks noChangeAspect="1" noChangeArrowheads="1"/>
          </p:cNvPicPr>
          <p:nvPr/>
        </p:nvPicPr>
        <p:blipFill>
          <a:blip r:embed="rId2"/>
          <a:srcRect/>
          <a:stretch>
            <a:fillRect/>
          </a:stretch>
        </p:blipFill>
        <p:spPr bwMode="auto">
          <a:xfrm>
            <a:off x="7915275" y="6524625"/>
            <a:ext cx="1228725" cy="333375"/>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
          <p:cNvSpPr>
            <a:spLocks noChangeArrowheads="1"/>
          </p:cNvSpPr>
          <p:nvPr/>
        </p:nvSpPr>
        <p:spPr bwMode="auto">
          <a:xfrm>
            <a:off x="0" y="0"/>
            <a:ext cx="9144000" cy="677108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49263" algn="just" defTabSz="914400" rtl="0" eaLnBrk="1" fontAlgn="base" latinLnBrk="0" hangingPunct="1">
              <a:lnSpc>
                <a:spcPct val="100000"/>
              </a:lnSpc>
              <a:spcBef>
                <a:spcPct val="0"/>
              </a:spcBef>
              <a:spcAft>
                <a:spcPct val="0"/>
              </a:spcAft>
              <a:buClrTx/>
              <a:buSzTx/>
              <a:buFontTx/>
              <a:buNone/>
              <a:tabLst/>
            </a:pPr>
            <a:r>
              <a:rPr kumimoji="0" lang="kk-KZ" sz="1700" b="1" i="1" u="sng" strike="noStrike" cap="none" normalizeH="0" baseline="0" dirty="0" smtClean="0">
                <a:ln>
                  <a:noFill/>
                </a:ln>
                <a:solidFill>
                  <a:schemeClr val="tx1"/>
                </a:solidFill>
                <a:effectLst/>
                <a:latin typeface="Arial" pitchFamily="34" charset="0"/>
                <a:ea typeface="Calibri" pitchFamily="34" charset="0"/>
                <a:cs typeface="Arial" pitchFamily="34" charset="0"/>
              </a:rPr>
              <a:t>Скарабей</a:t>
            </a:r>
            <a:endParaRPr kumimoji="0" lang="ru-RU" sz="1700" b="1" i="1" u="sng" strike="noStrike" cap="none" normalizeH="0" baseline="0" dirty="0" smtClean="0">
              <a:ln>
                <a:noFill/>
              </a:ln>
              <a:solidFill>
                <a:schemeClr val="tx1"/>
              </a:solidFill>
              <a:effectLst/>
              <a:latin typeface="Arial" pitchFamily="34" charset="0"/>
              <a:cs typeface="Arial" pitchFamily="34"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kk-KZ" sz="1700" b="0" i="0" u="none" strike="noStrike" cap="none" normalizeH="0" baseline="0" dirty="0" smtClean="0">
                <a:ln>
                  <a:noFill/>
                </a:ln>
                <a:solidFill>
                  <a:schemeClr val="tx1"/>
                </a:solidFill>
                <a:effectLst/>
                <a:latin typeface="Arial" pitchFamily="34" charset="0"/>
                <a:ea typeface="Calibri" pitchFamily="34" charset="0"/>
                <a:cs typeface="Arial" pitchFamily="34" charset="0"/>
              </a:rPr>
              <a:t>Қалдықтар-табысқа. Бүгін Хлевен ауданы ғалымдар, саясаткерлер мен аграршылар Ауыл шаруашылығын экономикалық тиімді және экологиялық қауіпсіз ету жолдарын талқылады. </a:t>
            </a:r>
            <a:endParaRPr kumimoji="0" lang="ru-RU" sz="17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kk-KZ" sz="1700" b="0" i="0" u="none" strike="noStrike" cap="none" normalizeH="0" baseline="0" dirty="0" smtClean="0">
                <a:ln>
                  <a:noFill/>
                </a:ln>
                <a:solidFill>
                  <a:schemeClr val="tx1"/>
                </a:solidFill>
                <a:effectLst/>
                <a:latin typeface="Arial" pitchFamily="34" charset="0"/>
                <a:ea typeface="Calibri" pitchFamily="34" charset="0"/>
                <a:cs typeface="Arial" pitchFamily="34" charset="0"/>
              </a:rPr>
              <a:t>Пайдалы тыңайтқышқа-компост-көң бір жыл ішінде емес, тек 3-4 ай ішінде айналады. Аэробты бактериялар тырысады. Олар қи өңдейді, жай ғана оны жейді. Керемет машина көмектеседі. Оны американдық Урбанзюк ойлап тапты. Американдық выдумщик деп атады "Скарабеем", яғни навозным жуком. </a:t>
            </a:r>
            <a:endParaRPr kumimoji="0" lang="ru-RU" sz="17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kk-KZ" sz="1700" b="0" i="0" u="none" strike="noStrike" cap="none" normalizeH="0" baseline="0" dirty="0" smtClean="0">
                <a:ln>
                  <a:noFill/>
                </a:ln>
                <a:solidFill>
                  <a:schemeClr val="tx1"/>
                </a:solidFill>
                <a:effectLst/>
                <a:latin typeface="Arial" pitchFamily="34" charset="0"/>
                <a:ea typeface="Calibri" pitchFamily="34" charset="0"/>
                <a:cs typeface="Arial" pitchFamily="34" charset="0"/>
              </a:rPr>
              <a:t>Мұндай жерге қонған заттар күрделі салымдарды талап етеді. "Scarabay" шамамен 15 миллион рубль. Форум қатысушыларына суырып салма көрмеде Липецк облысының егіс алқаптарында жұмыс істейтін техника үлгілері көрсетілді. Өндірушілер географиясы-Солтүстік Америкадан Австралияға дейін.</a:t>
            </a:r>
            <a:endParaRPr kumimoji="0" lang="ru-RU" sz="17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kk-KZ" sz="1700" b="0" i="0" u="none" strike="noStrike" cap="none" normalizeH="0" baseline="0" dirty="0" smtClean="0">
                <a:ln>
                  <a:noFill/>
                </a:ln>
                <a:solidFill>
                  <a:schemeClr val="tx1"/>
                </a:solidFill>
                <a:effectLst/>
                <a:latin typeface="Arial" pitchFamily="34" charset="0"/>
                <a:ea typeface="Calibri" pitchFamily="34" charset="0"/>
                <a:cs typeface="Arial" pitchFamily="34" charset="0"/>
              </a:rPr>
              <a:t>"Албиф "шаруашылығында ашық аспан астында тоғыз мың бұқа өмір сүруде. Олардың көңін қайта өңдеу үшін "Скараб"еңбек етеді. Мұнда бәрі әдеттегі өмірге ұқсамайды. Ресми түрде "ірі қара мал" деп аталатын бұқалардың мүйіздері жоқ. Ал загон дәстүрлі ауыл хош иістері иісі жоқ. Мұнда "мәрмәр" тұқымды мал өсіреді. Тек жүгері, сүрлем және шрот. Барлығы өз шаруашылығында өсіріледі. Қайта өңделген қалдықтар осы алқаптардың тыңайтқышына жіберіледі. Бұл қалдықсыз өндіріс.</a:t>
            </a:r>
            <a:endParaRPr kumimoji="0" lang="ru-RU" sz="17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kk-KZ" sz="1600" b="0" i="0" u="none" strike="noStrike" cap="none" normalizeH="0" baseline="0" dirty="0" smtClean="0">
                <a:ln>
                  <a:noFill/>
                </a:ln>
                <a:solidFill>
                  <a:schemeClr val="tx1"/>
                </a:solidFill>
                <a:effectLst/>
                <a:latin typeface="Arial" pitchFamily="34" charset="0"/>
                <a:ea typeface="Calibri" pitchFamily="34" charset="0"/>
                <a:cs typeface="Arial" pitchFamily="34" charset="0"/>
              </a:rPr>
              <a:t>Экологиялық қауіпсіз өндірістің тұйық циклі бар фермерлік шаруашылық.</a:t>
            </a: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kk-KZ" sz="1600" b="0" i="0" u="none" strike="noStrike" cap="none" normalizeH="0" baseline="0" dirty="0" smtClean="0">
                <a:ln>
                  <a:noFill/>
                </a:ln>
                <a:solidFill>
                  <a:schemeClr val="tx1"/>
                </a:solidFill>
                <a:effectLst/>
                <a:latin typeface="Arial" pitchFamily="34" charset="0"/>
                <a:ea typeface="Calibri" pitchFamily="34" charset="0"/>
                <a:cs typeface="Arial" pitchFamily="34" charset="0"/>
              </a:rPr>
              <a:t>Фермер шаруашылығының қызметі - көп мақсатты ауыл шаруашылығы мәдениетін өндіру-топинамбур және оны тамақ өнімдеріне, атап айтқанда жеміс шәрбатына қайта өңдеу.</a:t>
            </a: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kk-KZ" sz="1600" b="0" i="0" u="none" strike="noStrike" cap="none" normalizeH="0" baseline="0" dirty="0" smtClean="0">
                <a:ln>
                  <a:noFill/>
                </a:ln>
                <a:solidFill>
                  <a:schemeClr val="tx1"/>
                </a:solidFill>
                <a:effectLst/>
                <a:latin typeface="Arial" pitchFamily="34" charset="0"/>
                <a:ea typeface="Calibri" pitchFamily="34" charset="0"/>
                <a:cs typeface="Arial" pitchFamily="34" charset="0"/>
              </a:rPr>
              <a:t>Топинамбурдың қалдықтары мен жанама өнімдерін кәдеге жарату үшін қосымша өндірістер көзделген: жеміс шәрбатын өндіруде алынатын күйді қоректендіру үшін 300 жануарға арналған шошқа фермасы, шошқа қиын қайта өңдеу негізінде вермикультура (жылына 500т) көмегімен биогумус өндіру, сондай-ақ Вешенка саңырауқұлағының көмегімен топинамбурдың жасыл массасын қайта өңдеу негізінде биокорма өндіру. </a:t>
            </a:r>
            <a:endParaRPr kumimoji="0" lang="kk-KZ" sz="1600" b="0" i="0" u="none" strike="noStrike" cap="none" normalizeH="0" baseline="0" dirty="0" smtClean="0">
              <a:ln>
                <a:noFill/>
              </a:ln>
              <a:solidFill>
                <a:schemeClr val="tx1"/>
              </a:solidFill>
              <a:effectLst/>
              <a:latin typeface="Arial" pitchFamily="34" charset="0"/>
              <a:cs typeface="Arial" pitchFamily="34" charset="0"/>
            </a:endParaRPr>
          </a:p>
        </p:txBody>
      </p:sp>
      <p:pic>
        <p:nvPicPr>
          <p:cNvPr id="3" name="Picture 5" descr="C:\Users\Администратор\Desktop\images.png"/>
          <p:cNvPicPr>
            <a:picLocks noChangeAspect="1" noChangeArrowheads="1"/>
          </p:cNvPicPr>
          <p:nvPr/>
        </p:nvPicPr>
        <p:blipFill>
          <a:blip r:embed="rId2"/>
          <a:srcRect/>
          <a:stretch>
            <a:fillRect/>
          </a:stretch>
        </p:blipFill>
        <p:spPr bwMode="auto">
          <a:xfrm>
            <a:off x="7915275" y="6524625"/>
            <a:ext cx="1228725" cy="333375"/>
          </a:xfrm>
          <a:prstGeom prst="rect">
            <a:avLst/>
          </a:prstGeom>
          <a:no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
          <p:cNvSpPr>
            <a:spLocks noChangeArrowheads="1"/>
          </p:cNvSpPr>
          <p:nvPr/>
        </p:nvSpPr>
        <p:spPr bwMode="auto">
          <a:xfrm>
            <a:off x="0" y="0"/>
            <a:ext cx="9144000" cy="63094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49263" algn="just" defTabSz="914400" rtl="0" eaLnBrk="1" fontAlgn="base" latinLnBrk="0" hangingPunct="1">
              <a:lnSpc>
                <a:spcPct val="100000"/>
              </a:lnSpc>
              <a:spcBef>
                <a:spcPct val="0"/>
              </a:spcBef>
              <a:spcAft>
                <a:spcPct val="0"/>
              </a:spcAft>
              <a:buClrTx/>
              <a:buSzTx/>
              <a:buFontTx/>
              <a:buNone/>
              <a:tabLst/>
            </a:pPr>
            <a:r>
              <a:rPr kumimoji="0" lang="kk-KZ" sz="1700" b="1" i="1" u="sng" strike="noStrike" cap="none" normalizeH="0" baseline="0" dirty="0" smtClean="0">
                <a:ln>
                  <a:noFill/>
                </a:ln>
                <a:solidFill>
                  <a:schemeClr val="tx1"/>
                </a:solidFill>
                <a:effectLst/>
                <a:latin typeface="Arial" pitchFamily="34" charset="0"/>
                <a:ea typeface="Calibri" pitchFamily="34" charset="0"/>
                <a:cs typeface="Arial" pitchFamily="34" charset="0"/>
              </a:rPr>
              <a:t>Қайталама шикізат ресурстарынан пектин және пектин өнімдерін өндіру</a:t>
            </a:r>
            <a:endParaRPr kumimoji="0" lang="ru-RU" sz="1700" b="1" i="1" u="sng" strike="noStrike" cap="none" normalizeH="0" baseline="0" dirty="0" smtClean="0">
              <a:ln>
                <a:noFill/>
              </a:ln>
              <a:solidFill>
                <a:schemeClr val="tx1"/>
              </a:solidFill>
              <a:effectLst/>
              <a:latin typeface="Arial" pitchFamily="34" charset="0"/>
              <a:cs typeface="Arial" pitchFamily="34"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kk-KZ" sz="1700" b="0" i="0" u="none" strike="noStrike" cap="none" normalizeH="0" baseline="0" dirty="0" smtClean="0">
                <a:ln>
                  <a:noFill/>
                </a:ln>
                <a:solidFill>
                  <a:schemeClr val="tx1"/>
                </a:solidFill>
                <a:effectLst/>
                <a:latin typeface="Arial" pitchFamily="34" charset="0"/>
                <a:ea typeface="Calibri" pitchFamily="34" charset="0"/>
                <a:cs typeface="Arial" pitchFamily="34" charset="0"/>
              </a:rPr>
              <a:t>Қазіргі заманғы өндірістің тиімділігін арттырудың маңызды бағыттарының бірі қалдығы аз және қалдықсыз технологияларды құру, қайталама шикізат ресурстарын шаруашылық айналымға кеңінен тарту болып табылады. Осы талаптарға неғұрлым жоғары дәрежеде қайталама шикізат ресурстарынан (қызылша сығындысы, алма, жүзім және цитрус сығындылары, мақта жармасы және т.б.) пектин және пектин өнімдері өндірісі жауап береді.</a:t>
            </a:r>
            <a:endParaRPr kumimoji="0" lang="ru-RU" sz="17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kk-KZ" sz="1700" b="0" i="0" u="none" strike="noStrike" cap="none" normalizeH="0" baseline="0" dirty="0" smtClean="0">
                <a:ln>
                  <a:noFill/>
                </a:ln>
                <a:solidFill>
                  <a:schemeClr val="tx1"/>
                </a:solidFill>
                <a:effectLst/>
                <a:latin typeface="Arial" pitchFamily="34" charset="0"/>
                <a:ea typeface="Calibri" pitchFamily="34" charset="0"/>
                <a:cs typeface="Arial" pitchFamily="34" charset="0"/>
              </a:rPr>
              <a:t>Ресейде өз пектин өндірісі жоқ. Жоғары этерификацияланған пектиннің импорттық жеткізіліміне ұзақ бағыт беру оның Ресейде дамуына теріс әсер етті. Өндіріс техникасы мен технологиясы, ғылыми зерттеулер жеткіліксіз дамыған.</a:t>
            </a:r>
            <a:endParaRPr kumimoji="0" lang="ru-RU" sz="17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kk-KZ" sz="1700" b="0" i="0" u="none" strike="noStrike" cap="none" normalizeH="0" baseline="0" dirty="0" smtClean="0">
                <a:ln>
                  <a:noFill/>
                </a:ln>
                <a:solidFill>
                  <a:schemeClr val="tx1"/>
                </a:solidFill>
                <a:effectLst/>
                <a:latin typeface="Arial" pitchFamily="34" charset="0"/>
                <a:ea typeface="Calibri" pitchFamily="34" charset="0"/>
                <a:cs typeface="Arial" pitchFamily="34" charset="0"/>
              </a:rPr>
              <a:t>Қалыптасқан жағдай Ресей жағдайында өңірдің экономикалық жағдайларын, ішкі нарықтың конъюнктурасын, құрамында пектин бар азық-түлік және емдеу-алдын алу өнімдерінің ассортиментін міндетті түрде есепке ала отырып, пектиннің икемді өндірісін ұйымдастыру қажеттілігін куәландырады.</a:t>
            </a:r>
            <a:endParaRPr kumimoji="0" lang="ru-RU" sz="1700" b="0" i="0" u="none" strike="noStrike" cap="none" normalizeH="0" baseline="0" dirty="0" smtClean="0">
              <a:ln>
                <a:noFill/>
              </a:ln>
              <a:solidFill>
                <a:schemeClr val="tx1"/>
              </a:solidFill>
              <a:effectLst/>
              <a:latin typeface="Arial" pitchFamily="34" charset="0"/>
              <a:cs typeface="Arial" pitchFamily="34" charset="0"/>
            </a:endParaRPr>
          </a:p>
          <a:p>
            <a:pPr lvl="0" indent="449263" algn="just" eaLnBrk="0" fontAlgn="base" hangingPunct="0">
              <a:spcBef>
                <a:spcPct val="0"/>
              </a:spcBef>
              <a:spcAft>
                <a:spcPct val="0"/>
              </a:spcAft>
            </a:pPr>
            <a:r>
              <a:rPr kumimoji="0" lang="kk-KZ" sz="1700" b="0" i="0" u="none" strike="noStrike" cap="none" normalizeH="0" baseline="0" dirty="0" smtClean="0">
                <a:ln>
                  <a:noFill/>
                </a:ln>
                <a:solidFill>
                  <a:schemeClr val="tx1"/>
                </a:solidFill>
                <a:effectLst/>
                <a:latin typeface="Arial" pitchFamily="34" charset="0"/>
                <a:ea typeface="Calibri" pitchFamily="34" charset="0"/>
                <a:cs typeface="Arial" pitchFamily="34" charset="0"/>
              </a:rPr>
              <a:t>Профессор Л. В. Донченконың ғылыми және техникалық жетекшілігімен КубГАУ тамақ өнімдерін сертификаттау және биотехнология ҒЗИ мамандарымен Венгрияда пектин сығындысы мен концентрат өндірісін қарастыратын пектин және пектин өнімдерінің жаңа технологиясы әзірленді және енгізілді. Бұл құрамында пектин бар консерві, кондитерлік, нан-тоқаш, макарон және сүт өнімдері, алкогольсіз сусындар, бальзамдар, дәрілік шай ассортиментін арттыруға мүмкіндік береді.</a:t>
            </a:r>
            <a:r>
              <a:rPr lang="kk-KZ" sz="1700" dirty="0" smtClean="0">
                <a:latin typeface="Arial" pitchFamily="34" charset="0"/>
                <a:cs typeface="Arial" pitchFamily="34" charset="0"/>
              </a:rPr>
              <a:t> Әр түрлі Өсімдік шикізатынан пектинді заттарды алу технологиясын әрі қарай жетілдіру және "Технолог" УНИК-де Инновациялық - білім беру бағдарламасын жүзеге асыру шеңберінде - Биотехнология және тамақ өнімдерін сертификаттау ҒЗИ құрылымдық бөлімшесі-елдегі пектинді экстракт және концентрат өндіру бойынша жалғыз желі </a:t>
            </a:r>
            <a:r>
              <a:rPr lang="kk-KZ" sz="1700" dirty="0" smtClean="0">
                <a:latin typeface="Arial" pitchFamily="34" charset="0"/>
                <a:cs typeface="Arial" pitchFamily="34" charset="0"/>
              </a:rPr>
              <a:t>құрастырылды</a:t>
            </a:r>
            <a:r>
              <a:rPr lang="kk-KZ" sz="1700" dirty="0" smtClean="0">
                <a:latin typeface="Arial" pitchFamily="34" charset="0"/>
                <a:cs typeface="Arial" pitchFamily="34" charset="0"/>
              </a:rPr>
              <a:t>.</a:t>
            </a:r>
            <a:endParaRPr kumimoji="0" lang="kk-KZ" sz="1700" b="0" i="0" u="none" strike="noStrike" cap="none" normalizeH="0" baseline="0" dirty="0" smtClean="0">
              <a:ln>
                <a:noFill/>
              </a:ln>
              <a:solidFill>
                <a:schemeClr val="tx1"/>
              </a:solidFill>
              <a:effectLst/>
              <a:latin typeface="Arial" pitchFamily="34" charset="0"/>
              <a:cs typeface="Arial" pitchFamily="34" charset="0"/>
            </a:endParaRPr>
          </a:p>
        </p:txBody>
      </p:sp>
      <p:pic>
        <p:nvPicPr>
          <p:cNvPr id="3" name="Picture 5" descr="C:\Users\Администратор\Desktop\images.png"/>
          <p:cNvPicPr>
            <a:picLocks noChangeAspect="1" noChangeArrowheads="1"/>
          </p:cNvPicPr>
          <p:nvPr/>
        </p:nvPicPr>
        <p:blipFill>
          <a:blip r:embed="rId2"/>
          <a:srcRect/>
          <a:stretch>
            <a:fillRect/>
          </a:stretch>
        </p:blipFill>
        <p:spPr bwMode="auto">
          <a:xfrm>
            <a:off x="7915275" y="6524625"/>
            <a:ext cx="1228725" cy="333375"/>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
          <p:cNvSpPr>
            <a:spLocks noChangeArrowheads="1"/>
          </p:cNvSpPr>
          <p:nvPr/>
        </p:nvSpPr>
        <p:spPr bwMode="auto">
          <a:xfrm>
            <a:off x="0" y="0"/>
            <a:ext cx="9144000" cy="63709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sz="1700" b="0" i="0" u="none" strike="noStrike" cap="none" normalizeH="0" baseline="0" dirty="0" smtClean="0">
                <a:ln>
                  <a:noFill/>
                </a:ln>
                <a:solidFill>
                  <a:schemeClr val="tx1"/>
                </a:solidFill>
                <a:effectLst/>
                <a:latin typeface="Arial" pitchFamily="34" charset="0"/>
                <a:ea typeface="Calibri" pitchFamily="34" charset="0"/>
                <a:cs typeface="Arial" pitchFamily="34" charset="0"/>
              </a:rPr>
              <a:t>Картопты қалдықсыз өңдеудің гидроциклондық технологиясы</a:t>
            </a:r>
            <a:endParaRPr kumimoji="0" lang="ru-RU" sz="17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kk-KZ" sz="1700" b="0" i="0" u="none" strike="noStrike" cap="none" normalizeH="0" baseline="0" dirty="0" smtClean="0">
                <a:ln>
                  <a:noFill/>
                </a:ln>
                <a:solidFill>
                  <a:schemeClr val="tx1"/>
                </a:solidFill>
                <a:effectLst/>
                <a:latin typeface="Arial" pitchFamily="34" charset="0"/>
                <a:ea typeface="Calibri" pitchFamily="34" charset="0"/>
                <a:cs typeface="Arial" pitchFamily="34" charset="0"/>
              </a:rPr>
              <a:t>Өткен ғасырдың 80-ші жылдары "крахмал өнімдері" ҮЕҰ-да крахмал-сірне зауыттарында картопты қалдықсыз қайта өңдеудің гидроциклондық технологиясы әзірленді, оның ішінде Брянск облысында (Климов зауыты), Чувашияда (Яльчинск зауыты) және т. б. қолдану болды. </a:t>
            </a:r>
            <a:endParaRPr kumimoji="0" lang="ru-RU" sz="17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kk-KZ" sz="1700" b="0" i="0" u="none" strike="noStrike" cap="none" normalizeH="0" baseline="0" dirty="0" smtClean="0">
                <a:ln>
                  <a:noFill/>
                </a:ln>
                <a:solidFill>
                  <a:schemeClr val="tx1"/>
                </a:solidFill>
                <a:effectLst/>
                <a:latin typeface="Arial" pitchFamily="34" charset="0"/>
                <a:ea typeface="Calibri" pitchFamily="34" charset="0"/>
                <a:cs typeface="Arial" pitchFamily="34" charset="0"/>
              </a:rPr>
              <a:t>Крахмалды жемдік мақсаттарға алудың дәстүрлі әдісі кезінде тек мезгу (крахмал қалдықтары бар клетчатка) - құнарлы жағынан ең аз құнды түйнектің бөлігі қолданылады. Ақуыз, микроэлементтер, витаминдер бар картоп шырыны, әдетте, оларды ластай отырып, су қоймаларына кетеді.</a:t>
            </a:r>
            <a:endParaRPr kumimoji="0" lang="ru-RU" sz="17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kk-KZ" sz="1700" b="0" i="0" u="none" strike="noStrike" cap="none" normalizeH="0" baseline="0" dirty="0" smtClean="0">
                <a:ln>
                  <a:noFill/>
                </a:ln>
                <a:solidFill>
                  <a:schemeClr val="tx1"/>
                </a:solidFill>
                <a:effectLst/>
                <a:latin typeface="Arial" pitchFamily="34" charset="0"/>
                <a:ea typeface="Calibri" pitchFamily="34" charset="0"/>
                <a:cs typeface="Arial" pitchFamily="34" charset="0"/>
              </a:rPr>
              <a:t>Гидроциклонды әдіс кезінде шырыны бар мезга гидроциклонынан кейін ферменттердің көмегімен қуырылады және қанттанады, ақуыздың ішінара коагуляциясы жүреді. Содан кейін масса центрифугадан, кептіргіштен өтеді, ал қалған белокты гидролизат қайнатылады. Нәтижесінде құрғақ, мезга ақуызымен байытылған-құнды Жем алынады.</a:t>
            </a:r>
            <a:endParaRPr kumimoji="0" lang="ru-RU" sz="17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kk-KZ" sz="1700" b="0" i="0" u="none" strike="noStrike" cap="none" normalizeH="0" baseline="0" dirty="0" smtClean="0">
                <a:ln>
                  <a:noFill/>
                </a:ln>
                <a:solidFill>
                  <a:schemeClr val="tx1"/>
                </a:solidFill>
                <a:effectLst/>
                <a:latin typeface="Arial" pitchFamily="34" charset="0"/>
                <a:ea typeface="Calibri" pitchFamily="34" charset="0"/>
                <a:cs typeface="Arial" pitchFamily="34" charset="0"/>
              </a:rPr>
              <a:t>Дәстүрлі технологияда 1т картоп өңдеуге шамамен 15 тонна су жұмсалады, ал гидроциклон кезінде 1т 0,5 тонна су жұмсалады. Дәстүрлі тәулігіне 200т шикізатты өңдеуді қамтамасыз етеді, гидроциклонды 500т-ға есептелген.</a:t>
            </a:r>
            <a:endParaRPr kumimoji="0" lang="ru-RU" sz="17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kk-KZ" sz="1700" b="0" i="0" u="none" strike="noStrike" cap="none" normalizeH="0" baseline="0" dirty="0" smtClean="0">
                <a:ln>
                  <a:noFill/>
                </a:ln>
                <a:solidFill>
                  <a:schemeClr val="tx1"/>
                </a:solidFill>
                <a:effectLst/>
                <a:latin typeface="Arial" pitchFamily="34" charset="0"/>
                <a:ea typeface="Calibri" pitchFamily="34" charset="0"/>
                <a:cs typeface="Arial" pitchFamily="34" charset="0"/>
              </a:rPr>
              <a:t>Башкирияда ірімшік жасаудың қалдықсыз технологиясы қолданылды. Мысалы, сүтке дейінгі ірімшік жасайтын комбинатта күніне 180т сүт қолданылады, бірақ соңғы өнімге осы массаның он екі бөлігі ғана (15т), қалғаны (165т) - Сарысу айналады. Оны жылына 60т даталарды кептіру алдында қосымша алынатын сары майды сепарациялау. Вакуумды - булау аппаратындағы одан әрі операциялар мутноватты сұйықтықты ақ ұнтаққа айналдырады (22 кг сұйықтықтан 1 кг құрғақ ұнтақ алынады), содан кейін әр түрлі тағамдық мақсаттарға (балқытылған ірімшіктерді, балмұздақты, кондитерлік өнімдерді өндіру) түседі.</a:t>
            </a:r>
            <a:endParaRPr kumimoji="0" lang="kk-KZ" sz="1700" b="0" i="0" u="none" strike="noStrike" cap="none" normalizeH="0" baseline="0" dirty="0" smtClean="0">
              <a:ln>
                <a:noFill/>
              </a:ln>
              <a:solidFill>
                <a:schemeClr val="tx1"/>
              </a:solidFill>
              <a:effectLst/>
              <a:latin typeface="Arial" pitchFamily="34" charset="0"/>
              <a:cs typeface="Arial" pitchFamily="34" charset="0"/>
            </a:endParaRPr>
          </a:p>
        </p:txBody>
      </p:sp>
      <p:pic>
        <p:nvPicPr>
          <p:cNvPr id="3" name="Picture 5" descr="C:\Users\Администратор\Desktop\images.png"/>
          <p:cNvPicPr>
            <a:picLocks noChangeAspect="1" noChangeArrowheads="1"/>
          </p:cNvPicPr>
          <p:nvPr/>
        </p:nvPicPr>
        <p:blipFill>
          <a:blip r:embed="rId2"/>
          <a:srcRect/>
          <a:stretch>
            <a:fillRect/>
          </a:stretch>
        </p:blipFill>
        <p:spPr bwMode="auto">
          <a:xfrm>
            <a:off x="7915275" y="6524625"/>
            <a:ext cx="1228725" cy="333375"/>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1"/>
          <p:cNvSpPr>
            <a:spLocks noChangeArrowheads="1"/>
          </p:cNvSpPr>
          <p:nvPr/>
        </p:nvSpPr>
        <p:spPr bwMode="auto">
          <a:xfrm>
            <a:off x="0" y="0"/>
            <a:ext cx="9144000" cy="61093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49263" algn="just" defTabSz="914400" rtl="0" eaLnBrk="1" fontAlgn="base" latinLnBrk="0" hangingPunct="1">
              <a:lnSpc>
                <a:spcPct val="100000"/>
              </a:lnSpc>
              <a:spcBef>
                <a:spcPct val="0"/>
              </a:spcBef>
              <a:spcAft>
                <a:spcPct val="0"/>
              </a:spcAft>
              <a:buClrTx/>
              <a:buSzTx/>
              <a:buFontTx/>
              <a:buNone/>
              <a:tabLst/>
            </a:pPr>
            <a:r>
              <a:rPr kumimoji="0" lang="kk-KZ" sz="1700" b="1" i="1" u="sng" strike="noStrike" cap="none" normalizeH="0" baseline="0" dirty="0" smtClean="0">
                <a:ln>
                  <a:noFill/>
                </a:ln>
                <a:solidFill>
                  <a:schemeClr val="tx1"/>
                </a:solidFill>
                <a:effectLst/>
                <a:latin typeface="Arial" pitchFamily="34" charset="0"/>
                <a:ea typeface="Calibri" pitchFamily="34" charset="0"/>
                <a:cs typeface="Arial" pitchFamily="34" charset="0"/>
              </a:rPr>
              <a:t>Жасанды экожүйедегі кешенді ауыл шаруашылығы өндірісі</a:t>
            </a:r>
            <a:endParaRPr kumimoji="0" lang="ru-RU" sz="1700" b="1" i="1" u="sng" strike="noStrike" cap="none" normalizeH="0" baseline="0" dirty="0" smtClean="0">
              <a:ln>
                <a:noFill/>
              </a:ln>
              <a:solidFill>
                <a:schemeClr val="tx1"/>
              </a:solidFill>
              <a:effectLst/>
              <a:latin typeface="Arial" pitchFamily="34" charset="0"/>
              <a:cs typeface="Arial" pitchFamily="34"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kk-KZ" sz="1700" b="0" i="0" u="none" strike="noStrike" cap="none" normalizeH="0" baseline="0" dirty="0" smtClean="0">
                <a:ln>
                  <a:noFill/>
                </a:ln>
                <a:solidFill>
                  <a:schemeClr val="tx1"/>
                </a:solidFill>
                <a:effectLst/>
                <a:latin typeface="Arial" pitchFamily="34" charset="0"/>
                <a:ea typeface="Calibri" pitchFamily="34" charset="0"/>
                <a:cs typeface="Arial" pitchFamily="34" charset="0"/>
              </a:rPr>
              <a:t>Бұл кешенді нақты іске асыру үшін балық өсіретін тоғандар, қор үнемдейтін жылыжайлар мен жеміс-жидек бақтары жүйесі талап етіледі. Олар 10-нан астам өнім түрлерін өндіруге арналған. Шикізат ретінде өсімдік шаруашылығының қалдықтарын пайдалану ұсынылады. Сабаннан компост дайындайды, онда алдымен шампиньондар өсіріледі,содан кейін жасанды су айдындарында өсірілетін шаяндар мен балықтарды қоректендіретін жаңбыр құрттарын өсіреді. Жаңбырлы құрттарды өсіру нәтижесінде алынатын Гумус жылыжайларда көкөніс және жеміс-жидек бағбандығында өсіру үшін пайдаланылады.Асқабақ қалдықтарынан бояғыштарды алу.</a:t>
            </a:r>
            <a:endParaRPr kumimoji="0" lang="ru-RU" sz="17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kk-KZ" sz="1700" b="0" i="0" u="none" strike="noStrike" cap="none" normalizeH="0" baseline="0" dirty="0" smtClean="0">
                <a:ln>
                  <a:noFill/>
                </a:ln>
                <a:solidFill>
                  <a:schemeClr val="tx1"/>
                </a:solidFill>
                <a:effectLst/>
                <a:latin typeface="Arial" pitchFamily="34" charset="0"/>
                <a:ea typeface="Calibri" pitchFamily="34" charset="0"/>
                <a:cs typeface="Arial" pitchFamily="34" charset="0"/>
              </a:rPr>
              <a:t>Тамақ өнімдерін бояу үшін пайдаланылатын заттардың арасында каротиноидты бояғыштар ерекше орын алады.  Β-каротин препараты май, маргарин, балмұздақ, йогурт және ет өнімдерін бояу үшін қолданылады.</a:t>
            </a:r>
            <a:endParaRPr kumimoji="0" lang="ru-RU" sz="17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kk-KZ" sz="1700" b="0" i="0" u="none" strike="noStrike" cap="none" normalizeH="0" baseline="0" dirty="0" smtClean="0">
                <a:ln>
                  <a:noFill/>
                </a:ln>
                <a:solidFill>
                  <a:schemeClr val="tx1"/>
                </a:solidFill>
                <a:effectLst/>
                <a:latin typeface="Arial" pitchFamily="34" charset="0"/>
                <a:ea typeface="Calibri" pitchFamily="34" charset="0"/>
                <a:cs typeface="Arial" pitchFamily="34" charset="0"/>
              </a:rPr>
              <a:t>Химия және тамақ өнеркәсібі технологиясы институтында (ПНР г.Вроцлав) термиялық және гидравликалық тазартудан кейін асқабақ қалдықтарынан β-каротин алу бойынша жұмыс жүргізілді. Каротиноидты препарат Ржешов қаласында жеміс-көкөніс кәсіпорнының өндірістік желісінен алынатын асқабақ қалдықтарынан өндірілген. Каротиноидтердің тұрақты препараты 100 г кептірілген қалдықтарды дән ұнтақтағышта ұсақтау, 12 сағат бойы жарыққа кірмей экстракциялау жолымен алынды. Сүзуден кейін алынған сығынды этил эфиріне 1:1 қатынасында сұйылтып, тазартылған сумен жуады. Каротиноидтардың эфир экстракты тамшылап ерітілген кондитерлік майға қарқынды араластыру кезінде құйған. Алынған препарат қату үшін қалыптарға құйылып, содан кейін қара - қызғылт түсті біркелкі масса пайда болды. Кондитерлік майлардағы β-каротиннің тозуы тамақ майына қарағанда 7 еседен астам баяу өтеді.</a:t>
            </a:r>
            <a:endParaRPr kumimoji="0" lang="kk-KZ" sz="1700" b="0" i="0" u="none" strike="noStrike" cap="none" normalizeH="0" baseline="0" dirty="0" smtClean="0">
              <a:ln>
                <a:noFill/>
              </a:ln>
              <a:solidFill>
                <a:schemeClr val="tx1"/>
              </a:solidFill>
              <a:effectLst/>
              <a:latin typeface="Arial" pitchFamily="34" charset="0"/>
              <a:cs typeface="Arial" pitchFamily="34" charset="0"/>
            </a:endParaRPr>
          </a:p>
        </p:txBody>
      </p:sp>
      <p:pic>
        <p:nvPicPr>
          <p:cNvPr id="3" name="Picture 5" descr="C:\Users\Администратор\Desktop\images.png"/>
          <p:cNvPicPr>
            <a:picLocks noChangeAspect="1" noChangeArrowheads="1"/>
          </p:cNvPicPr>
          <p:nvPr/>
        </p:nvPicPr>
        <p:blipFill>
          <a:blip r:embed="rId2"/>
          <a:srcRect/>
          <a:stretch>
            <a:fillRect/>
          </a:stretch>
        </p:blipFill>
        <p:spPr bwMode="auto">
          <a:xfrm>
            <a:off x="7915275" y="6524625"/>
            <a:ext cx="1228725" cy="333375"/>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p:cNvSpPr>
            <a:spLocks noChangeArrowheads="1"/>
          </p:cNvSpPr>
          <p:nvPr/>
        </p:nvSpPr>
        <p:spPr bwMode="auto">
          <a:xfrm>
            <a:off x="0" y="928670"/>
            <a:ext cx="9144000" cy="375487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sz="1700" b="0" i="0" u="none" strike="noStrike" cap="none" normalizeH="0" baseline="0" dirty="0" smtClean="0">
                <a:ln>
                  <a:noFill/>
                </a:ln>
                <a:solidFill>
                  <a:schemeClr val="tx1"/>
                </a:solidFill>
                <a:effectLst/>
                <a:latin typeface="Arial" pitchFamily="34" charset="0"/>
                <a:ea typeface="Calibri" pitchFamily="34" charset="0"/>
                <a:cs typeface="Arial" pitchFamily="34" charset="0"/>
              </a:rPr>
              <a:t>Жүзімді өңдеудің қалдықсыз технологиясы</a:t>
            </a:r>
            <a:endParaRPr kumimoji="0" lang="ru-RU" sz="17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kk-KZ" sz="1700" b="0" i="0" u="none" strike="noStrike" cap="none" normalizeH="0" baseline="0" dirty="0" smtClean="0">
                <a:ln>
                  <a:noFill/>
                </a:ln>
                <a:solidFill>
                  <a:schemeClr val="tx1"/>
                </a:solidFill>
                <a:effectLst/>
                <a:latin typeface="Arial" pitchFamily="34" charset="0"/>
                <a:ea typeface="Calibri" pitchFamily="34" charset="0"/>
                <a:cs typeface="Arial" pitchFamily="34" charset="0"/>
              </a:rPr>
              <a:t>Ғалымдармен бірге "Старотитаровский" винзаводының мамандары жүзімді өңдеудің қалдықсыз технологиясын енгізді. Шарап жасау қалдықтарынан зауытта шикі спирт, ВКИ (шарап-қышқыл әк), жүзім тұқымдары, жемдік ұн және парфюмерлік Өнеркәсіпте қолданылатын биологиялық белсенді заттарға арналған шикізат алынады.</a:t>
            </a:r>
            <a:endParaRPr kumimoji="0" lang="ru-RU" sz="17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kk-KZ" sz="1700" b="0" i="0" u="none" strike="noStrike" cap="none" normalizeH="0" baseline="0" dirty="0" smtClean="0">
                <a:ln>
                  <a:noFill/>
                </a:ln>
                <a:solidFill>
                  <a:schemeClr val="tx1"/>
                </a:solidFill>
                <a:effectLst/>
                <a:latin typeface="Arial" pitchFamily="34" charset="0"/>
                <a:ea typeface="Calibri" pitchFamily="34" charset="0"/>
                <a:cs typeface="Arial" pitchFamily="34" charset="0"/>
              </a:rPr>
              <a:t>Өңдеу цехынан тәтті жүзім сығындысын транспортермен шнек экстракторларына береді. Экстрактор тұғырына қышқыл қосылыстарды толық экстрагирлеу үшін кальцийленген сода қосылады (1т сығындыға 2кг). "Комсомолец" браго айдайтын аппаратта ашытылған диффузиялық шырыннан шикі спирт алынады.</a:t>
            </a:r>
            <a:endParaRPr kumimoji="0" lang="ru-RU" sz="17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kk-KZ" sz="1700" b="0" i="0" u="none" strike="noStrike" cap="none" normalizeH="0" baseline="0" dirty="0" smtClean="0">
                <a:ln>
                  <a:noFill/>
                </a:ln>
                <a:solidFill>
                  <a:schemeClr val="tx1"/>
                </a:solidFill>
                <a:effectLst/>
                <a:latin typeface="Arial" pitchFamily="34" charset="0"/>
                <a:ea typeface="Calibri" pitchFamily="34" charset="0"/>
                <a:cs typeface="Arial" pitchFamily="34" charset="0"/>
              </a:rPr>
              <a:t>Экстракция мен сығудан кейін Сығылған сығындылардан престерде және астық тазалау машиналарында жүзім тұқымы мен жемдік ұн өндіреді. </a:t>
            </a:r>
            <a:endParaRPr kumimoji="0" lang="ru-RU" sz="17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kk-KZ" sz="1700" b="0" i="0" u="none" strike="noStrike" cap="none" normalizeH="0" baseline="0" dirty="0" smtClean="0">
                <a:ln>
                  <a:noFill/>
                </a:ln>
                <a:solidFill>
                  <a:schemeClr val="tx1"/>
                </a:solidFill>
                <a:effectLst/>
                <a:latin typeface="Arial" pitchFamily="34" charset="0"/>
                <a:ea typeface="Calibri" pitchFamily="34" charset="0"/>
                <a:cs typeface="Arial" pitchFamily="34" charset="0"/>
              </a:rPr>
              <a:t>Жоғарыда айтылғандардан агроөнеркәсіп кешеніндегі қалдықсыз және аз қалдықты технологияларды дамыту мүмкіндіктері жеткілікті ауқымды деген қорытынды жасауға болады.</a:t>
            </a:r>
            <a:endParaRPr kumimoji="0" lang="kk-KZ" sz="1700" b="0" i="0" u="none" strike="noStrike" cap="none" normalizeH="0" baseline="0" dirty="0" smtClean="0">
              <a:ln>
                <a:noFill/>
              </a:ln>
              <a:solidFill>
                <a:schemeClr val="tx1"/>
              </a:solidFill>
              <a:effectLst/>
              <a:latin typeface="Arial" pitchFamily="34" charset="0"/>
              <a:cs typeface="Arial" pitchFamily="34" charset="0"/>
            </a:endParaRPr>
          </a:p>
        </p:txBody>
      </p:sp>
      <p:pic>
        <p:nvPicPr>
          <p:cNvPr id="3" name="Picture 5" descr="C:\Users\Администратор\Desktop\images.png"/>
          <p:cNvPicPr>
            <a:picLocks noChangeAspect="1" noChangeArrowheads="1"/>
          </p:cNvPicPr>
          <p:nvPr/>
        </p:nvPicPr>
        <p:blipFill>
          <a:blip r:embed="rId2"/>
          <a:srcRect/>
          <a:stretch>
            <a:fillRect/>
          </a:stretch>
        </p:blipFill>
        <p:spPr bwMode="auto">
          <a:xfrm>
            <a:off x="7915275" y="6524625"/>
            <a:ext cx="1228725" cy="333375"/>
          </a:xfrm>
          <a:prstGeom prst="rect">
            <a:avLst/>
          </a:prstGeom>
          <a:noFill/>
          <a:ln w="9525">
            <a:noFill/>
            <a:miter lim="800000"/>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descr="C:\Users\Администратор\Desktop\images.png"/>
          <p:cNvPicPr>
            <a:picLocks noChangeAspect="1" noChangeArrowheads="1"/>
          </p:cNvPicPr>
          <p:nvPr/>
        </p:nvPicPr>
        <p:blipFill>
          <a:blip r:embed="rId2"/>
          <a:srcRect/>
          <a:stretch>
            <a:fillRect/>
          </a:stretch>
        </p:blipFill>
        <p:spPr bwMode="auto">
          <a:xfrm>
            <a:off x="7915275" y="6524625"/>
            <a:ext cx="1228725" cy="333375"/>
          </a:xfrm>
          <a:prstGeom prst="rect">
            <a:avLst/>
          </a:prstGeom>
          <a:noFill/>
          <a:ln w="9525">
            <a:noFill/>
            <a:miter lim="800000"/>
            <a:headEnd/>
            <a:tailEnd/>
          </a:ln>
        </p:spPr>
      </p:pic>
      <p:sp>
        <p:nvSpPr>
          <p:cNvPr id="3" name="Прямоугольник 2"/>
          <p:cNvSpPr/>
          <p:nvPr/>
        </p:nvSpPr>
        <p:spPr>
          <a:xfrm>
            <a:off x="2714612" y="2928934"/>
            <a:ext cx="3779946" cy="369332"/>
          </a:xfrm>
          <a:prstGeom prst="rect">
            <a:avLst/>
          </a:prstGeom>
        </p:spPr>
        <p:txBody>
          <a:bodyPr wrap="none">
            <a:spAutoFit/>
          </a:bodyPr>
          <a:lstStyle/>
          <a:p>
            <a:pPr algn="ctr" fontAlgn="auto">
              <a:spcBef>
                <a:spcPts val="0"/>
              </a:spcBef>
              <a:spcAft>
                <a:spcPts val="0"/>
              </a:spcAft>
              <a:defRPr/>
            </a:pPr>
            <a:r>
              <a:rPr lang="ru-RU" b="1" i="1" dirty="0" smtClean="0">
                <a:latin typeface="Arial" pitchFamily="34" charset="0"/>
                <a:cs typeface="Arial" pitchFamily="34" charset="0"/>
              </a:rPr>
              <a:t>НАЗАРЛАРЫҢЫЗҒА РАХМЕТ!!!</a:t>
            </a:r>
            <a:endParaRPr lang="ru-RU" b="1" i="1" dirty="0">
              <a:latin typeface="Arial" pitchFamily="34" charset="0"/>
              <a:cs typeface="Arial" pitchFamily="34" charset="0"/>
            </a:endParaRPr>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TotalTime>
  <Words>4372</Words>
  <PresentationFormat>Экран (4:3)</PresentationFormat>
  <Paragraphs>146</Paragraphs>
  <Slides>23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23</vt:i4>
      </vt:variant>
    </vt:vector>
  </HeadingPairs>
  <TitlesOfParts>
    <vt:vector size="24" baseType="lpstr">
      <vt:lpstr>Тема Office</vt:lpstr>
      <vt:lpstr>Қалдықтарды өңдеудің заманауи технологиялары. Ауыл шаруашылық өндірісінде төмен және қалдықсызтехнологияларды қолдану. Агроөнеркәсіптік кешенде қалдықсыз және аз қалдықты технологиялар. Биогаз қондырғылары. Биогаз зауытын орнату.</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Қалдықтарды өңдеудің заманауи технологиялары. Ауыл шаруашылық өндірісінде төмен және қалдықсызтехнологияларды қолдану. Агроөнеркәсіптік кешенде қалдықсыз және аз қалдықты технологиялар. Биогаз қондырғылары. Биогаз зауытын орнату.</dc:title>
  <dc:creator>epa</dc:creator>
  <cp:lastModifiedBy>epa</cp:lastModifiedBy>
  <cp:revision>5</cp:revision>
  <dcterms:created xsi:type="dcterms:W3CDTF">2018-10-12T20:20:03Z</dcterms:created>
  <dcterms:modified xsi:type="dcterms:W3CDTF">2018-10-23T16:58:12Z</dcterms:modified>
</cp:coreProperties>
</file>