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8" r:id="rId3"/>
    <p:sldId id="257" r:id="rId4"/>
    <p:sldId id="260" r:id="rId5"/>
    <p:sldId id="259" r:id="rId6"/>
    <p:sldId id="258" r:id="rId7"/>
    <p:sldId id="266" r:id="rId8"/>
    <p:sldId id="265" r:id="rId9"/>
    <p:sldId id="264" r:id="rId10"/>
    <p:sldId id="263" r:id="rId11"/>
    <p:sldId id="262" r:id="rId12"/>
    <p:sldId id="269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87E2"/>
    <a:srgbClr val="D9969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t="-7000" r="-4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C900B-5577-4849-BC3D-91C37439DB17}" type="datetimeFigureOut">
              <a:rPr lang="ru-RU" smtClean="0"/>
              <a:t>27.09.2012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894D7-F440-448A-9C07-8152EFED598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   </a:t>
            </a:r>
            <a:endParaRPr lang="ru-RU"/>
          </a:p>
        </p:txBody>
      </p:sp>
      <p:pic>
        <p:nvPicPr>
          <p:cNvPr id="4" name="Рисунок 13" descr="эмблема ХАДТ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85728"/>
            <a:ext cx="1571625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5984" y="357166"/>
            <a:ext cx="66437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Міністерство освіти і науки, молоді та спорту України</a:t>
            </a:r>
          </a:p>
          <a:p>
            <a:pPr algn="ctr">
              <a:lnSpc>
                <a:spcPct val="80000"/>
              </a:lnSpc>
              <a:defRPr/>
            </a:pPr>
            <a:endParaRPr lang="uk-UA" sz="2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uk-UA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Харківський автомобільно-дорожній технікум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2214554"/>
            <a:ext cx="2357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ГЕОДЕЗІЯ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3500438"/>
            <a:ext cx="55240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НОМЕНКЛАТУРА КАРТ</a:t>
            </a:r>
            <a:endParaRPr lang="ru-RU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30" y="4786322"/>
            <a:ext cx="46434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Підготувала </a:t>
            </a:r>
            <a:r>
              <a:rPr lang="uk-UA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викладач вищої категорії, </a:t>
            </a:r>
            <a:endParaRPr lang="uk-UA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1349375" algn="just">
              <a:defRPr/>
            </a:pPr>
            <a:r>
              <a:rPr lang="uk-UA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uk-UA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технічних </a:t>
            </a:r>
            <a:r>
              <a:rPr lang="uk-UA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наук </a:t>
            </a:r>
          </a:p>
          <a:p>
            <a:pPr indent="1349375" algn="just">
              <a:defRPr/>
            </a:pPr>
            <a:r>
              <a:rPr lang="uk-UA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Овчаренко </a:t>
            </a:r>
            <a:r>
              <a:rPr lang="uk-UA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Аліна Анатоліївна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42913"/>
            <a:ext cx="8829675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928670"/>
            <a:ext cx="38576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Масштабы, в которых составля-ются топографические карты и планы, регламентированы:</a:t>
            </a:r>
          </a:p>
          <a:p>
            <a:pPr algn="ctr"/>
            <a:r>
              <a:rPr lang="ru-RU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1:1 000 000, 1: 500 000, 1:200 000, 1:100 000, 1:50 000, 1:25 000 и 1:10 000.</a:t>
            </a:r>
          </a:p>
          <a:p>
            <a:pPr algn="ctr"/>
            <a:endParaRPr lang="ru-RU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Топорафические планы состав-ляются в более крупных масштабах:</a:t>
            </a:r>
          </a:p>
          <a:p>
            <a:pPr algn="ctr"/>
            <a:r>
              <a:rPr lang="ru-RU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1:5 000, 1:2 000, 1:1 000 и 1: 500</a:t>
            </a:r>
          </a:p>
          <a:p>
            <a:pPr algn="just"/>
            <a:endParaRPr lang="ru-RU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Набор масштабов, в которых создаются топоргафические карты и планы, называются </a:t>
            </a:r>
            <a:r>
              <a:rPr lang="ru-RU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масштабным рядом.</a:t>
            </a:r>
            <a:endParaRPr lang="ru-RU" i="1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4942" y="785794"/>
            <a:ext cx="33575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Границами листов топогра-фических карт с востока и запада служат меридианы, а с севера и юга - параллели. Они образуют рамки листов карты.</a:t>
            </a:r>
          </a:p>
          <a:p>
            <a:pPr algn="just"/>
            <a:endParaRPr lang="ru-RU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Деление листа карты одного масштаба на листы карты более крупного масштаба называют </a:t>
            </a:r>
            <a:r>
              <a:rPr lang="ru-RU" b="1" i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разграфкой.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ru-RU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удобства пользования многолистными картами введена система обозна-чения (нумерация) отдель-ных листов, которая назы-вается </a:t>
            </a:r>
            <a:r>
              <a:rPr lang="ru-RU" b="1" i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номенклатурой.</a:t>
            </a:r>
            <a:endParaRPr lang="ru-RU" b="1" i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00034" y="714356"/>
            <a:ext cx="3857652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основу разграфки (нарезки) карт положена карта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масштаба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1:1 000 000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этого всю поверхность делят меридианами и параллелями на колонны и ряды.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Меридианы проводят, начиная от Гринвичского, через каждые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 по долготе, образуя </a:t>
            </a:r>
            <a:r>
              <a:rPr kumimoji="0" lang="ru-RU" b="1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колонны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Счет колонн ведут против часовой стрелки, начиная от меридиана с долготой 180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. Номера лодонн обозначают арабскими цифрами от 1 до 60.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  <a:sym typeface="Symbol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  <a:sym typeface="Symbol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28662" y="5072074"/>
            <a:ext cx="3000396" cy="357190"/>
          </a:xfrm>
          <a:prstGeom prst="roundRect">
            <a:avLst/>
          </a:prstGeom>
          <a:solidFill>
            <a:srgbClr val="D9969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№ колонны = № зоны+30</a:t>
            </a:r>
            <a:endParaRPr lang="ru-RU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4" y="857232"/>
            <a:ext cx="34290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Горизонтальные </a:t>
            </a:r>
            <a:r>
              <a:rPr kumimoji="0" lang="ru-RU" b="1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ряды (пояса)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образуются паралле-лями через 4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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широте, счет которых ведут в обе стороны от экватора к Северному и Южному полюсам. Ряды обозначаются заглавными буквами латинского алфа-вита.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Название каждого листа карты масштаба 1: 1000 000 состоит из буквы, обоз-начающей ряд, и числа, ука-зывающего номер колонны.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Например, </a:t>
            </a:r>
            <a:r>
              <a:rPr lang="en-US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G- 51.</a:t>
            </a:r>
            <a:endParaRPr kumimoji="0" lang="ru-RU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5400000">
            <a:off x="1750200" y="-892998"/>
            <a:ext cx="5572162" cy="8358246"/>
          </a:xfrm>
          <a:prstGeom prst="rect">
            <a:avLst/>
          </a:prstGeom>
          <a:noFill/>
          <a:ln w="57150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7072330" y="5286388"/>
            <a:ext cx="914400" cy="50006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G-51</a:t>
            </a:r>
            <a:endParaRPr lang="ru-RU" b="1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 стрелкой 4"/>
          <p:cNvCxnSpPr>
            <a:stCxn id="3" idx="0"/>
          </p:cNvCxnSpPr>
          <p:nvPr/>
        </p:nvCxnSpPr>
        <p:spPr>
          <a:xfrm rot="16200000" flipV="1">
            <a:off x="6193641" y="3950499"/>
            <a:ext cx="1285884" cy="13858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2382" t="29146" r="22302" b="41623"/>
          <a:stretch>
            <a:fillRect/>
          </a:stretch>
        </p:blipFill>
        <p:spPr bwMode="auto">
          <a:xfrm>
            <a:off x="357158" y="1928802"/>
            <a:ext cx="8219339" cy="271464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7" name="Скругленный прямоугольник 6"/>
          <p:cNvSpPr/>
          <p:nvPr/>
        </p:nvSpPr>
        <p:spPr>
          <a:xfrm>
            <a:off x="2500298" y="928670"/>
            <a:ext cx="4214842" cy="571504"/>
          </a:xfrm>
          <a:prstGeom prst="roundRect">
            <a:avLst/>
          </a:prstGeom>
          <a:solidFill>
            <a:srgbClr val="E987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Обозначение рядов</a:t>
            </a:r>
            <a:endParaRPr lang="ru-RU" sz="24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857232"/>
            <a:ext cx="37862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карт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масштаба 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1:500 000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лист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масштаба 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1:1000 000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меридианом и параллелью делят на 4 листа, обозначая их прописными буквами А, Б, В, Г. Номенклатурные номера листов карты образуют добавлением соответствующей буквы к номенклатурному номеру листа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масштаба 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1:1000 000 </a:t>
            </a:r>
          </a:p>
          <a:p>
            <a:pPr algn="ctr"/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например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i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А-31-А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ru-RU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4214818"/>
            <a:ext cx="37862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карт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масштаба 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1:200 000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лист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масштаба 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1:1000 000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делят на 36 листов, нумеруя их римскими цифрами I, II, ... , </a:t>
            </a:r>
            <a:r>
              <a:rPr lang="ru-RU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XXXVI</a:t>
            </a:r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ru-RU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Например, А-31-</a:t>
            </a:r>
            <a:r>
              <a:rPr lang="en-US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</a:t>
            </a:r>
            <a:endParaRPr lang="ru-RU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 r="65837" b="2840"/>
          <a:stretch>
            <a:fillRect/>
          </a:stretch>
        </p:blipFill>
        <p:spPr bwMode="auto">
          <a:xfrm>
            <a:off x="5357818" y="1214422"/>
            <a:ext cx="307183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34110" r="33316"/>
          <a:stretch>
            <a:fillRect/>
          </a:stretch>
        </p:blipFill>
        <p:spPr bwMode="auto">
          <a:xfrm>
            <a:off x="5214942" y="785794"/>
            <a:ext cx="3500462" cy="500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 l="66684" r="1536"/>
          <a:stretch>
            <a:fillRect/>
          </a:stretch>
        </p:blipFill>
        <p:spPr bwMode="auto">
          <a:xfrm>
            <a:off x="5214941" y="928670"/>
            <a:ext cx="3360833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71472" y="1285860"/>
            <a:ext cx="378621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получения карты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масштаба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1:100 000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делят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лист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масштаба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1:1000 000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широте и долготе на 12 частей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т.е. получают 144 листа,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которые нумеруют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цифрами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 1 до 144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Номенклатура каждого листа складывается из номенклатуры листа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масштаба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1:1000 000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номера листа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Например, А-31-12</a:t>
            </a:r>
            <a:endParaRPr kumimoji="0" lang="ru-RU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42910" y="785794"/>
            <a:ext cx="371477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Карты масштабов 1:50 000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kumimoji="0" lang="ru-RU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1:25 000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1:10 000 получаются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делением на четыре части листа более мелкого масштаба (соответственно </a:t>
            </a:r>
            <a:r>
              <a:rPr kumimoji="0" lang="en-US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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1:100 000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1:50 000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1:25 000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добав-лением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номенклатуре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пре-дыдущего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масштаба 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соответ-ствующего знака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endParaRPr kumimoji="0" lang="ru-RU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pic>
        <p:nvPicPr>
          <p:cNvPr id="3" name="Рисунок 2" descr="042rasgr"/>
          <p:cNvPicPr/>
          <p:nvPr/>
        </p:nvPicPr>
        <p:blipFill>
          <a:blip r:embed="rId2" cstate="print"/>
          <a:srcRect l="61954" t="37952"/>
          <a:stretch>
            <a:fillRect/>
          </a:stretch>
        </p:blipFill>
        <p:spPr bwMode="auto">
          <a:xfrm>
            <a:off x="5429256" y="571480"/>
            <a:ext cx="285752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 l="21875" t="35000" r="21354" b="36666"/>
          <a:stretch>
            <a:fillRect/>
          </a:stretch>
        </p:blipFill>
        <p:spPr bwMode="auto">
          <a:xfrm>
            <a:off x="642910" y="3500438"/>
            <a:ext cx="778674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1068" t="1190" b="3571"/>
          <a:stretch>
            <a:fillRect/>
          </a:stretch>
        </p:blipFill>
        <p:spPr bwMode="auto">
          <a:xfrm>
            <a:off x="571472" y="1214422"/>
            <a:ext cx="374512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804" t="1365" r="804" b="1365"/>
          <a:stretch>
            <a:fillRect/>
          </a:stretch>
        </p:blipFill>
        <p:spPr bwMode="auto">
          <a:xfrm>
            <a:off x="5000628" y="3643314"/>
            <a:ext cx="358694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7022" t="2042" r="3651" b="10035"/>
          <a:stretch>
            <a:fillRect/>
          </a:stretch>
        </p:blipFill>
        <p:spPr bwMode="auto">
          <a:xfrm>
            <a:off x="4357686" y="428604"/>
            <a:ext cx="458935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8" y="614363"/>
            <a:ext cx="8886825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" y="652463"/>
            <a:ext cx="8629650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465</Words>
  <Application>Microsoft Office PowerPoint</Application>
  <PresentationFormat>Экран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Алина</dc:creator>
  <cp:lastModifiedBy>Алина</cp:lastModifiedBy>
  <cp:revision>15</cp:revision>
  <dcterms:created xsi:type="dcterms:W3CDTF">2012-09-27T04:39:08Z</dcterms:created>
  <dcterms:modified xsi:type="dcterms:W3CDTF">2012-09-27T06:25:30Z</dcterms:modified>
</cp:coreProperties>
</file>