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5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ДЕЛЕГАТТАР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4653136"/>
            <a:ext cx="3150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Verdana" panose="020B0604030504040204" pitchFamily="34" charset="0"/>
              </a:rPr>
              <a:t>Жомарткызы</a:t>
            </a:r>
            <a:r>
              <a:rPr lang="ru-RU" dirty="0" smtClean="0">
                <a:latin typeface="Verdana" panose="020B0604030504040204" pitchFamily="34" charset="0"/>
              </a:rPr>
              <a:t> </a:t>
            </a:r>
            <a:r>
              <a:rPr lang="ru-RU" dirty="0" err="1" smtClean="0">
                <a:latin typeface="Verdana" panose="020B0604030504040204" pitchFamily="34" charset="0"/>
              </a:rPr>
              <a:t>Гульназ</a:t>
            </a:r>
            <a:endParaRPr lang="ru-RU" dirty="0" smtClean="0">
              <a:latin typeface="Verdana" panose="020B0604030504040204" pitchFamily="34" charset="0"/>
            </a:endParaRPr>
          </a:p>
          <a:p>
            <a:r>
              <a:rPr lang="ru-RU" dirty="0" smtClean="0">
                <a:latin typeface="Verdana" panose="020B0604030504040204" pitchFamily="34" charset="0"/>
              </a:rPr>
              <a:t>ВКГТУ </a:t>
            </a:r>
            <a:r>
              <a:rPr lang="ru-RU" dirty="0">
                <a:latin typeface="Verdana" panose="020B0604030504040204" pitchFamily="34" charset="0"/>
              </a:rPr>
              <a:t>им. </a:t>
            </a:r>
            <a:r>
              <a:rPr lang="ru-RU" dirty="0" err="1">
                <a:latin typeface="Verdana" panose="020B0604030504040204" pitchFamily="34" charset="0"/>
              </a:rPr>
              <a:t>Д.Серикбаева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382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684231"/>
            <a:ext cx="824491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тілінде әдістер тек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ішінде ғана орналастырыла алады. Сондықтан C# тілінде «біртипті» әдістерге сілтемелерді сақтауға мүмкіндік беретін арнайы класс қосылған. Ол класс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Делегат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деп аталады.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Делегат дегеніміз – әдістерге сілтемелерді сақтауға арналған арнайы класс.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Анықтама бойынша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класс типіндегі айнымалы объект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болып келеді. Әрқайсысы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функця болып келетін 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немесе функцияға сілтеме)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объекттердің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жиынтығын сипатауға мүмкіндік беретін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класс функционалдық тип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аталады.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Сонымен, C# тілінде делегаттар функционалдық типтерді сипаттау үшін арналған.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Осындай кластың даналары – функцияларға (әдістерге) сілтемелер болып табылады, айнымалыларға сияқты оларға да компьютер жадысынан орындар бөлінеді (олардың алғашқы адрестері функцияларға кіру «нүктелері» болып келеді және сілтемелермен беріледі).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Делегаттың осындай ерекшелігі оны қолданудың екі жолын анықтады - есепті өз бетімен шешу үшін немесе оқиғаларды қолдау үшін (келесі бөлімде қарастырылады).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Осы бөлімде кейбір есептерді шешу үшін делегеттардың жеке қолданылуын қарастырамыз.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0616" y="222566"/>
            <a:ext cx="2195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ДЕЛЕГАТТАР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08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556792"/>
            <a:ext cx="3888432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Объект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824028" y="1484784"/>
            <a:ext cx="1116124" cy="45126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12160" y="1556792"/>
            <a:ext cx="252028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тип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758974"/>
            <a:ext cx="3857044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Әдістерге сілтеме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912303" y="2758974"/>
            <a:ext cx="1099857" cy="51525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2708920"/>
            <a:ext cx="2520280" cy="92333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Делегаттар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арнайы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класс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функционалдық тип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1450" y="3789040"/>
            <a:ext cx="25129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«біртипті» әдістерге сілтемелерді сақтауға мүмкіндік беретін арнайы класс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62068" y="292006"/>
            <a:ext cx="1863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ДЕЛЕГАТТАР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2204864"/>
            <a:ext cx="828092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78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9542" y="256060"/>
            <a:ext cx="3234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Делегаттың сипаттамасы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848927"/>
            <a:ext cx="7920880" cy="25545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Делегаттың жазылу пішімінде әдістердің сипаттамасы берілген: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спецификатор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&lt;тип&gt; &lt;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атауы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&gt; (&lt;параметр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&gt;)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спецификатор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лар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делегат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 қол жеткізу шартын анықтайды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delegate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—қызметтік сөз;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&lt;типі&gt; — қайтарылатын нәтиженің типі;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&gt; —делегат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атауы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идентификатор);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&lt;параметр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&gt; —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шақырудың формалды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параметр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17032"/>
            <a:ext cx="7920880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Мысалы, нақты типтегі аргументі бар нақты типтегі барлық функцияларды сипаттау келесі түрде жазылады: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delegate double Funk(double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argym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583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6795" y="132601"/>
            <a:ext cx="244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Делегатты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2839" y="532711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Делегат жұмысының механизмін жақсы түсіну үшін келесі есептің шешімін қарастырайық: нақты типтегі аргументі бар нақты типтегі бес функцияны есептеу үшін қосымшаны дайындау керек: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Sin(x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), Log(x), Cos(x), Exp(x), Round(x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45720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Есептеу функциясы үшін делегатты қолдану керек.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287" y="2193449"/>
            <a:ext cx="6463993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делегатты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жариялау</a:t>
            </a:r>
            <a:endParaRPr lang="ru-RU" dirty="0">
              <a:solidFill>
                <a:srgbClr val="008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MyFunk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x);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ru-RU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делегатты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қолданатын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функцияны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жариялау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       </a:t>
            </a:r>
          </a:p>
          <a:p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fr-FR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public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fr-FR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rab(</a:t>
            </a:r>
            <a:r>
              <a:rPr lang="fr-FR" dirty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MyFunk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f, </a:t>
            </a:r>
            <a:r>
              <a:rPr lang="fr-FR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x) 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f(x); </a:t>
            </a:r>
            <a:r>
              <a:rPr lang="ru-RU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1823" y="4221088"/>
            <a:ext cx="643045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делегатты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қолдану</a:t>
            </a:r>
            <a:endParaRPr lang="kk-KZ" dirty="0">
              <a:solidFill>
                <a:srgbClr val="008000"/>
              </a:solidFill>
              <a:highlight>
                <a:srgbClr val="FFFFFF"/>
              </a:highlight>
              <a:latin typeface="Consolas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latin typeface="Courier New"/>
                <a:ea typeface="Times New Roman"/>
              </a:rPr>
              <a:t>y</a:t>
            </a:r>
            <a:r>
              <a:rPr lang="ru-RU" dirty="0" smtClean="0">
                <a:latin typeface="Courier New"/>
                <a:ea typeface="Times New Roman"/>
              </a:rPr>
              <a:t> </a:t>
            </a:r>
            <a:r>
              <a:rPr lang="ru-RU" dirty="0">
                <a:latin typeface="Courier New"/>
                <a:ea typeface="Times New Roman"/>
              </a:rPr>
              <a:t>= </a:t>
            </a:r>
            <a:r>
              <a:rPr lang="en-US" dirty="0" err="1">
                <a:latin typeface="Courier New"/>
                <a:ea typeface="Times New Roman"/>
              </a:rPr>
              <a:t>rab</a:t>
            </a:r>
            <a:r>
              <a:rPr lang="ru-RU" dirty="0">
                <a:latin typeface="Courier New"/>
                <a:ea typeface="Times New Roman"/>
              </a:rPr>
              <a:t>(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Math</a:t>
            </a:r>
            <a:r>
              <a:rPr lang="ru-RU" dirty="0">
                <a:latin typeface="Courier New"/>
                <a:ea typeface="Times New Roman"/>
              </a:rPr>
              <a:t>.</a:t>
            </a:r>
            <a:r>
              <a:rPr lang="en-US" dirty="0">
                <a:latin typeface="Courier New"/>
                <a:ea typeface="Times New Roman"/>
              </a:rPr>
              <a:t>Sin</a:t>
            </a:r>
            <a:r>
              <a:rPr lang="ru-RU" dirty="0">
                <a:latin typeface="Courier New"/>
                <a:ea typeface="Times New Roman"/>
              </a:rPr>
              <a:t>, </a:t>
            </a:r>
            <a:r>
              <a:rPr lang="en-US" dirty="0">
                <a:latin typeface="Courier New"/>
                <a:ea typeface="Times New Roman"/>
              </a:rPr>
              <a:t>x</a:t>
            </a:r>
            <a:r>
              <a:rPr lang="ru-RU" dirty="0">
                <a:latin typeface="Courier New"/>
                <a:ea typeface="Times New Roman"/>
              </a:rPr>
              <a:t>); 		 </a:t>
            </a:r>
            <a:endParaRPr lang="kk-KZ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latin typeface="Courier New"/>
                <a:ea typeface="Times New Roman"/>
              </a:rPr>
              <a:t>y</a:t>
            </a:r>
            <a:r>
              <a:rPr lang="ru-RU" dirty="0" smtClean="0">
                <a:latin typeface="Courier New"/>
                <a:ea typeface="Times New Roman"/>
              </a:rPr>
              <a:t> </a:t>
            </a:r>
            <a:r>
              <a:rPr lang="ru-RU" dirty="0">
                <a:latin typeface="Courier New"/>
                <a:ea typeface="Times New Roman"/>
              </a:rPr>
              <a:t>= </a:t>
            </a:r>
            <a:r>
              <a:rPr lang="en-US" dirty="0" err="1">
                <a:latin typeface="Courier New"/>
                <a:ea typeface="Times New Roman"/>
              </a:rPr>
              <a:t>rab</a:t>
            </a:r>
            <a:r>
              <a:rPr lang="ru-RU" dirty="0">
                <a:latin typeface="Courier New"/>
                <a:ea typeface="Times New Roman"/>
              </a:rPr>
              <a:t>(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Math</a:t>
            </a:r>
            <a:r>
              <a:rPr lang="ru-RU" dirty="0">
                <a:latin typeface="Courier New"/>
                <a:ea typeface="Times New Roman"/>
              </a:rPr>
              <a:t>.</a:t>
            </a:r>
            <a:r>
              <a:rPr lang="en-US" dirty="0">
                <a:latin typeface="Courier New"/>
                <a:ea typeface="Times New Roman"/>
              </a:rPr>
              <a:t>Log</a:t>
            </a:r>
            <a:r>
              <a:rPr lang="ru-RU" dirty="0">
                <a:latin typeface="Courier New"/>
                <a:ea typeface="Times New Roman"/>
              </a:rPr>
              <a:t>, </a:t>
            </a:r>
            <a:r>
              <a:rPr lang="en-US" dirty="0">
                <a:latin typeface="Courier New"/>
                <a:ea typeface="Times New Roman"/>
              </a:rPr>
              <a:t>x</a:t>
            </a:r>
            <a:r>
              <a:rPr lang="ru-RU" dirty="0">
                <a:latin typeface="Courier New"/>
                <a:ea typeface="Times New Roman"/>
              </a:rPr>
              <a:t>);			</a:t>
            </a:r>
            <a:endParaRPr lang="ru-RU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latin typeface="Courier New"/>
                <a:ea typeface="Times New Roman"/>
              </a:rPr>
              <a:t>y</a:t>
            </a:r>
            <a:r>
              <a:rPr lang="ru-RU" dirty="0" smtClean="0">
                <a:latin typeface="Courier New"/>
                <a:ea typeface="Times New Roman"/>
              </a:rPr>
              <a:t> </a:t>
            </a:r>
            <a:r>
              <a:rPr lang="ru-RU" dirty="0">
                <a:latin typeface="Courier New"/>
                <a:ea typeface="Times New Roman"/>
              </a:rPr>
              <a:t>= </a:t>
            </a:r>
            <a:r>
              <a:rPr lang="en-US" dirty="0" err="1">
                <a:latin typeface="Courier New"/>
                <a:ea typeface="Times New Roman"/>
              </a:rPr>
              <a:t>rab</a:t>
            </a:r>
            <a:r>
              <a:rPr lang="ru-RU" dirty="0">
                <a:latin typeface="Courier New"/>
                <a:ea typeface="Times New Roman"/>
              </a:rPr>
              <a:t>(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Math</a:t>
            </a:r>
            <a:r>
              <a:rPr lang="ru-RU" dirty="0">
                <a:latin typeface="Courier New"/>
                <a:ea typeface="Times New Roman"/>
              </a:rPr>
              <a:t>.</a:t>
            </a:r>
            <a:r>
              <a:rPr lang="en-US" dirty="0">
                <a:latin typeface="Courier New"/>
                <a:ea typeface="Times New Roman"/>
              </a:rPr>
              <a:t>Cos</a:t>
            </a:r>
            <a:r>
              <a:rPr lang="ru-RU" dirty="0">
                <a:latin typeface="Courier New"/>
                <a:ea typeface="Times New Roman"/>
              </a:rPr>
              <a:t>, </a:t>
            </a:r>
            <a:r>
              <a:rPr lang="en-US" dirty="0">
                <a:latin typeface="Courier New"/>
                <a:ea typeface="Times New Roman"/>
              </a:rPr>
              <a:t>x</a:t>
            </a:r>
            <a:r>
              <a:rPr lang="ru-RU" dirty="0">
                <a:latin typeface="Courier New"/>
                <a:ea typeface="Times New Roman"/>
              </a:rPr>
              <a:t>);	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06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46795" y="132601"/>
            <a:ext cx="244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Делегатты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92696"/>
            <a:ext cx="7128792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// Del </a:t>
            </a:r>
            <a:r>
              <a:rPr lang="kk-KZ" sz="2000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атауы бар </a:t>
            </a:r>
            <a:r>
              <a:rPr lang="ru-RU" sz="2000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делегат</a:t>
            </a:r>
            <a:r>
              <a:rPr lang="kk-KZ" sz="2000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ты жариялау</a:t>
            </a:r>
            <a:endParaRPr lang="ru-RU" sz="2000" dirty="0">
              <a:solidFill>
                <a:srgbClr val="008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public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delegate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void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7D9A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Del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string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message);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/>
            <a:r>
              <a:rPr lang="en-US" sz="2000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// </a:t>
            </a:r>
            <a:r>
              <a:rPr lang="kk-KZ" sz="2000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делегатта қолданылатын әдіс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/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public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static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void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7D9A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DelegateMethod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en-US" sz="2000" dirty="0">
                <a:solidFill>
                  <a:srgbClr val="0101F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string</a:t>
            </a:r>
            <a:r>
              <a:rPr lang="en-US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message)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/>
            <a:r>
              <a:rPr lang="ru-RU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{    </a:t>
            </a:r>
            <a:r>
              <a:rPr lang="ru-RU" sz="2000" dirty="0" err="1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System.Console.WriteLine</a:t>
            </a:r>
            <a:r>
              <a:rPr lang="ru-RU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message</a:t>
            </a:r>
            <a:r>
              <a:rPr lang="ru-RU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); </a:t>
            </a:r>
            <a:r>
              <a:rPr lang="ru-RU" sz="2000" dirty="0" smtClean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}</a:t>
            </a:r>
            <a:r>
              <a:rPr lang="kk-KZ" sz="2000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1" y="2780928"/>
            <a:ext cx="7133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kk-KZ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Делегат объектісін құру кезінде 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buClr>
                <a:srgbClr val="222222"/>
              </a:buClr>
              <a:buFont typeface="Segoe UI"/>
              <a:buChar char="-"/>
            </a:pPr>
            <a:r>
              <a:rPr lang="kk-KZ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әдетте әдісті қолданады немесе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buClr>
                <a:srgbClr val="222222"/>
              </a:buClr>
              <a:buFont typeface="Segoe UI"/>
              <a:buChar char="-"/>
            </a:pP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аноним</a:t>
            </a:r>
            <a:r>
              <a:rPr lang="kk-KZ" dirty="0">
                <a:latin typeface="Times New Roman" pitchFamily="18" charset="0"/>
                <a:ea typeface="Times New Roman"/>
                <a:cs typeface="Times New Roman" pitchFamily="18" charset="0"/>
              </a:rPr>
              <a:t>ді  әдісті қолданады 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6140" y="3861048"/>
            <a:ext cx="7128792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// </a:t>
            </a:r>
            <a:r>
              <a:rPr lang="kk-KZ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делегат объектісін </a:t>
            </a:r>
            <a:r>
              <a:rPr lang="kk-KZ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құру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Del handler = </a:t>
            </a:r>
            <a:r>
              <a:rPr lang="en-US" dirty="0" err="1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DelegateMethod</a:t>
            </a:r>
            <a:r>
              <a:rPr lang="en-US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// </a:t>
            </a:r>
            <a:r>
              <a:rPr lang="kk-KZ" dirty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делегатты </a:t>
            </a:r>
            <a:r>
              <a:rPr lang="kk-KZ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шақыру</a:t>
            </a:r>
          </a:p>
          <a:p>
            <a:pPr indent="450215" algn="just">
              <a:spcAft>
                <a:spcPts val="0"/>
              </a:spcAft>
            </a:pPr>
            <a:r>
              <a:rPr lang="x-none" b="1" smtClean="0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handler</a:t>
            </a:r>
            <a:r>
              <a:rPr lang="x-none" b="1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x-none" b="1">
                <a:solidFill>
                  <a:srgbClr val="A3151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"Hello World"</a:t>
            </a:r>
            <a:r>
              <a:rPr lang="x-none" b="1">
                <a:solidFill>
                  <a:srgbClr val="22222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);</a:t>
            </a:r>
            <a:endParaRPr lang="ru-RU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14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406</Words>
  <Application>Microsoft Office PowerPoint</Application>
  <PresentationFormat>Экран (4:3)</PresentationFormat>
  <Paragraphs>61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Consolas</vt:lpstr>
      <vt:lpstr>Courier New</vt:lpstr>
      <vt:lpstr>Segoe UI</vt:lpstr>
      <vt:lpstr>Times New Roman</vt:lpstr>
      <vt:lpstr>Verdana</vt:lpstr>
      <vt:lpstr>Тема Office</vt:lpstr>
      <vt:lpstr>ДЕЛЕГАТТАР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Гульназ Жомарткызы</dc:creator>
  <cp:lastModifiedBy>Пользователь Windows</cp:lastModifiedBy>
  <cp:revision>14</cp:revision>
  <dcterms:created xsi:type="dcterms:W3CDTF">2017-04-25T04:42:38Z</dcterms:created>
  <dcterms:modified xsi:type="dcterms:W3CDTF">2019-11-20T05:33:04Z</dcterms:modified>
</cp:coreProperties>
</file>