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57" r:id="rId6"/>
    <p:sldId id="258"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78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282893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262083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320582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45EFF3AE-661C-4E71-AD5A-524AAF7D1CE3}" type="datetimeFigureOut">
              <a:rPr lang="en-US" smtClean="0"/>
              <a:t>2/7/2020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1952598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45EFF3AE-661C-4E71-AD5A-524AAF7D1CE3}" type="datetimeFigureOut">
              <a:rPr lang="en-US" smtClean="0"/>
              <a:t>2/7/2020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3487655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45EFF3AE-661C-4E71-AD5A-524AAF7D1CE3}" type="datetimeFigureOut">
              <a:rPr lang="en-US" smtClean="0"/>
              <a:t>2/7/2020</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1377193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EFF3AE-661C-4E71-AD5A-524AAF7D1CE3}" type="datetimeFigureOut">
              <a:rPr lang="en-US" smtClean="0"/>
              <a:t>2/7/2020</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179929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EFF3AE-661C-4E71-AD5A-524AAF7D1CE3}" type="datetimeFigureOut">
              <a:rPr lang="en-US" smtClean="0"/>
              <a:t>2/7/2020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3653526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EFF3AE-661C-4E71-AD5A-524AAF7D1CE3}" type="datetimeFigureOut">
              <a:rPr lang="en-US" smtClean="0"/>
              <a:t>2/7/2020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298926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377882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t>‹#›</a:t>
            </a:fld>
            <a:endParaRPr lang="en-US"/>
          </a:p>
        </p:txBody>
      </p:sp>
    </p:spTree>
    <p:extLst>
      <p:ext uri="{BB962C8B-B14F-4D97-AF65-F5344CB8AC3E}">
        <p14:creationId xmlns:p14="http://schemas.microsoft.com/office/powerpoint/2010/main" val="1060758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FF3AE-661C-4E71-AD5A-524AAF7D1CE3}" type="datetimeFigureOut">
              <a:rPr lang="en-US" smtClean="0"/>
              <a:t>2/7/2020</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42D70-8D95-4A17-8601-7B11F4D41449}" type="slidenum">
              <a:rPr lang="en-US" smtClean="0"/>
              <a:t>‹#›</a:t>
            </a:fld>
            <a:endParaRPr lang="en-US"/>
          </a:p>
        </p:txBody>
      </p:sp>
    </p:spTree>
    <p:extLst>
      <p:ext uri="{BB962C8B-B14F-4D97-AF65-F5344CB8AC3E}">
        <p14:creationId xmlns:p14="http://schemas.microsoft.com/office/powerpoint/2010/main" val="218500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en-US" dirty="0"/>
          </a:p>
        </p:txBody>
      </p:sp>
      <p:sp>
        <p:nvSpPr>
          <p:cNvPr id="3" name="Подзаголовок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88003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00062"/>
            <a:ext cx="10515600" cy="1325563"/>
          </a:xfrm>
        </p:spPr>
        <p:txBody>
          <a:bodyPr>
            <a:normAutofit fontScale="90000"/>
          </a:bodyPr>
          <a:lstStyle/>
          <a:p>
            <a:r>
              <a:rPr lang="kk-KZ" b="1" dirty="0" smtClean="0"/>
              <a:t>ТОТЫҚТАР МЕН ГИДРОТОТЫҚТАР ТУРАЛЫ МӘЛІМЕТТЕР.</a:t>
            </a:r>
            <a:r>
              <a:rPr lang="en-US" dirty="0" smtClean="0"/>
              <a:t/>
            </a:r>
            <a:br>
              <a:rPr lang="en-US" dirty="0" smtClean="0"/>
            </a:br>
            <a:r>
              <a:rPr lang="kk-KZ" b="1" dirty="0" smtClean="0"/>
              <a:t> </a:t>
            </a:r>
            <a:r>
              <a:rPr lang="en-US" dirty="0" smtClean="0"/>
              <a:t/>
            </a:r>
            <a:br>
              <a:rPr lang="en-US" dirty="0" smtClean="0"/>
            </a:br>
            <a:endParaRPr lang="en-US" dirty="0"/>
          </a:p>
        </p:txBody>
      </p:sp>
      <p:sp>
        <p:nvSpPr>
          <p:cNvPr id="3" name="Объект 2"/>
          <p:cNvSpPr>
            <a:spLocks noGrp="1"/>
          </p:cNvSpPr>
          <p:nvPr>
            <p:ph idx="1"/>
          </p:nvPr>
        </p:nvSpPr>
        <p:spPr>
          <a:xfrm>
            <a:off x="838200" y="1066800"/>
            <a:ext cx="10515600" cy="5623560"/>
          </a:xfrm>
        </p:spPr>
        <p:txBody>
          <a:bodyPr>
            <a:normAutofit/>
          </a:bodyPr>
          <a:lstStyle/>
          <a:p>
            <a:pPr algn="just"/>
            <a:endParaRPr lang="kk-KZ" dirty="0" smtClean="0">
              <a:solidFill>
                <a:srgbClr val="FF0000"/>
              </a:solidFill>
            </a:endParaRPr>
          </a:p>
          <a:p>
            <a:pPr algn="just"/>
            <a:r>
              <a:rPr lang="kk-KZ" b="1" dirty="0">
                <a:solidFill>
                  <a:srgbClr val="FF0000"/>
                </a:solidFill>
              </a:rPr>
              <a:t>Тотықтар (окислы) – бұл металдар мен металлоидтардың оттегімен қарапайым қосылыстары. </a:t>
            </a:r>
            <a:endParaRPr lang="kk-KZ" b="1" dirty="0" smtClean="0">
              <a:solidFill>
                <a:srgbClr val="FF0000"/>
              </a:solidFill>
            </a:endParaRPr>
          </a:p>
          <a:p>
            <a:pPr algn="just"/>
            <a:r>
              <a:rPr lang="kk-KZ" b="1" dirty="0" smtClean="0"/>
              <a:t>Сулы </a:t>
            </a:r>
            <a:r>
              <a:rPr lang="kk-KZ" b="1" dirty="0"/>
              <a:t>тотықтардың құрамына </a:t>
            </a:r>
            <a:r>
              <a:rPr lang="kk-KZ" b="1" i="1" dirty="0"/>
              <a:t>ОН</a:t>
            </a:r>
            <a:r>
              <a:rPr lang="kk-KZ" b="1" i="1" baseline="30000" dirty="0"/>
              <a:t>-</a:t>
            </a:r>
            <a:r>
              <a:rPr lang="kk-KZ" b="1" dirty="0"/>
              <a:t> тобы, косымша аниондар және (немесе) су </a:t>
            </a:r>
            <a:r>
              <a:rPr lang="kk-KZ" b="1" i="1" dirty="0"/>
              <a:t>H</a:t>
            </a:r>
            <a:r>
              <a:rPr lang="kk-KZ" b="1" i="1" baseline="-25000" dirty="0"/>
              <a:t>2</a:t>
            </a:r>
            <a:r>
              <a:rPr lang="kk-KZ" b="1" i="1" dirty="0"/>
              <a:t>O</a:t>
            </a:r>
            <a:r>
              <a:rPr lang="kk-KZ" b="1" dirty="0"/>
              <a:t> кіреді, немесе барлығы бірге болады. </a:t>
            </a:r>
            <a:endParaRPr lang="kk-KZ" b="1" dirty="0" smtClean="0"/>
          </a:p>
          <a:p>
            <a:pPr algn="just"/>
            <a:r>
              <a:rPr lang="kk-KZ" b="1" dirty="0" smtClean="0"/>
              <a:t>Тотықтардың </a:t>
            </a:r>
            <a:r>
              <a:rPr lang="kk-KZ" b="1" dirty="0"/>
              <a:t>300-ге таяу минералдық түрлері бар, ал сулы тотықтардың 80-нен аса. </a:t>
            </a:r>
            <a:endParaRPr lang="en-US" b="1" dirty="0"/>
          </a:p>
          <a:p>
            <a:pPr algn="just"/>
            <a:r>
              <a:rPr lang="kk-KZ" b="1" dirty="0"/>
              <a:t>Тотықтардың кристалдық құрылысына аниондардың ішінен </a:t>
            </a:r>
            <a:r>
              <a:rPr lang="kk-KZ" b="1" i="1" dirty="0"/>
              <a:t>О</a:t>
            </a:r>
            <a:r>
              <a:rPr lang="kk-KZ" b="1" i="1" baseline="30000" dirty="0"/>
              <a:t>2-</a:t>
            </a:r>
            <a:r>
              <a:rPr lang="kk-KZ" b="1" i="1" dirty="0"/>
              <a:t>,</a:t>
            </a:r>
            <a:r>
              <a:rPr lang="kk-KZ" b="1" dirty="0"/>
              <a:t> ал сулы тотықтарда </a:t>
            </a:r>
            <a:r>
              <a:rPr lang="kk-KZ" b="1" i="1" dirty="0"/>
              <a:t>ОН</a:t>
            </a:r>
            <a:r>
              <a:rPr lang="kk-KZ" b="1" i="1" baseline="30000" dirty="0"/>
              <a:t>-</a:t>
            </a:r>
            <a:r>
              <a:rPr lang="kk-KZ" b="1" dirty="0"/>
              <a:t> кіреді. </a:t>
            </a:r>
            <a:endParaRPr lang="kk-KZ" b="1" dirty="0" smtClean="0"/>
          </a:p>
          <a:p>
            <a:pPr algn="just"/>
            <a:r>
              <a:rPr lang="kk-KZ" b="1" dirty="0" smtClean="0"/>
              <a:t>Екеуінің </a:t>
            </a:r>
            <a:r>
              <a:rPr lang="kk-KZ" b="1" dirty="0"/>
              <a:t>де иондық радиустары 1,36 Å жуық. Кейбір минералдардың құрамына </a:t>
            </a:r>
            <a:r>
              <a:rPr lang="kk-KZ" b="1" i="1" dirty="0"/>
              <a:t>О</a:t>
            </a:r>
            <a:r>
              <a:rPr lang="kk-KZ" b="1" i="1" baseline="30000" dirty="0"/>
              <a:t>2-</a:t>
            </a:r>
            <a:r>
              <a:rPr lang="kk-KZ" b="1" dirty="0"/>
              <a:t> және </a:t>
            </a:r>
            <a:r>
              <a:rPr lang="kk-KZ" b="1" i="1" dirty="0"/>
              <a:t>ОН</a:t>
            </a:r>
            <a:r>
              <a:rPr lang="kk-KZ" b="1" i="1" baseline="30000" dirty="0"/>
              <a:t>-</a:t>
            </a:r>
            <a:r>
              <a:rPr lang="kk-KZ" b="1" dirty="0"/>
              <a:t> иондары бірдей кіреді. </a:t>
            </a:r>
            <a:endParaRPr lang="en-US" b="1" dirty="0"/>
          </a:p>
        </p:txBody>
      </p:sp>
    </p:spTree>
    <p:extLst>
      <p:ext uri="{BB962C8B-B14F-4D97-AF65-F5344CB8AC3E}">
        <p14:creationId xmlns:p14="http://schemas.microsoft.com/office/powerpoint/2010/main" val="3831633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50520"/>
            <a:ext cx="10515600" cy="5826443"/>
          </a:xfrm>
        </p:spPr>
        <p:txBody>
          <a:bodyPr/>
          <a:lstStyle/>
          <a:p>
            <a:pPr algn="just"/>
            <a:r>
              <a:rPr lang="kk-KZ" b="1" dirty="0" smtClean="0"/>
              <a:t>Тотықтар мен сулы тотықтарда адсорбциялық және кристаллизациялық су бар. </a:t>
            </a:r>
          </a:p>
          <a:p>
            <a:pPr algn="just"/>
            <a:r>
              <a:rPr lang="kk-KZ" b="1" dirty="0" smtClean="0"/>
              <a:t>Катиондар ретінде басты рөл ойнайтын элементтер: </a:t>
            </a:r>
            <a:r>
              <a:rPr lang="kk-KZ" b="1" i="1" dirty="0" smtClean="0">
                <a:solidFill>
                  <a:srgbClr val="FF0000"/>
                </a:solidFill>
              </a:rPr>
              <a:t>Si, Ti, Fe, Al, Mn. </a:t>
            </a:r>
          </a:p>
          <a:p>
            <a:pPr algn="just"/>
            <a:r>
              <a:rPr lang="kk-KZ" b="1" dirty="0" smtClean="0"/>
              <a:t>Химиялық тұрғыдан қарағанда минералдар жай және күрделіге бөлінеді.</a:t>
            </a:r>
          </a:p>
          <a:p>
            <a:pPr algn="just"/>
            <a:r>
              <a:rPr lang="kk-KZ" b="1" dirty="0"/>
              <a:t>Минералдар келбеттері изометриялық, ұзын призмалық, жалпақ, такталы, жапырақша-қабыршақша болады</a:t>
            </a:r>
            <a:r>
              <a:rPr lang="kk-KZ" b="1" dirty="0" smtClean="0"/>
              <a:t>.</a:t>
            </a:r>
          </a:p>
          <a:p>
            <a:pPr algn="just"/>
            <a:r>
              <a:rPr lang="kk-KZ" b="1" dirty="0" smtClean="0"/>
              <a:t> </a:t>
            </a:r>
            <a:r>
              <a:rPr lang="kk-KZ" b="1" dirty="0"/>
              <a:t>Тотықтардың көпшілігі түссіз немесе сәл түсті, ал түстері иондар-хромофорлармен байланысты. Мысалы, корундтың құрамына </a:t>
            </a:r>
            <a:r>
              <a:rPr lang="kk-KZ" b="1" i="1" dirty="0">
                <a:solidFill>
                  <a:srgbClr val="FF0000"/>
                </a:solidFill>
              </a:rPr>
              <a:t>Cr</a:t>
            </a:r>
            <a:r>
              <a:rPr lang="kk-KZ" b="1" i="1" baseline="30000" dirty="0">
                <a:solidFill>
                  <a:srgbClr val="FF0000"/>
                </a:solidFill>
              </a:rPr>
              <a:t>3+</a:t>
            </a:r>
            <a:r>
              <a:rPr lang="kk-KZ" b="1" dirty="0"/>
              <a:t> кірсе ол жарық-қызыл түске боялады (рубин). Минералдар құрамына </a:t>
            </a:r>
            <a:r>
              <a:rPr lang="kk-KZ" b="1" i="1" dirty="0">
                <a:solidFill>
                  <a:srgbClr val="FF0000"/>
                </a:solidFill>
              </a:rPr>
              <a:t>Fe, Mn, Ti, Nb, Ta</a:t>
            </a:r>
            <a:r>
              <a:rPr lang="kk-KZ" b="1" i="1" dirty="0"/>
              <a:t> </a:t>
            </a:r>
            <a:r>
              <a:rPr lang="kk-KZ" b="1" dirty="0"/>
              <a:t>кірсе олар қара немесе қарауытты-қоңыр түске ие болады.</a:t>
            </a:r>
            <a:endParaRPr lang="en-US" b="1" dirty="0"/>
          </a:p>
          <a:p>
            <a:endParaRPr lang="en-US" b="1" dirty="0" smtClean="0"/>
          </a:p>
          <a:p>
            <a:endParaRPr lang="en-US" dirty="0"/>
          </a:p>
        </p:txBody>
      </p:sp>
    </p:spTree>
    <p:extLst>
      <p:ext uri="{BB962C8B-B14F-4D97-AF65-F5344CB8AC3E}">
        <p14:creationId xmlns:p14="http://schemas.microsoft.com/office/powerpoint/2010/main" val="391199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04800"/>
            <a:ext cx="10515600" cy="6187440"/>
          </a:xfrm>
        </p:spPr>
        <p:txBody>
          <a:bodyPr>
            <a:normAutofit lnSpcReduction="10000"/>
          </a:bodyPr>
          <a:lstStyle/>
          <a:p>
            <a:pPr algn="just">
              <a:lnSpc>
                <a:spcPct val="110000"/>
              </a:lnSpc>
            </a:pPr>
            <a:r>
              <a:rPr lang="kk-KZ" b="1" dirty="0"/>
              <a:t>Тотықтардың және гидрототықтардың әр түрлі құраммен негізгі жиыны жердің қыртысының ең жоғарғы жақтарында топталады. Бос оттегі жер қыртысына интенсивті кіріп кететін тереңдегі грунтты сулардың деңгейімен бақылынады. </a:t>
            </a:r>
            <a:endParaRPr lang="kk-KZ" b="1" dirty="0" smtClean="0"/>
          </a:p>
          <a:p>
            <a:pPr algn="just">
              <a:lnSpc>
                <a:spcPct val="110000"/>
              </a:lnSpc>
            </a:pPr>
            <a:r>
              <a:rPr lang="kk-KZ" b="1" dirty="0" smtClean="0"/>
              <a:t>Тау </a:t>
            </a:r>
            <a:r>
              <a:rPr lang="kk-KZ" b="1" dirty="0"/>
              <a:t>жыныстардың мору қыртысы мен рудалы кенорындардың тотығу зоналарында химиялық реакциялар арқылы жаңа жарылымдар пайда болады, ал олардың арасында металдардың тотықтар мен гидрототықтары басымды.</a:t>
            </a:r>
            <a:endParaRPr lang="en-US" b="1" dirty="0"/>
          </a:p>
          <a:p>
            <a:pPr algn="just">
              <a:lnSpc>
                <a:spcPct val="110000"/>
              </a:lnSpc>
            </a:pPr>
            <a:r>
              <a:rPr lang="kk-KZ" b="1" dirty="0"/>
              <a:t>Табиғатта </a:t>
            </a:r>
            <a:r>
              <a:rPr lang="kk-KZ" b="1" dirty="0">
                <a:solidFill>
                  <a:srgbClr val="FF0000"/>
                </a:solidFill>
              </a:rPr>
              <a:t>Mg</a:t>
            </a:r>
            <a:r>
              <a:rPr lang="kk-KZ" b="1" baseline="30000" dirty="0">
                <a:solidFill>
                  <a:srgbClr val="FF0000"/>
                </a:solidFill>
              </a:rPr>
              <a:t>2+</a:t>
            </a:r>
            <a:r>
              <a:rPr lang="kk-KZ" b="1" dirty="0">
                <a:solidFill>
                  <a:srgbClr val="FF0000"/>
                </a:solidFill>
              </a:rPr>
              <a:t>,Fe</a:t>
            </a:r>
            <a:r>
              <a:rPr lang="kk-KZ" b="1" baseline="30000" dirty="0">
                <a:solidFill>
                  <a:srgbClr val="FF0000"/>
                </a:solidFill>
              </a:rPr>
              <a:t>2+</a:t>
            </a:r>
            <a:r>
              <a:rPr lang="kk-KZ" b="1" dirty="0">
                <a:solidFill>
                  <a:srgbClr val="FF0000"/>
                </a:solidFill>
              </a:rPr>
              <a:t>, Ni</a:t>
            </a:r>
            <a:r>
              <a:rPr lang="kk-KZ" b="1" baseline="30000" dirty="0">
                <a:solidFill>
                  <a:srgbClr val="FF0000"/>
                </a:solidFill>
              </a:rPr>
              <a:t>2+</a:t>
            </a:r>
            <a:r>
              <a:rPr lang="kk-KZ" b="1" dirty="0">
                <a:solidFill>
                  <a:srgbClr val="FF0000"/>
                </a:solidFill>
              </a:rPr>
              <a:t>, Zn</a:t>
            </a:r>
            <a:r>
              <a:rPr lang="kk-KZ" b="1" baseline="30000" dirty="0">
                <a:solidFill>
                  <a:srgbClr val="FF0000"/>
                </a:solidFill>
              </a:rPr>
              <a:t>2+</a:t>
            </a:r>
            <a:r>
              <a:rPr lang="kk-KZ" b="1" dirty="0">
                <a:solidFill>
                  <a:srgbClr val="FF0000"/>
                </a:solidFill>
              </a:rPr>
              <a:t>, Cu</a:t>
            </a:r>
            <a:r>
              <a:rPr lang="kk-KZ" b="1" baseline="30000" dirty="0">
                <a:solidFill>
                  <a:srgbClr val="FF0000"/>
                </a:solidFill>
              </a:rPr>
              <a:t>2+</a:t>
            </a:r>
            <a:r>
              <a:rPr lang="kk-KZ" b="1" dirty="0">
                <a:solidFill>
                  <a:srgbClr val="FF0000"/>
                </a:solidFill>
              </a:rPr>
              <a:t> </a:t>
            </a:r>
            <a:r>
              <a:rPr lang="kk-KZ" b="1" dirty="0"/>
              <a:t>тотықтар мен гидрототықтарды түзейтін катиондардың жартысы қышқыл ерітінділерде жедел тасымалға қабілетті, бірақ қатты сілтілік ортада гидрототықтардың немесе негізгі мен орта тұздардың кристалдық тұнбалар ретінде түседі.</a:t>
            </a:r>
            <a:endParaRPr lang="en-US" b="1" dirty="0"/>
          </a:p>
          <a:p>
            <a:endParaRPr lang="en-US" dirty="0"/>
          </a:p>
        </p:txBody>
      </p:sp>
    </p:spTree>
    <p:extLst>
      <p:ext uri="{BB962C8B-B14F-4D97-AF65-F5344CB8AC3E}">
        <p14:creationId xmlns:p14="http://schemas.microsoft.com/office/powerpoint/2010/main" val="268081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8600"/>
            <a:ext cx="10698480" cy="6477000"/>
          </a:xfrm>
        </p:spPr>
        <p:txBody>
          <a:bodyPr>
            <a:normAutofit/>
          </a:bodyPr>
          <a:lstStyle/>
          <a:p>
            <a:pPr algn="just">
              <a:lnSpc>
                <a:spcPct val="114000"/>
              </a:lnSpc>
            </a:pPr>
            <a:r>
              <a:rPr lang="kk-KZ" b="1" dirty="0" smtClean="0">
                <a:solidFill>
                  <a:srgbClr val="FF0000"/>
                </a:solidFill>
              </a:rPr>
              <a:t>Al</a:t>
            </a:r>
            <a:r>
              <a:rPr lang="kk-KZ" b="1" baseline="30000" dirty="0" smtClean="0">
                <a:solidFill>
                  <a:srgbClr val="FF0000"/>
                </a:solidFill>
              </a:rPr>
              <a:t>3</a:t>
            </a:r>
            <a:r>
              <a:rPr lang="kk-KZ" b="1" baseline="30000" dirty="0">
                <a:solidFill>
                  <a:srgbClr val="FF0000"/>
                </a:solidFill>
              </a:rPr>
              <a:t>+</a:t>
            </a:r>
            <a:r>
              <a:rPr lang="kk-KZ" b="1" dirty="0">
                <a:solidFill>
                  <a:srgbClr val="FF0000"/>
                </a:solidFill>
              </a:rPr>
              <a:t>, Fe</a:t>
            </a:r>
            <a:r>
              <a:rPr lang="kk-KZ" b="1" baseline="30000" dirty="0">
                <a:solidFill>
                  <a:srgbClr val="FF0000"/>
                </a:solidFill>
              </a:rPr>
              <a:t>3+</a:t>
            </a:r>
            <a:r>
              <a:rPr lang="kk-KZ" b="1" dirty="0">
                <a:solidFill>
                  <a:srgbClr val="FF0000"/>
                </a:solidFill>
              </a:rPr>
              <a:t>, Mn</a:t>
            </a:r>
            <a:r>
              <a:rPr lang="kk-KZ" b="1" baseline="30000" dirty="0">
                <a:solidFill>
                  <a:srgbClr val="FF0000"/>
                </a:solidFill>
              </a:rPr>
              <a:t>4+</a:t>
            </a:r>
            <a:r>
              <a:rPr lang="kk-KZ" b="1" dirty="0">
                <a:solidFill>
                  <a:srgbClr val="FF0000"/>
                </a:solidFill>
              </a:rPr>
              <a:t>, Si</a:t>
            </a:r>
            <a:r>
              <a:rPr lang="kk-KZ" b="1" baseline="30000" dirty="0">
                <a:solidFill>
                  <a:srgbClr val="FF0000"/>
                </a:solidFill>
              </a:rPr>
              <a:t>4+</a:t>
            </a:r>
            <a:r>
              <a:rPr lang="kk-KZ" b="1" dirty="0">
                <a:solidFill>
                  <a:srgbClr val="FF0000"/>
                </a:solidFill>
              </a:rPr>
              <a:t>, Ti</a:t>
            </a:r>
            <a:r>
              <a:rPr lang="kk-KZ" b="1" baseline="30000" dirty="0">
                <a:solidFill>
                  <a:srgbClr val="FF0000"/>
                </a:solidFill>
              </a:rPr>
              <a:t>4+</a:t>
            </a:r>
            <a:r>
              <a:rPr lang="kk-KZ" b="1" dirty="0">
                <a:solidFill>
                  <a:srgbClr val="FF0000"/>
                </a:solidFill>
              </a:rPr>
              <a:t>, Sn</a:t>
            </a:r>
            <a:r>
              <a:rPr lang="kk-KZ" b="1" baseline="30000" dirty="0">
                <a:solidFill>
                  <a:srgbClr val="FF0000"/>
                </a:solidFill>
              </a:rPr>
              <a:t>4+</a:t>
            </a:r>
            <a:r>
              <a:rPr lang="kk-KZ" b="1" dirty="0">
                <a:solidFill>
                  <a:srgbClr val="FF0000"/>
                </a:solidFill>
              </a:rPr>
              <a:t> </a:t>
            </a:r>
            <a:r>
              <a:rPr lang="kk-KZ" b="1" dirty="0"/>
              <a:t>және басқа иондық потенциалы жоғарырақ катиондар тұздардың гидролиз салдарынан болымсыз қышқыл немесе сілтілі ерітінділерде жеңіл тұнады, көбінде қиын еритін гидрототықтар реңінде. Гидрототықтардың бас жиыны рудалы кенорындардың тотығу зоналарында және жалпы тау жыныстардың мору қыртысында түзеледі</a:t>
            </a:r>
            <a:r>
              <a:rPr lang="kk-KZ" b="1" dirty="0" smtClean="0"/>
              <a:t>.</a:t>
            </a:r>
          </a:p>
          <a:p>
            <a:pPr algn="just">
              <a:lnSpc>
                <a:spcPct val="100000"/>
              </a:lnSpc>
            </a:pPr>
            <a:r>
              <a:rPr lang="kk-KZ" b="1" dirty="0" smtClean="0"/>
              <a:t>Металдардың (темір, марганец, кремний) гидрототыктары таралған басқа атыраптар – су алаптары болады (батпақты, көлді, теңізді). Бірыңғай тереңдікте өтетін аймақты метаморфизм процесіңде гидрототықтар арқасында сусыз тотықтардың кристалдық түйірлі жиындар түзіледі.</a:t>
            </a:r>
            <a:endParaRPr lang="en-US" b="1" dirty="0" smtClean="0"/>
          </a:p>
          <a:p>
            <a:pPr algn="just">
              <a:lnSpc>
                <a:spcPct val="100000"/>
              </a:lnSpc>
            </a:pPr>
            <a:r>
              <a:rPr lang="kk-KZ" b="1" dirty="0" smtClean="0"/>
              <a:t>Барлық қосылыстар құрылыстық единицалары иондық байланыстағы кристалдық құрылымдарға ие болады</a:t>
            </a:r>
            <a:endParaRPr lang="en-US" b="1" dirty="0"/>
          </a:p>
          <a:p>
            <a:pPr>
              <a:lnSpc>
                <a:spcPct val="114000"/>
              </a:lnSpc>
            </a:pPr>
            <a:endParaRPr lang="en-US" dirty="0"/>
          </a:p>
        </p:txBody>
      </p:sp>
    </p:spTree>
    <p:extLst>
      <p:ext uri="{BB962C8B-B14F-4D97-AF65-F5344CB8AC3E}">
        <p14:creationId xmlns:p14="http://schemas.microsoft.com/office/powerpoint/2010/main" val="107306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518160"/>
            <a:ext cx="10668000" cy="5974080"/>
          </a:xfrm>
        </p:spPr>
        <p:txBody>
          <a:bodyPr>
            <a:normAutofit fontScale="92500"/>
          </a:bodyPr>
          <a:lstStyle/>
          <a:p>
            <a:pPr algn="just"/>
            <a:r>
              <a:rPr lang="kk-KZ" b="1" i="1" dirty="0">
                <a:solidFill>
                  <a:srgbClr val="FF0000"/>
                </a:solidFill>
              </a:rPr>
              <a:t>Қарапайым тотықтар</a:t>
            </a:r>
            <a:r>
              <a:rPr lang="kk-KZ" b="1" dirty="0">
                <a:solidFill>
                  <a:srgbClr val="FF0000"/>
                </a:solidFill>
              </a:rPr>
              <a:t> </a:t>
            </a:r>
            <a:r>
              <a:rPr lang="kk-KZ" b="1" dirty="0"/>
              <a:t>дегеніміз бір ғана элементтін оттегімен қосыындысы. Екі, уш және төрт валетті элементтердің тотықтары біршама  көп тараған. Қарапайым тотықтарда катион рөлін әдетте </a:t>
            </a:r>
            <a:r>
              <a:rPr lang="kk-KZ" b="1" dirty="0">
                <a:solidFill>
                  <a:srgbClr val="FF0000"/>
                </a:solidFill>
              </a:rPr>
              <a:t>кремний, күшала, сүрме, висмут, маргенец, темір, титан, қалайы, алюминий, мыс, уран э</a:t>
            </a:r>
            <a:r>
              <a:rPr lang="kk-KZ" b="1" dirty="0"/>
              <a:t>лементтері атқарады. </a:t>
            </a:r>
            <a:endParaRPr lang="en-US" b="1" dirty="0"/>
          </a:p>
          <a:p>
            <a:pPr algn="just"/>
            <a:r>
              <a:rPr lang="kk-KZ" b="1" i="1" dirty="0">
                <a:solidFill>
                  <a:srgbClr val="00B050"/>
                </a:solidFill>
              </a:rPr>
              <a:t>Күрделі тотықтар</a:t>
            </a:r>
            <a:r>
              <a:rPr lang="kk-KZ" b="1" dirty="0">
                <a:solidFill>
                  <a:srgbClr val="00B050"/>
                </a:solidFill>
              </a:rPr>
              <a:t> </a:t>
            </a:r>
            <a:r>
              <a:rPr lang="kk-KZ" b="1" dirty="0"/>
              <a:t>оттегінің </a:t>
            </a:r>
            <a:r>
              <a:rPr lang="kk-KZ" b="1" dirty="0" smtClean="0"/>
              <a:t>екі </a:t>
            </a:r>
            <a:r>
              <a:rPr lang="kk-KZ" b="1" dirty="0"/>
              <a:t>немесе бірнеше метелдармен,әйтпесе әр валентті бір-ақ металмен қосындалары болып табылады</a:t>
            </a:r>
            <a:r>
              <a:rPr lang="kk-KZ" b="1" dirty="0" smtClean="0"/>
              <a:t>. </a:t>
            </a:r>
          </a:p>
          <a:p>
            <a:pPr algn="just"/>
            <a:r>
              <a:rPr lang="kk-KZ" b="1" i="1" dirty="0" smtClean="0">
                <a:solidFill>
                  <a:srgbClr val="00B0F0"/>
                </a:solidFill>
              </a:rPr>
              <a:t>Гидрототықтар</a:t>
            </a:r>
            <a:r>
              <a:rPr lang="kk-KZ" b="1" dirty="0" smtClean="0">
                <a:solidFill>
                  <a:srgbClr val="00B0F0"/>
                </a:solidFill>
              </a:rPr>
              <a:t> </a:t>
            </a:r>
            <a:r>
              <a:rPr lang="kk-KZ" b="1" dirty="0"/>
              <a:t>дегеніміз металдардың тотықтардағы оттегі ионын түгелімен немесе жарым- жартылай алмастырған гидроксил тобымен </a:t>
            </a:r>
            <a:r>
              <a:rPr lang="kk-KZ" b="1" dirty="0">
                <a:solidFill>
                  <a:srgbClr val="00B0F0"/>
                </a:solidFill>
              </a:rPr>
              <a:t>(OH</a:t>
            </a:r>
            <a:r>
              <a:rPr lang="kk-KZ" b="1" baseline="30000" dirty="0">
                <a:solidFill>
                  <a:srgbClr val="00B0F0"/>
                </a:solidFill>
              </a:rPr>
              <a:t>-</a:t>
            </a:r>
            <a:r>
              <a:rPr lang="kk-KZ" b="1" dirty="0">
                <a:solidFill>
                  <a:srgbClr val="00B0F0"/>
                </a:solidFill>
              </a:rPr>
              <a:t>) </a:t>
            </a:r>
            <a:r>
              <a:rPr lang="kk-KZ" b="1" dirty="0"/>
              <a:t>қосындысы. Бұларда </a:t>
            </a:r>
            <a:r>
              <a:rPr lang="kk-KZ" b="1" dirty="0">
                <a:solidFill>
                  <a:srgbClr val="00B0F0"/>
                </a:solidFill>
              </a:rPr>
              <a:t>қарапайым және күрделі турлерге </a:t>
            </a:r>
            <a:r>
              <a:rPr lang="kk-KZ" b="1" dirty="0"/>
              <a:t>жіктеледі. Қарапайым гидратотықтардағы қатион рөлін әдетте </a:t>
            </a:r>
            <a:r>
              <a:rPr lang="kk-KZ" b="1" dirty="0">
                <a:solidFill>
                  <a:srgbClr val="00B0F0"/>
                </a:solidFill>
              </a:rPr>
              <a:t>үш валентті темір, алюминий, хром, темір, кальцций, бор, вольфрам </a:t>
            </a:r>
            <a:r>
              <a:rPr lang="kk-KZ" b="1" dirty="0"/>
              <a:t>т.б атқарады, ал курделі гидратотықтардағы мұндай рөл </a:t>
            </a:r>
            <a:r>
              <a:rPr lang="kk-KZ" b="1" dirty="0">
                <a:solidFill>
                  <a:srgbClr val="00B0F0"/>
                </a:solidFill>
              </a:rPr>
              <a:t>магний,  алюминий,хром,темір,барий және </a:t>
            </a:r>
            <a:r>
              <a:rPr lang="kk-KZ" b="1" dirty="0" smtClean="0">
                <a:solidFill>
                  <a:srgbClr val="00B0F0"/>
                </a:solidFill>
              </a:rPr>
              <a:t>марганец</a:t>
            </a:r>
            <a:r>
              <a:rPr lang="kk-KZ" b="1" dirty="0" smtClean="0"/>
              <a:t> </a:t>
            </a:r>
            <a:r>
              <a:rPr lang="kk-KZ" b="1" dirty="0"/>
              <a:t>металдарына тиесілі.</a:t>
            </a:r>
            <a:endParaRPr lang="en-US" b="1" dirty="0"/>
          </a:p>
          <a:p>
            <a:pPr marL="0" indent="0">
              <a:lnSpc>
                <a:spcPct val="100000"/>
              </a:lnSpc>
              <a:buNone/>
            </a:pPr>
            <a:endParaRPr lang="en-US" dirty="0"/>
          </a:p>
        </p:txBody>
      </p:sp>
    </p:spTree>
    <p:extLst>
      <p:ext uri="{BB962C8B-B14F-4D97-AF65-F5344CB8AC3E}">
        <p14:creationId xmlns:p14="http://schemas.microsoft.com/office/powerpoint/2010/main" val="1057782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41960"/>
            <a:ext cx="10515600" cy="6416040"/>
          </a:xfrm>
        </p:spPr>
        <p:txBody>
          <a:bodyPr>
            <a:normAutofit lnSpcReduction="10000"/>
          </a:bodyPr>
          <a:lstStyle/>
          <a:p>
            <a:pPr algn="just"/>
            <a:r>
              <a:rPr lang="kk-KZ" b="1" dirty="0"/>
              <a:t>Тотықтар эндогендік, экзогендік процестерде түзіледі. Эндогендік процестерде тотықтар және сулы тотықтар азырақ пайда болады, бірак олардың кейбіреулері байқалады. Бұл </a:t>
            </a:r>
            <a:r>
              <a:rPr lang="kk-KZ" b="1" dirty="0">
                <a:solidFill>
                  <a:srgbClr val="FF0000"/>
                </a:solidFill>
              </a:rPr>
              <a:t>магмалық кварц, хромит, магнетит, шпинель</a:t>
            </a:r>
            <a:r>
              <a:rPr lang="kk-KZ" b="1" dirty="0"/>
              <a:t>; </a:t>
            </a:r>
            <a:r>
              <a:rPr lang="kk-KZ" b="1" dirty="0">
                <a:solidFill>
                  <a:srgbClr val="00B050"/>
                </a:solidFill>
              </a:rPr>
              <a:t>пегматиттік – корунд, ильменит, пирохлор</a:t>
            </a:r>
            <a:r>
              <a:rPr lang="kk-KZ" b="1" dirty="0"/>
              <a:t>; </a:t>
            </a:r>
            <a:r>
              <a:rPr lang="kk-KZ" b="1" dirty="0">
                <a:solidFill>
                  <a:schemeClr val="accent1"/>
                </a:solidFill>
              </a:rPr>
              <a:t>скарндық – кварц, магнетит (жиі гематитпен), шпинель</a:t>
            </a:r>
            <a:r>
              <a:rPr lang="kk-KZ" b="1" dirty="0"/>
              <a:t>; </a:t>
            </a:r>
            <a:r>
              <a:rPr lang="kk-KZ" b="1" dirty="0">
                <a:solidFill>
                  <a:srgbClr val="C00000"/>
                </a:solidFill>
              </a:rPr>
              <a:t>гидротермалық – гематит, кварц, сирек касситерит.</a:t>
            </a:r>
            <a:endParaRPr lang="en-US" b="1" dirty="0">
              <a:solidFill>
                <a:srgbClr val="C00000"/>
              </a:solidFill>
            </a:endParaRPr>
          </a:p>
          <a:p>
            <a:pPr algn="just"/>
            <a:r>
              <a:rPr lang="kk-KZ" b="1" dirty="0"/>
              <a:t>Тотықтар </a:t>
            </a:r>
            <a:r>
              <a:rPr lang="kk-KZ" b="1" i="1" dirty="0">
                <a:solidFill>
                  <a:srgbClr val="FF0000"/>
                </a:solidFill>
              </a:rPr>
              <a:t>Fe, Cr, Mn, Ti, Al, Nb, Ta, U, Th, Re </a:t>
            </a:r>
            <a:r>
              <a:rPr lang="kk-KZ" b="1" dirty="0"/>
              <a:t>және басқа металдардың маңызды кендері болып табылады, тағыда көптеген бейметалдық пайдалы қазбалардың. </a:t>
            </a:r>
            <a:endParaRPr lang="kk-KZ" b="1" dirty="0" smtClean="0"/>
          </a:p>
          <a:p>
            <a:pPr algn="just"/>
            <a:r>
              <a:rPr lang="kk-KZ" b="1" dirty="0" smtClean="0"/>
              <a:t>Оксидтер </a:t>
            </a:r>
            <a:r>
              <a:rPr lang="kk-KZ" b="1" dirty="0">
                <a:solidFill>
                  <a:srgbClr val="FF0000"/>
                </a:solidFill>
              </a:rPr>
              <a:t>зергерлік істе </a:t>
            </a:r>
            <a:r>
              <a:rPr lang="kk-KZ" b="1" dirty="0"/>
              <a:t>қолданады (сапфир, рубин, аметист, агат, халцедон, ысталған кварц), </a:t>
            </a:r>
            <a:r>
              <a:rPr lang="kk-KZ" b="1" dirty="0">
                <a:solidFill>
                  <a:srgbClr val="FF0000"/>
                </a:solidFill>
              </a:rPr>
              <a:t>оптикада</a:t>
            </a:r>
            <a:r>
              <a:rPr lang="kk-KZ" b="1" dirty="0"/>
              <a:t> (мөлдіртас – тау хрусталі); </a:t>
            </a:r>
            <a:r>
              <a:rPr lang="kk-KZ" b="1" dirty="0">
                <a:solidFill>
                  <a:srgbClr val="FF0000"/>
                </a:solidFill>
              </a:rPr>
              <a:t>жоғарыда айтылғандай кендер болып табылады</a:t>
            </a:r>
            <a:r>
              <a:rPr lang="kk-KZ" b="1" dirty="0"/>
              <a:t>, олардан темір (магнетит, лимонит), марганец (пиролюзит), алюминий (гидраргиллит) өндіріледі; </a:t>
            </a:r>
            <a:r>
              <a:rPr lang="kk-KZ" b="1" dirty="0">
                <a:solidFill>
                  <a:srgbClr val="FF0000"/>
                </a:solidFill>
              </a:rPr>
              <a:t>ступкалар және кішкене келсаптар шығарылады </a:t>
            </a:r>
            <a:r>
              <a:rPr lang="kk-KZ" b="1" dirty="0"/>
              <a:t>(агат); </a:t>
            </a:r>
            <a:r>
              <a:rPr lang="kk-KZ" b="1" dirty="0">
                <a:solidFill>
                  <a:srgbClr val="FF0000"/>
                </a:solidFill>
              </a:rPr>
              <a:t>түрпілер ретінде </a:t>
            </a:r>
            <a:r>
              <a:rPr lang="kk-KZ" b="1" dirty="0"/>
              <a:t>(корунд, наждак); </a:t>
            </a:r>
            <a:r>
              <a:rPr lang="kk-KZ" b="1" dirty="0">
                <a:solidFill>
                  <a:srgbClr val="FF0000"/>
                </a:solidFill>
              </a:rPr>
              <a:t>шынының бояуын кетіру үшін </a:t>
            </a:r>
            <a:r>
              <a:rPr lang="kk-KZ" b="1" dirty="0"/>
              <a:t>(пиролюзит).</a:t>
            </a:r>
            <a:endParaRPr lang="en-US" b="1" dirty="0"/>
          </a:p>
        </p:txBody>
      </p:sp>
    </p:spTree>
    <p:extLst>
      <p:ext uri="{BB962C8B-B14F-4D97-AF65-F5344CB8AC3E}">
        <p14:creationId xmlns:p14="http://schemas.microsoft.com/office/powerpoint/2010/main" val="4134090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Объект 99"/>
          <p:cNvPicPr>
            <a:picLocks noGrp="1" noChangeAspect="1"/>
          </p:cNvPicPr>
          <p:nvPr>
            <p:ph idx="1"/>
          </p:nvPr>
        </p:nvPicPr>
        <p:blipFill>
          <a:blip r:embed="rId2"/>
          <a:stretch>
            <a:fillRect/>
          </a:stretch>
        </p:blipFill>
        <p:spPr>
          <a:xfrm>
            <a:off x="1417320" y="0"/>
            <a:ext cx="8732520" cy="6751320"/>
          </a:xfrm>
          <a:prstGeom prst="rect">
            <a:avLst/>
          </a:prstGeom>
        </p:spPr>
      </p:pic>
    </p:spTree>
    <p:extLst>
      <p:ext uri="{BB962C8B-B14F-4D97-AF65-F5344CB8AC3E}">
        <p14:creationId xmlns:p14="http://schemas.microsoft.com/office/powerpoint/2010/main" val="313113178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664</Words>
  <Application>Microsoft Office PowerPoint</Application>
  <PresentationFormat>Широкоэкранный</PresentationFormat>
  <Paragraphs>24</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Calibri Light</vt:lpstr>
      <vt:lpstr>Тема Office</vt:lpstr>
      <vt:lpstr>Презентация PowerPoint</vt:lpstr>
      <vt:lpstr>ТОТЫҚТАР МЕН ГИДРОТОТЫҚТАР ТУРАЛЫ МӘЛІМЕТТЕР.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Mevhat</dc:creator>
  <cp:lastModifiedBy>Mevhat</cp:lastModifiedBy>
  <cp:revision>6</cp:revision>
  <dcterms:created xsi:type="dcterms:W3CDTF">2020-02-06T19:19:21Z</dcterms:created>
  <dcterms:modified xsi:type="dcterms:W3CDTF">2020-02-06T19:40:26Z</dcterms:modified>
</cp:coreProperties>
</file>