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6"/>
  </p:notesMasterIdLst>
  <p:sldIdLst>
    <p:sldId id="265" r:id="rId2"/>
    <p:sldId id="294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1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24" autoAdjust="0"/>
  </p:normalViewPr>
  <p:slideViewPr>
    <p:cSldViewPr>
      <p:cViewPr varScale="1">
        <p:scale>
          <a:sx n="71" d="100"/>
          <a:sy n="71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227BA-F408-4BC4-B5E6-20B342C3F91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62920-1C9B-43CC-8A35-2429A8E1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(Microsoft Corporation), 2007.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защищены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и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названия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продуктов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являются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могут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являться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зарегистрированными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и/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США и/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странах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приведена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этом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документе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только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демонстрационных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целях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отражает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точку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зрения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представителей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момент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данной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Поскольку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вынуждена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учитывать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меняющиеся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рыночные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условия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гарантирует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точность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указанной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после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а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также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берет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себя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подобной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обязанности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8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66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5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2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5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4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45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55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7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3/5/2022 5:28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54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12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6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1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75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4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41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6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3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7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48397899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523781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8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9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6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6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6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0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96552" y="1988840"/>
            <a:ext cx="9865096" cy="2262781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/>
              <a:t>Транспортное планирование городов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92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9805"/>
            <a:ext cx="8320117" cy="152349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Характеристики магистральных улиц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2428868"/>
          <a:ext cx="7167570" cy="381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9215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Тип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Расчетная скорость,</a:t>
                      </a:r>
                    </a:p>
                    <a:p>
                      <a:pPr algn="ctr"/>
                      <a:r>
                        <a:rPr lang="ru-RU" dirty="0" smtClean="0"/>
                        <a:t>км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Ширина полосы,</a:t>
                      </a:r>
                    </a:p>
                    <a:p>
                      <a:pPr algn="ctr"/>
                      <a:r>
                        <a:rPr lang="ru-RU" dirty="0" smtClean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Полос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Тротуар,</a:t>
                      </a:r>
                    </a:p>
                    <a:p>
                      <a:pPr algn="ctr"/>
                      <a:r>
                        <a:rPr lang="ru-RU" dirty="0" smtClean="0"/>
                        <a:t>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Непрерывного движения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Регулируемого движения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Транспортно-пешеходные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8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Пешеходно-транспортные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0399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4400" dirty="0" smtClean="0"/>
              <a:t>Улицы </a:t>
            </a:r>
            <a:r>
              <a:rPr lang="ru-RU" sz="4400" dirty="0"/>
              <a:t>местного значения</a:t>
            </a:r>
            <a:endParaRPr lang="ru-RU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Межквартальная улица – </a:t>
            </a:r>
            <a:r>
              <a:rPr lang="ru-RU" dirty="0" err="1" smtClean="0"/>
              <a:t>улица</a:t>
            </a:r>
            <a:r>
              <a:rPr lang="ru-RU" dirty="0" smtClean="0"/>
              <a:t> разделяющая территорию на кварталы.</a:t>
            </a:r>
          </a:p>
          <a:p>
            <a:endParaRPr lang="ru-RU" dirty="0" smtClean="0"/>
          </a:p>
          <a:p>
            <a:r>
              <a:rPr lang="ru-RU" dirty="0" smtClean="0"/>
              <a:t>Внутриквартальная улица – улочки проходящие внутри квартала, имея как небольшую ширину, так и небольшую длину.</a:t>
            </a:r>
          </a:p>
          <a:p>
            <a:endParaRPr lang="ru-RU" dirty="0" smtClean="0"/>
          </a:p>
          <a:p>
            <a:r>
              <a:rPr lang="ru-RU" dirty="0" smtClean="0"/>
              <a:t>Жилая улица - </a:t>
            </a:r>
            <a:r>
              <a:rPr lang="ru-RU" dirty="0" err="1" smtClean="0"/>
              <a:t>улица</a:t>
            </a:r>
            <a:r>
              <a:rPr lang="ru-RU" dirty="0" smtClean="0"/>
              <a:t> местного значения, предназначенная для подъезда и подхода к жилым микрорайонам и группам жилых домов.</a:t>
            </a:r>
          </a:p>
          <a:p>
            <a:endParaRPr lang="ru-RU" dirty="0" smtClean="0"/>
          </a:p>
          <a:p>
            <a:r>
              <a:rPr lang="ru-RU" dirty="0" smtClean="0"/>
              <a:t>Трамвайно-пешеходная улица - часть улично-дорожной сети, предназначенная для движения трамваев, пешеходов, велосипедистов и автомобилей экстренных служб.</a:t>
            </a:r>
          </a:p>
          <a:p>
            <a:endParaRPr lang="ru-RU" dirty="0" smtClean="0"/>
          </a:p>
          <a:p>
            <a:r>
              <a:rPr lang="ru-RU" dirty="0" smtClean="0"/>
              <a:t>Пешеходная улица(зона) -  городская территория исключительно для пешеходного 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22436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043208" cy="1523494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Классификация городских дорог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14488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ru-RU" dirty="0" smtClean="0"/>
              <a:t>Магистральные дорого</a:t>
            </a:r>
          </a:p>
          <a:p>
            <a:r>
              <a:rPr lang="ru-RU" dirty="0" smtClean="0"/>
              <a:t>  </a:t>
            </a:r>
            <a:r>
              <a:rPr lang="en-US" dirty="0" smtClean="0"/>
              <a:t>1.1</a:t>
            </a:r>
            <a:r>
              <a:rPr lang="ru-RU" dirty="0" smtClean="0"/>
              <a:t>Скоростного движения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en-US" dirty="0" smtClean="0"/>
              <a:t>1.2</a:t>
            </a:r>
            <a:r>
              <a:rPr lang="ru-RU" dirty="0" smtClean="0"/>
              <a:t>Регулируемого движения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2.</a:t>
            </a:r>
            <a:r>
              <a:rPr lang="ru-RU" dirty="0" smtClean="0"/>
              <a:t>Парковые дороги</a:t>
            </a:r>
          </a:p>
          <a:p>
            <a:endParaRPr lang="ru-RU" dirty="0" smtClean="0"/>
          </a:p>
          <a:p>
            <a:r>
              <a:rPr lang="en-US" dirty="0" smtClean="0"/>
              <a:t>3.</a:t>
            </a:r>
            <a:r>
              <a:rPr lang="ru-RU" dirty="0" smtClean="0"/>
              <a:t>Велосипедные дорожки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Обособленные,изолированные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092693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043208" cy="78581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Магистральные дороги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715436" cy="3286148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1"/>
                </a:solidFill>
              </a:rPr>
              <a:t>Скоростного движения - с</a:t>
            </a:r>
            <a:r>
              <a:rPr lang="ru-RU" sz="2000" dirty="0" smtClean="0">
                <a:solidFill>
                  <a:schemeClr val="tx1"/>
                </a:solidFill>
              </a:rPr>
              <a:t>коростная транспортная связь между удаленными промышленными и планировочными районами в крупнейших и крупных городах; 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Регулируемого движения - транспортная связь между районами города на отдельных направлениях и участках преимущественно грузового движения, осуществляемого вне жилой застройки;</a:t>
            </a:r>
          </a:p>
          <a:p>
            <a:endParaRPr lang="ru-RU" sz="2000" i="0" dirty="0" smtClean="0">
              <a:solidFill>
                <a:schemeClr val="tx1"/>
              </a:solidFill>
            </a:endParaRPr>
          </a:p>
          <a:p>
            <a:endParaRPr lang="ru-RU" sz="2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52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Парковые и велосипедные дороги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715436" cy="428628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Парковые дороги - транспортная связь в пределах территории парков и лесопарков, преимущественно для движения легковых машин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Велосипедные дорожки - проезд на велосипедах по свободным от транспортного движения трассам к местам отдыха, общественным центрам в крупнейших и крупных городах, связь в пределах планировочных районов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810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Схема уличных сетей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219" y="1700808"/>
            <a:ext cx="7043208" cy="4941928"/>
          </a:xfrm>
        </p:spPr>
        <p:txBody>
          <a:bodyPr/>
          <a:lstStyle/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Планированием и проектированием, реконструкцией улиц, а также созданием уличной сети занимаются архитектурно-планировочные мастерские. Улицы, площади, перекрёстки и все сооружения на них намечаются при составлении генеральных планов населённых мест (как новых, так и реконструируемых).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Выделяют следующие принципиальные геометрические схемы дорожно-уличной сети, которые определяют их построение: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1.Радиальная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2.Радиально-кольцевая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3.Прямоугольная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4.Прямоугольно-диагональная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251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9805"/>
            <a:ext cx="8501122" cy="1523494"/>
          </a:xfrm>
        </p:spPr>
        <p:txBody>
          <a:bodyPr/>
          <a:lstStyle/>
          <a:p>
            <a:pPr algn="ctr"/>
            <a:r>
              <a:rPr lang="ru-RU" sz="4000" dirty="0" smtClean="0"/>
              <a:t>Радиальная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2143116"/>
            <a:ext cx="3071834" cy="428628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Характерна для небольших старых городов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Student\Рабочий стол\городские улицы и дороги\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5456605" cy="4054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9761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043208" cy="1316067"/>
          </a:xfrm>
        </p:spPr>
        <p:txBody>
          <a:bodyPr/>
          <a:lstStyle/>
          <a:p>
            <a:pPr algn="ctr"/>
            <a:r>
              <a:rPr lang="ru-RU" sz="4000" dirty="0" smtClean="0"/>
              <a:t>Радиально-кольцевая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1571612"/>
            <a:ext cx="4400002" cy="403356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Встречается в крупных городах и представляет собой усовершенствованную радиальную схему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Student\Рабочий стол\городские улицы и дороги\334283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405188" cy="4484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1329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043208" cy="928670"/>
          </a:xfrm>
        </p:spPr>
        <p:txBody>
          <a:bodyPr/>
          <a:lstStyle/>
          <a:p>
            <a:pPr algn="ctr"/>
            <a:r>
              <a:rPr lang="ru-RU" sz="4000" dirty="0" smtClean="0"/>
              <a:t>Прямоугольная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1357298"/>
            <a:ext cx="3114118" cy="4319317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Присуща сравнительно молодым городам, развивающимся по заранее разработанным планам. В ней отсутствует четко выраженный транспортный узел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Student\Рабочий стол\городские улицы и дороги\38697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265583" cy="4259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2718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043208" cy="785818"/>
          </a:xfrm>
        </p:spPr>
        <p:txBody>
          <a:bodyPr/>
          <a:lstStyle/>
          <a:p>
            <a:pPr algn="ctr"/>
            <a:r>
              <a:rPr lang="ru-RU" sz="4000" dirty="0" smtClean="0"/>
              <a:t>Прямоугольно-диагональная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428736"/>
            <a:ext cx="3899936" cy="4033565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Представляет собой усовершенствованную прямоугольную схему. Наложенные на прямоугольную сетку диагонали обеспечивают кратчайшие связи между наиболее важными пунктами.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Student\Рабочий стол\городские улицы и дороги\21382604_1182959696_zvezda1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329550" cy="3571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9833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80920" cy="31683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Тема </a:t>
            </a:r>
            <a:r>
              <a:rPr lang="ru-RU" sz="4800" dirty="0" smtClean="0"/>
              <a:t>15. </a:t>
            </a:r>
            <a:r>
              <a:rPr lang="ru-RU" sz="4800" dirty="0"/>
              <a:t>Лекция </a:t>
            </a:r>
            <a:r>
              <a:rPr lang="ru-RU" sz="4800" dirty="0" smtClean="0"/>
              <a:t>15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>Городские автомобильные дороги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9174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69583" cy="500066"/>
          </a:xfrm>
        </p:spPr>
        <p:txBody>
          <a:bodyPr/>
          <a:lstStyle/>
          <a:p>
            <a:pPr algn="ctr"/>
            <a:r>
              <a:rPr lang="ru-RU" sz="4000" dirty="0" smtClean="0"/>
              <a:t>Инженерные сети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86282" cy="4247879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Сети инженерно-технического обеспечения (СИТО)</a:t>
            </a:r>
            <a:r>
              <a:rPr lang="ru-RU" sz="1800" dirty="0" smtClean="0">
                <a:solidFill>
                  <a:schemeClr val="tx1"/>
                </a:solidFill>
              </a:rPr>
              <a:t> (инженерные сети, системы или коммуникации) — комплекс систем и коммуникаций, обеспечивающих нормальную жизнедеятельность потребителей (населения, коммунально-бытовых и промышленных предприятий).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Student\Рабочий стол\городские улицы и дороги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477027" cy="3353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05182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043208" cy="642942"/>
          </a:xfrm>
        </p:spPr>
        <p:txBody>
          <a:bodyPr/>
          <a:lstStyle/>
          <a:p>
            <a:pPr algn="ctr"/>
            <a:r>
              <a:rPr lang="ru-RU" sz="4000" dirty="0" smtClean="0"/>
              <a:t>Виды инженерных сетей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69385" cy="444948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 1.Трубопроводы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1.1 Магистральные(транзитные)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1.2 Разводящие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1.3 Внутриквартальные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2.Кабельные сети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2.1 Высокого напряжения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2.2 Низкого напряжения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2.3 Слабого напряжения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3.Коллекторы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3.1 Коллекторы-трубопроводы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3.2 Специальные коллекторы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3.3 Совмещенные коммуникационные коллекторы (общие)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405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043208" cy="785818"/>
          </a:xfrm>
        </p:spPr>
        <p:txBody>
          <a:bodyPr/>
          <a:lstStyle/>
          <a:p>
            <a:pPr algn="ctr"/>
            <a:r>
              <a:rPr lang="ru-RU" sz="4000" dirty="0" smtClean="0"/>
              <a:t>Инженерные сооружения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71612"/>
            <a:ext cx="8686282" cy="431931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Инженерные сооружения</a:t>
            </a:r>
            <a:r>
              <a:rPr lang="ru-RU" sz="1800" dirty="0" smtClean="0">
                <a:solidFill>
                  <a:schemeClr val="tx1"/>
                </a:solidFill>
              </a:rPr>
              <a:t>- это объемные, плоские или линейные наземные, надземные или подземные строительные системы, которые состоят из несущих и в отдельных случаях ограждающих конструкций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Student\Рабочий стол\городские улицы и дороги\1-6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86058"/>
            <a:ext cx="4362451" cy="3271838"/>
          </a:xfrm>
          <a:prstGeom prst="rect">
            <a:avLst/>
          </a:prstGeom>
          <a:noFill/>
        </p:spPr>
      </p:pic>
      <p:pic>
        <p:nvPicPr>
          <p:cNvPr id="9219" name="Picture 3" descr="C:\Documents And Settings\Student\Рабочий стол\городские улицы и дороги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3929871" cy="261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5265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715436" cy="636055"/>
          </a:xfrm>
        </p:spPr>
        <p:txBody>
          <a:bodyPr/>
          <a:lstStyle/>
          <a:p>
            <a:pPr algn="ctr"/>
            <a:r>
              <a:rPr lang="ru-RU" sz="4000" dirty="0" smtClean="0"/>
              <a:t>Основные элементы городской улицы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Проезжая часть</a:t>
            </a:r>
          </a:p>
          <a:p>
            <a:r>
              <a:rPr lang="ru-RU" dirty="0" smtClean="0"/>
              <a:t>Предохранительные полосы</a:t>
            </a:r>
          </a:p>
          <a:p>
            <a:r>
              <a:rPr lang="ru-RU" dirty="0" smtClean="0"/>
              <a:t>Тротуары</a:t>
            </a:r>
          </a:p>
          <a:p>
            <a:r>
              <a:rPr lang="ru-RU" dirty="0" smtClean="0"/>
              <a:t>Пешеходные дороги</a:t>
            </a:r>
          </a:p>
          <a:p>
            <a:r>
              <a:rPr lang="ru-RU" dirty="0" smtClean="0"/>
              <a:t>Велодорожки</a:t>
            </a:r>
          </a:p>
          <a:p>
            <a:r>
              <a:rPr lang="ru-RU" dirty="0" smtClean="0"/>
              <a:t>Трамвайные пути</a:t>
            </a:r>
          </a:p>
          <a:p>
            <a:r>
              <a:rPr lang="ru-RU" dirty="0" smtClean="0"/>
              <a:t>Полосы зеленых насаждений</a:t>
            </a:r>
          </a:p>
          <a:p>
            <a:r>
              <a:rPr lang="ru-RU" dirty="0" smtClean="0"/>
              <a:t>Разделительные полосы</a:t>
            </a:r>
          </a:p>
          <a:p>
            <a:r>
              <a:rPr lang="ru-RU" dirty="0" smtClean="0"/>
              <a:t>Откосы насыпей и выемок</a:t>
            </a:r>
          </a:p>
          <a:p>
            <a:r>
              <a:rPr lang="ru-RU" dirty="0" smtClean="0"/>
              <a:t>Подпорные стенки</a:t>
            </a:r>
          </a:p>
          <a:p>
            <a:r>
              <a:rPr lang="ru-RU" dirty="0" smtClean="0"/>
              <a:t>Технические полосы</a:t>
            </a:r>
          </a:p>
          <a:p>
            <a:r>
              <a:rPr lang="ru-RU" dirty="0" smtClean="0"/>
              <a:t>Остановочные и конечные стоянки общественного транспорта и т. 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88794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1. </a:t>
            </a:r>
            <a:r>
              <a:rPr lang="ru-RU" sz="1400" b="1" dirty="0"/>
              <a:t>Основная литература</a:t>
            </a:r>
            <a:r>
              <a:rPr lang="ru-RU" sz="1400" dirty="0"/>
              <a:t>: 1. Косцов А.В. и др. Транспортная планировка городов. Учебное пособие. М.-2018г. -300с.; 2. Федотов Г.А., Поспелов П.И. Изыскание и проектирование автомобильных дорог. М:, «Академия» 2018 г.- 465 с.; 3. Градостроительство. Планировка и застройка городских и сельских поселений СНиП РК 3.01-01-2008, Астана, 2008; 4. Градостроительство. Планировка и застройка городских и сельских населенных пунктов. СН РК 3.01-01-2013; 5. Градостроительство. Планировка и застройка городских и сельских населенных пунктов. СП РК 3.01-101-2013; 6. </a:t>
            </a:r>
            <a:r>
              <a:rPr lang="ru-RU" sz="1400" dirty="0" err="1"/>
              <a:t>Сильянов</a:t>
            </a:r>
            <a:r>
              <a:rPr lang="ru-RU" sz="1400" dirty="0"/>
              <a:t> В.В., Домке Э.Р. Транспортно-эксплуатационные качества автомобильных дорог и городских улиц. Учебник для студентов вузов. 2-е изд. –</a:t>
            </a:r>
            <a:r>
              <a:rPr lang="ru-RU" sz="1400" dirty="0" err="1"/>
              <a:t>М.Академия</a:t>
            </a:r>
            <a:r>
              <a:rPr lang="ru-RU" sz="1400" dirty="0"/>
              <a:t>, 2008. – 352 с.;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 smtClean="0"/>
              <a:t> </a:t>
            </a:r>
            <a:r>
              <a:rPr lang="ru-RU" sz="1400" b="1" dirty="0" err="1"/>
              <a:t>Қосымша</a:t>
            </a:r>
            <a:r>
              <a:rPr lang="ru-RU" sz="1400" b="1" dirty="0"/>
              <a:t> </a:t>
            </a:r>
            <a:r>
              <a:rPr lang="ru-RU" sz="1400" b="1" dirty="0" err="1"/>
              <a:t>әдебиеттер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1. 7. Гуревич и др. Справочник проектировщика городских дорог. М., </a:t>
            </a:r>
            <a:r>
              <a:rPr lang="ru-RU" sz="1400" dirty="0" err="1"/>
              <a:t>Стройиздат</a:t>
            </a:r>
            <a:r>
              <a:rPr lang="ru-RU" sz="1400" dirty="0"/>
              <a:t>. 1968. 8. </a:t>
            </a:r>
            <a:r>
              <a:rPr lang="ru-RU" sz="1400" dirty="0" err="1"/>
              <a:t>Гохман</a:t>
            </a:r>
            <a:r>
              <a:rPr lang="ru-RU" sz="1400" dirty="0"/>
              <a:t> В.А. и др. Пересечение и примыкание автомобильных дорог: М., высшая школа, 1989. - 319 с. 9. Меркулов Е.А. Городские дороги. Учебник для вузов. М., «Высшая школа», 1973.-456с. 10. Меркулов Е.А. и др. Примеры проектирования дорог и сетей пассажирского транспорта в городах. М., «Высшая школа», 1962. – 265 с. 11. </a:t>
            </a:r>
            <a:r>
              <a:rPr lang="ru-RU" sz="1400" dirty="0" err="1"/>
              <a:t>Милашечкин</a:t>
            </a:r>
            <a:r>
              <a:rPr lang="ru-RU" sz="1400" dirty="0"/>
              <a:t> А.А. и др. Узлы автомобильных дорог. М., «Транспорт», 1966. – 366с. 12. Меркулов Е.А. и др. Сборник конструкций городских дорог. М., </a:t>
            </a:r>
            <a:r>
              <a:rPr lang="ru-RU" sz="1400" dirty="0" err="1"/>
              <a:t>Стройиздат</a:t>
            </a:r>
            <a:r>
              <a:rPr lang="ru-RU" sz="1400" dirty="0"/>
              <a:t>, 1967. – 186 с. 13. Озеленение населенных мест: Справочник /Ерохин Г.П. и др., М., «Высшая школа», 1974. – 123 с. 14. </a:t>
            </a:r>
            <a:r>
              <a:rPr lang="ru-RU" sz="1400" dirty="0" err="1"/>
              <a:t>Орнатский</a:t>
            </a:r>
            <a:r>
              <a:rPr lang="ru-RU" sz="1400" dirty="0"/>
              <a:t> Н.П. Проектирование городских скоростных дорог. М., «Высшая школа», 1974.- 123 с. 15. Информационно – аналитический журнал «Автомобильные дороги» ЗАО «Издательство «Дороги», Москва, комитет по печати РФ, ежемесячник.»</a:t>
            </a:r>
          </a:p>
        </p:txBody>
      </p:sp>
    </p:spTree>
    <p:extLst>
      <p:ext uri="{BB962C8B-B14F-4D97-AF65-F5344CB8AC3E}">
        <p14:creationId xmlns:p14="http://schemas.microsoft.com/office/powerpoint/2010/main" val="11594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8198145" cy="152349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Городские  улицы и дороги.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1026" name="Picture 2" descr="C:\Documents And Settings\Student\Рабочий стол\городские улицы и дороги\helicopter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505309" cy="2914650"/>
          </a:xfrm>
          <a:prstGeom prst="rect">
            <a:avLst/>
          </a:prstGeom>
          <a:noFill/>
        </p:spPr>
      </p:pic>
      <p:pic>
        <p:nvPicPr>
          <p:cNvPr id="1027" name="Picture 3" descr="C:\Documents And Settings\Student\Рабочий стол\городские улицы и дороги\3606910280_c6806715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4500562" cy="2900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578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681913" cy="642942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Содержание.</a:t>
            </a:r>
            <a:b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endParaRPr lang="ru-RU" sz="2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500306"/>
            <a:ext cx="76438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История </a:t>
            </a:r>
            <a:r>
              <a:rPr lang="ru-RU" sz="2000" dirty="0" err="1" smtClean="0"/>
              <a:t>просхождения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Классификация городских улиц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Классификация городских дорог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Схема уличных сетей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Инженерные сети и сооружения на городских улицах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Элементы городской улицы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941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История происхождения.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2844" y="1428736"/>
            <a:ext cx="8120090" cy="1551194"/>
          </a:xfrm>
        </p:spPr>
        <p:txBody>
          <a:bodyPr>
            <a:normAutofit lnSpcReduction="10000"/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  <a:buNone/>
            </a:pPr>
            <a:r>
              <a:rPr lang="ru-RU" sz="28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Улица (</a:t>
            </a:r>
            <a:r>
              <a:rPr lang="ru-RU" sz="2800" b="0" i="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праслав</a:t>
            </a:r>
            <a:r>
              <a:rPr lang="ru-RU" sz="28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28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Calibri"/>
              </a:rPr>
              <a:t>ula</a:t>
            </a:r>
            <a:r>
              <a:rPr lang="en-US" sz="28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”</a:t>
            </a:r>
            <a:r>
              <a:rPr lang="ru-RU" sz="28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улей, греч.</a:t>
            </a:r>
            <a:r>
              <a:rPr lang="el-GR" sz="2800" dirty="0" smtClean="0">
                <a:solidFill>
                  <a:schemeClr val="tx1"/>
                </a:solidFill>
              </a:rPr>
              <a:t>  αὑλή 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  <a:r>
              <a:rPr lang="ru-RU" sz="2800" dirty="0" smtClean="0">
                <a:solidFill>
                  <a:schemeClr val="tx1"/>
                </a:solidFill>
              </a:rPr>
              <a:t>двор</a:t>
            </a:r>
            <a:r>
              <a:rPr lang="en-US" sz="2800" dirty="0" smtClean="0">
                <a:solidFill>
                  <a:schemeClr val="tx1"/>
                </a:solidFill>
              </a:rPr>
              <a:t>”)</a:t>
            </a:r>
            <a:r>
              <a:rPr lang="ru-RU" sz="2800" dirty="0" smtClean="0">
                <a:solidFill>
                  <a:schemeClr val="tx1"/>
                </a:solidFill>
              </a:rPr>
              <a:t> -  элемент городской инфраструктуры. Обычно два ряда зданий пространство между ними для передвижения.</a:t>
            </a:r>
            <a:endParaRPr lang="ru-RU" sz="2800" b="0" i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2050" name="Picture 2" descr="C:\Documents And Settings\Student\Рабочий стол\городские улицы и дороги\200px-New_Bond_Street_2_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2357454" cy="3214710"/>
          </a:xfrm>
          <a:prstGeom prst="rect">
            <a:avLst/>
          </a:prstGeom>
          <a:noFill/>
        </p:spPr>
      </p:pic>
      <p:pic>
        <p:nvPicPr>
          <p:cNvPr id="2051" name="Picture 3" descr="C:\Documents And Settings\Student\Рабочий стол\городские улицы и дороги\200px-Sytin_Printshop,_Pyatnitskaya_71,_Mosc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143248"/>
            <a:ext cx="2864014" cy="3150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2032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841358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spc="-150" dirty="0" smtClean="0">
                <a:solidFill>
                  <a:srgbClr val="FFFF99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История происхождения</a:t>
            </a:r>
            <a:endParaRPr lang="ru-RU" sz="3600" b="0" i="0" spc="-150" dirty="0">
              <a:solidFill>
                <a:srgbClr val="FFFF99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1000108"/>
            <a:ext cx="8239156" cy="3502497"/>
          </a:xfrm>
        </p:spPr>
        <p:txBody>
          <a:bodyPr>
            <a:normAutofit/>
          </a:bodyPr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  <a:buNone/>
            </a:pPr>
            <a:r>
              <a:rPr lang="ru-RU" sz="2800" dirty="0" smtClean="0">
                <a:solidFill>
                  <a:srgbClr val="FFFFFF"/>
                </a:solidFill>
                <a:latin typeface="Calibri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Calibri"/>
              </a:rPr>
              <a:t>Дорога (</a:t>
            </a:r>
            <a:r>
              <a:rPr lang="ru-RU" sz="2800" dirty="0" err="1" smtClean="0"/>
              <a:t>индоевроп</a:t>
            </a:r>
            <a:r>
              <a:rPr lang="ru-RU" sz="2800" dirty="0" smtClean="0"/>
              <a:t>. </a:t>
            </a:r>
            <a:r>
              <a:rPr lang="en-US" sz="2800" dirty="0" smtClean="0"/>
              <a:t>“</a:t>
            </a:r>
            <a:r>
              <a:rPr lang="en-US" sz="2800" dirty="0" err="1" smtClean="0"/>
              <a:t>Dorgh</a:t>
            </a:r>
            <a:r>
              <a:rPr lang="en-US" sz="2800" dirty="0" smtClean="0"/>
              <a:t>”</a:t>
            </a:r>
            <a:r>
              <a:rPr lang="ru-RU" sz="2800" dirty="0" smtClean="0"/>
              <a:t>- продранное в лесу пространство) - полоса земли, предназначенная для передвижения; путь сообщения.</a:t>
            </a:r>
            <a:endParaRPr lang="ru-RU" sz="28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Documents And Settings\Student\Рабочий стол\городские улицы и дороги\16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4667176" cy="3500382"/>
          </a:xfrm>
          <a:prstGeom prst="rect">
            <a:avLst/>
          </a:prstGeom>
          <a:noFill/>
        </p:spPr>
      </p:pic>
      <p:pic>
        <p:nvPicPr>
          <p:cNvPr id="3077" name="Picture 5" descr="C:\Documents And Settings\Student\Рабочий стол\городские улицы и дорог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25651"/>
            <a:ext cx="2428892" cy="353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76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Классификация городских улиц 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Городские улицы.</a:t>
            </a:r>
          </a:p>
          <a:p>
            <a:r>
              <a:rPr lang="ru-RU" dirty="0" smtClean="0"/>
              <a:t> 1.1 Магистральная улица общегородского значения.</a:t>
            </a:r>
          </a:p>
          <a:p>
            <a:r>
              <a:rPr lang="ru-RU" dirty="0" smtClean="0"/>
              <a:t> 1.2Магистральная улица районного значения.</a:t>
            </a:r>
          </a:p>
          <a:p>
            <a:r>
              <a:rPr lang="ru-RU" dirty="0" smtClean="0"/>
              <a:t> 1.3 Улица местного значения:</a:t>
            </a:r>
          </a:p>
          <a:p>
            <a:r>
              <a:rPr lang="ru-RU" dirty="0" smtClean="0"/>
              <a:t>         Межквартальная улица;</a:t>
            </a:r>
          </a:p>
          <a:p>
            <a:r>
              <a:rPr lang="ru-RU" dirty="0" smtClean="0"/>
              <a:t>         Внутриквартальная улица;</a:t>
            </a:r>
          </a:p>
          <a:p>
            <a:r>
              <a:rPr lang="ru-RU" dirty="0" smtClean="0"/>
              <a:t>         Жилая улица;</a:t>
            </a:r>
          </a:p>
          <a:p>
            <a:r>
              <a:rPr lang="ru-RU" dirty="0" smtClean="0"/>
              <a:t>         Трамвайно-пешеходная улица ;</a:t>
            </a:r>
          </a:p>
          <a:p>
            <a:r>
              <a:rPr lang="ru-RU" dirty="0" smtClean="0"/>
              <a:t>         Пешеходная улица.</a:t>
            </a:r>
          </a:p>
          <a:p>
            <a:endParaRPr lang="ru-RU" dirty="0" smtClean="0"/>
          </a:p>
          <a:p>
            <a:r>
              <a:rPr lang="ru-RU" dirty="0" smtClean="0"/>
              <a:t>2. Поселковые и сельские улицы.</a:t>
            </a:r>
          </a:p>
          <a:p>
            <a:r>
              <a:rPr lang="ru-RU" dirty="0" smtClean="0"/>
              <a:t>         Главные улицы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         Жилые улицы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         Проезды</a:t>
            </a:r>
            <a:r>
              <a:rPr lang="en-US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00238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776" cy="55399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Магистральная улицы.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357298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Общегородского значения: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Непрерывного движения – транспортная связь между жилыми, промышленными районами и общественными центрами в крупнейших, крупных и больших городах.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Регулируемого движения - транспортная связь между жилыми, промышленными районами и центром города, центрами планировочных районов.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5145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Магистральные улицы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357298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Районного значения:</a:t>
            </a:r>
          </a:p>
          <a:p>
            <a:endParaRPr lang="ru-RU" dirty="0" smtClean="0"/>
          </a:p>
          <a:p>
            <a:r>
              <a:rPr lang="ru-RU" dirty="0" smtClean="0"/>
              <a:t>Транспортно-пешеходные  - транспортная и пешеходная связи между жилыми районами.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Пешеходно-транспортные</a:t>
            </a:r>
            <a:r>
              <a:rPr lang="ru-RU" dirty="0" smtClean="0"/>
              <a:t> - пешеходная и транспортная связи в пределах планировочного района.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6603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3101</TotalTime>
  <Words>1540</Words>
  <Application>Microsoft Office PowerPoint</Application>
  <PresentationFormat>Экран (4:3)</PresentationFormat>
  <Paragraphs>197</Paragraphs>
  <Slides>24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Легкий дым</vt:lpstr>
      <vt:lpstr>Транспортное планирование городов</vt:lpstr>
      <vt:lpstr>Тема 15. Лекция 15  Городские автомобильные дороги</vt:lpstr>
      <vt:lpstr>Городские  улицы и дороги.</vt:lpstr>
      <vt:lpstr>Содержание.  </vt:lpstr>
      <vt:lpstr>История происхождения.</vt:lpstr>
      <vt:lpstr>История происхождения</vt:lpstr>
      <vt:lpstr>Классификация городских улиц </vt:lpstr>
      <vt:lpstr>Магистральная улицы.</vt:lpstr>
      <vt:lpstr>Магистральные улицы</vt:lpstr>
      <vt:lpstr>Характеристики магистральных улиц</vt:lpstr>
      <vt:lpstr>Улицы местного значения</vt:lpstr>
      <vt:lpstr>Классификация городских дорог</vt:lpstr>
      <vt:lpstr>Магистральные дороги</vt:lpstr>
      <vt:lpstr>Парковые и велосипедные дороги</vt:lpstr>
      <vt:lpstr>Схема уличных сетей</vt:lpstr>
      <vt:lpstr>Радиальная</vt:lpstr>
      <vt:lpstr>Радиально-кольцевая</vt:lpstr>
      <vt:lpstr>Прямоугольная</vt:lpstr>
      <vt:lpstr>Прямоугольно-диагональная</vt:lpstr>
      <vt:lpstr>Инженерные сети</vt:lpstr>
      <vt:lpstr>Виды инженерных сетей</vt:lpstr>
      <vt:lpstr>Инженерные сооружения</vt:lpstr>
      <vt:lpstr>Основные элементы городской улицы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Эксплуатации дорожных конструкций</dc:title>
  <dc:creator>svkube</dc:creator>
  <cp:lastModifiedBy>Asus</cp:lastModifiedBy>
  <cp:revision>85</cp:revision>
  <dcterms:created xsi:type="dcterms:W3CDTF">2014-09-03T06:40:38Z</dcterms:created>
  <dcterms:modified xsi:type="dcterms:W3CDTF">2022-03-05T11:30:06Z</dcterms:modified>
</cp:coreProperties>
</file>