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1"/>
  </p:sldMasterIdLst>
  <p:notesMasterIdLst>
    <p:notesMasterId r:id="rId28"/>
  </p:notesMasterIdLst>
  <p:sldIdLst>
    <p:sldId id="265" r:id="rId2"/>
    <p:sldId id="294" r:id="rId3"/>
    <p:sldId id="318" r:id="rId4"/>
    <p:sldId id="319" r:id="rId5"/>
    <p:sldId id="320" r:id="rId6"/>
    <p:sldId id="321" r:id="rId7"/>
    <p:sldId id="322" r:id="rId8"/>
    <p:sldId id="323" r:id="rId9"/>
    <p:sldId id="324" r:id="rId10"/>
    <p:sldId id="325" r:id="rId11"/>
    <p:sldId id="326" r:id="rId12"/>
    <p:sldId id="327" r:id="rId13"/>
    <p:sldId id="328" r:id="rId14"/>
    <p:sldId id="329" r:id="rId15"/>
    <p:sldId id="330" r:id="rId16"/>
    <p:sldId id="331" r:id="rId17"/>
    <p:sldId id="332" r:id="rId18"/>
    <p:sldId id="333" r:id="rId19"/>
    <p:sldId id="334" r:id="rId20"/>
    <p:sldId id="335" r:id="rId21"/>
    <p:sldId id="336" r:id="rId22"/>
    <p:sldId id="337" r:id="rId23"/>
    <p:sldId id="338" r:id="rId24"/>
    <p:sldId id="339" r:id="rId25"/>
    <p:sldId id="340" r:id="rId26"/>
    <p:sldId id="317" r:id="rId27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603" autoAdjust="0"/>
    <p:restoredTop sz="94624" autoAdjust="0"/>
  </p:normalViewPr>
  <p:slideViewPr>
    <p:cSldViewPr>
      <p:cViewPr varScale="1">
        <p:scale>
          <a:sx n="71" d="100"/>
          <a:sy n="71" d="100"/>
        </p:scale>
        <p:origin x="143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8227BA-F408-4BC4-B5E6-20B342C3F915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F62920-1C9B-43CC-8A35-2429A8E1120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6153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C85C5D-157E-425B-BEDC-7DB53082AC09}" type="slidenum">
              <a:rPr lang="ru-RU" smtClean="0"/>
              <a:pPr/>
              <a:t>17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81399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84161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23085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1885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98265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78098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00665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74166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99365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3576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36218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07540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666439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2413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553667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641322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43778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04.03.2022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55604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  <p:sldLayoutId id="2147483829" r:id="rId14"/>
    <p:sldLayoutId id="2147483830" r:id="rId15"/>
    <p:sldLayoutId id="214748383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ctrTitle"/>
          </p:nvPr>
        </p:nvSpPr>
        <p:spPr>
          <a:xfrm>
            <a:off x="-396552" y="1988840"/>
            <a:ext cx="9865096" cy="2262781"/>
          </a:xfrm>
        </p:spPr>
        <p:txBody>
          <a:bodyPr>
            <a:noAutofit/>
          </a:bodyPr>
          <a:lstStyle/>
          <a:p>
            <a:pPr algn="ctr"/>
            <a:r>
              <a:rPr lang="kk-KZ" b="1" dirty="0" smtClean="0"/>
              <a:t>Транспортное планирование городов</a:t>
            </a:r>
            <a:endParaRPr lang="ru-RU" sz="4400" dirty="0"/>
          </a:p>
        </p:txBody>
      </p:sp>
    </p:spTree>
    <p:extLst>
      <p:ext uri="{BB962C8B-B14F-4D97-AF65-F5344CB8AC3E}">
        <p14:creationId xmlns:p14="http://schemas.microsoft.com/office/powerpoint/2010/main" val="417927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1560" y="1700808"/>
            <a:ext cx="8280920" cy="3168352"/>
          </a:xfrm>
        </p:spPr>
        <p:txBody>
          <a:bodyPr>
            <a:noAutofit/>
          </a:bodyPr>
          <a:lstStyle/>
          <a:p>
            <a:pPr algn="ctr"/>
            <a:r>
              <a:rPr lang="ru-RU" sz="4800" dirty="0" smtClean="0"/>
              <a:t>Тема </a:t>
            </a:r>
            <a:r>
              <a:rPr lang="ru-RU" sz="4800" dirty="0"/>
              <a:t>2</a:t>
            </a:r>
            <a:r>
              <a:rPr lang="ru-RU" sz="4800" dirty="0" smtClean="0"/>
              <a:t>. </a:t>
            </a:r>
            <a:r>
              <a:rPr lang="ru-RU" sz="4800" dirty="0"/>
              <a:t>Лекция </a:t>
            </a:r>
            <a:r>
              <a:rPr lang="ru-RU" sz="4800" dirty="0" smtClean="0"/>
              <a:t>2 </a:t>
            </a:r>
            <a:r>
              <a:rPr lang="ru-RU" sz="4800" dirty="0" smtClean="0"/>
              <a:t/>
            </a:r>
            <a:br>
              <a:rPr lang="ru-RU" sz="4800" dirty="0" smtClean="0"/>
            </a:br>
            <a:r>
              <a:rPr lang="ru-RU" dirty="0" smtClean="0"/>
              <a:t>Классификация городских дорог и улиц</a:t>
            </a:r>
            <a:endParaRPr lang="ru-RU" sz="4800" dirty="0"/>
          </a:p>
        </p:txBody>
      </p:sp>
    </p:spTree>
    <p:extLst>
      <p:ext uri="{BB962C8B-B14F-4D97-AF65-F5344CB8AC3E}">
        <p14:creationId xmlns:p14="http://schemas.microsoft.com/office/powerpoint/2010/main" val="3491747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87624" y="1484784"/>
            <a:ext cx="7776864" cy="327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1400" b="1" dirty="0" smtClean="0"/>
              <a:t>КЛАССИФИКАЦИЯ УЛИЦ И ДОРОГ ГОРОДОВ</a:t>
            </a:r>
            <a:endParaRPr lang="ru-RU" sz="1400" b="1" dirty="0"/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/>
          </p:nvPr>
        </p:nvGraphicFramePr>
        <p:xfrm>
          <a:off x="1043608" y="1988840"/>
          <a:ext cx="7848874" cy="48826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482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22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100" b="1" dirty="0">
                          <a:latin typeface="+mn-lt"/>
                          <a:ea typeface="Times New Roman"/>
                          <a:cs typeface="Times New Roman"/>
                        </a:rPr>
                        <a:t>Категория дорог и улиц</a:t>
                      </a: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100" b="1" dirty="0">
                          <a:latin typeface="+mn-lt"/>
                          <a:ea typeface="Times New Roman"/>
                          <a:cs typeface="Times New Roman"/>
                        </a:rPr>
                        <a:t>Основное назначение дорог и улиц</a:t>
                      </a: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184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b="1" i="1" dirty="0">
                          <a:latin typeface="+mn-lt"/>
                          <a:ea typeface="Times New Roman"/>
                          <a:cs typeface="Times New Roman"/>
                        </a:rPr>
                        <a:t>Магистральные дороги:</a:t>
                      </a:r>
                      <a:endParaRPr lang="ru-RU" sz="1200" b="1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6845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 i="1" dirty="0">
                          <a:latin typeface="+mn-lt"/>
                          <a:ea typeface="Times New Roman"/>
                          <a:cs typeface="Times New Roman"/>
                        </a:rPr>
                        <a:t>скоростного движения</a:t>
                      </a:r>
                      <a:endParaRPr lang="ru-RU" sz="1200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Скоростная транспортная связь между удаленными промышленными и планировочными районами в крупнейших и крупных городах; выходы на внешние автомобильные дороги, к аэропортам, крупным зонам массового отдыха и поселениям в системе расселения. Пересечения с магистральными улицами и дорогами в разных уровнях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6845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 i="1" dirty="0">
                          <a:latin typeface="+mn-lt"/>
                          <a:ea typeface="Times New Roman"/>
                          <a:cs typeface="Times New Roman"/>
                        </a:rPr>
                        <a:t>регулируемого движения</a:t>
                      </a:r>
                      <a:endParaRPr lang="ru-RU" sz="1200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Транспортная связь между районами города на отдельных направлениях и участках преимущественно грузового движения, осуществляемого вне жилой застройки, выходы на внешние автомобильные дороги, пересечения с улицами и дорогами, как правило, в одном уровне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646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b="1" i="1" dirty="0">
                          <a:latin typeface="+mn-lt"/>
                          <a:ea typeface="Times New Roman"/>
                          <a:cs typeface="Times New Roman"/>
                        </a:rPr>
                        <a:t>Магистральные улицы:</a:t>
                      </a:r>
                      <a:endParaRPr lang="ru-RU" sz="1200" b="1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6845">
                <a:tc>
                  <a:txBody>
                    <a:bodyPr/>
                    <a:lstStyle/>
                    <a:p>
                      <a:pPr marL="180340" algn="l">
                        <a:spcAft>
                          <a:spcPts val="0"/>
                        </a:spcAft>
                      </a:pPr>
                      <a:r>
                        <a:rPr lang="ru-RU" sz="1000" b="1" i="0" dirty="0">
                          <a:latin typeface="+mn-lt"/>
                          <a:ea typeface="Times New Roman"/>
                          <a:cs typeface="Times New Roman"/>
                        </a:rPr>
                        <a:t>общегородского значения: </a:t>
                      </a:r>
                      <a:r>
                        <a:rPr lang="ru-RU" sz="1000" i="1" dirty="0">
                          <a:latin typeface="+mn-lt"/>
                          <a:ea typeface="Times New Roman"/>
                          <a:cs typeface="Times New Roman"/>
                        </a:rPr>
                        <a:t>непрерывного движения</a:t>
                      </a:r>
                      <a:endParaRPr lang="ru-RU" sz="1200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Транспортная связь между жилыми, промышленными районами и общественными центрами в крупнейших, крупных и больших городах, а также с другими магистральными улицами, городскими и внешними автомобильными дорогами. Обеспечение движения транспорта по основным направлениям в разных уровнях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12934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 i="1" dirty="0">
                          <a:latin typeface="+mn-lt"/>
                          <a:ea typeface="Times New Roman"/>
                          <a:cs typeface="Times New Roman"/>
                        </a:rPr>
                        <a:t>регулируемого движения</a:t>
                      </a:r>
                      <a:endParaRPr lang="ru-RU" sz="1200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Транспортная связь между жилыми, промышленными районами и центром города, центрами планировочных районов; выходы на магистральные улицы и дороги и внешние автомобильные дороги. Пересечения с магистральными улицами и дорогами, как правило, в одном уровне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8334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 b="1" i="0" dirty="0">
                          <a:latin typeface="+mn-lt"/>
                          <a:ea typeface="Times New Roman"/>
                          <a:cs typeface="Times New Roman"/>
                        </a:rPr>
                        <a:t>районного значения:</a:t>
                      </a:r>
                      <a:endParaRPr lang="ru-RU" sz="1200" b="1" i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5068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 i="1" dirty="0">
                          <a:latin typeface="+mn-lt"/>
                          <a:ea typeface="Times New Roman"/>
                          <a:cs typeface="Times New Roman"/>
                        </a:rPr>
                        <a:t>транспортно-пешеходные</a:t>
                      </a:r>
                      <a:endParaRPr lang="ru-RU" sz="1200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Транспортная и пешеходная связи между жилыми районами, а также между жилыми и промышленными районами, общественными центрами, выходы на другие магистральные улицы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35068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 i="1" dirty="0" err="1">
                          <a:latin typeface="+mn-lt"/>
                          <a:ea typeface="Times New Roman"/>
                          <a:cs typeface="Times New Roman"/>
                        </a:rPr>
                        <a:t>пешеходно-транспортные</a:t>
                      </a:r>
                      <a:endParaRPr lang="ru-RU" sz="1200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Пешеходная и транспортная связи (преимущественно общественный пассажирский транспорт) в пределах планировочного района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475656" y="260648"/>
            <a:ext cx="7488832" cy="427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000" b="1" dirty="0" smtClean="0"/>
              <a:t>КЛАССИФИКАЦИЯ УЛИЦ И ДОРОГ ГОРОДОВ</a:t>
            </a:r>
            <a:endParaRPr lang="ru-RU" sz="2000" b="1" dirty="0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78" y="836712"/>
            <a:ext cx="7776864" cy="4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79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87624" y="1484784"/>
            <a:ext cx="7776864" cy="327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1400" b="1" dirty="0" smtClean="0"/>
              <a:t>КЛАССИФИКАЦИЯ УЛИЦ И ДОРОГ ГОРОДОВ (продолжение) </a:t>
            </a:r>
            <a:endParaRPr lang="ru-RU" sz="1400" b="1" dirty="0"/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/>
          </p:nvPr>
        </p:nvGraphicFramePr>
        <p:xfrm>
          <a:off x="1043608" y="1988840"/>
          <a:ext cx="7848874" cy="42484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482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4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100" b="1" dirty="0">
                          <a:latin typeface="+mn-lt"/>
                          <a:ea typeface="Times New Roman"/>
                          <a:cs typeface="Times New Roman"/>
                        </a:rPr>
                        <a:t>Категория дорог и улиц</a:t>
                      </a: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100" b="1" dirty="0">
                          <a:latin typeface="+mn-lt"/>
                          <a:ea typeface="Times New Roman"/>
                          <a:cs typeface="Times New Roman"/>
                        </a:rPr>
                        <a:t>Основное назначение дорог и улиц</a:t>
                      </a: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20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b="1" i="1" dirty="0">
                          <a:latin typeface="+mn-lt"/>
                          <a:ea typeface="Times New Roman"/>
                          <a:cs typeface="Times New Roman"/>
                        </a:rPr>
                        <a:t>Улицы и дороги местного значения:</a:t>
                      </a:r>
                      <a:endParaRPr lang="ru-RU" sz="1200" b="1" i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106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улицы в жилой застройке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Транспортная (без пропуска грузового и общественного транспорта) и пешеходная связи на территории жилых районов (микрорайонов), выходы на магистральные улицы и дороги регулируемого движения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474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улицы и дороги в научно-производственных, промышленных и коммунально-складских зонах (районах)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Транспортная связь преимущественно легкового и грузового транспорта в пределах зон (районов), выходы на магистральные городские дороги. Пересечения с улицами и дорогами устраиваются в одном уровне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4106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пешеходные улицы и дороги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Пешеходная связь с местами приложения труда, учреждениями и предприятиями обслуживания, в том числе в пределах общественных центров, местами отдыха и остановочными пунктами общественного транспорта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9807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парковые дороги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Транспортная связь в пределах территории парков и лесопарков преимущественно для движения легковых автомобилей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79614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проезды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Подъезд транспортных средств к жилым и общественным зданиям, учреждениям, предприятиям и другим объектам городской застройки внутри районов, микрорайонов, кварталов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52303">
                <a:tc>
                  <a:txBody>
                    <a:bodyPr/>
                    <a:lstStyle/>
                    <a:p>
                      <a:pPr marL="180340"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велосипедные дорожки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Проезд на велосипедах по свободным от других видов транспортного движения трассам к местам отдыха, общественным центрам, а в крупнейших и крупных городах - связь в пределах планировочных районов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475656" y="260648"/>
            <a:ext cx="7488832" cy="427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000" b="1" dirty="0" smtClean="0"/>
              <a:t>КЛАССИФИКАЦИЯ УЛИЦ И ДОРОГ ГОРОДОВ</a:t>
            </a:r>
            <a:endParaRPr lang="ru-RU" sz="2000" b="1" dirty="0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78" y="836712"/>
            <a:ext cx="7776864" cy="4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97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65312" y="1772816"/>
            <a:ext cx="8190656" cy="444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ru-RU" sz="2100" dirty="0" smtClean="0"/>
              <a:t>	</a:t>
            </a:r>
            <a:endParaRPr lang="ru-RU" sz="2100" dirty="0"/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/>
          </p:nvPr>
        </p:nvGraphicFramePr>
        <p:xfrm>
          <a:off x="1187624" y="2132856"/>
          <a:ext cx="7560841" cy="409153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7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3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451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138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0262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386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82075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Категория дорог и улиц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Расчетная скорость движения, км/ч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Ширина полосы движения,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Число полос движения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Наименьший радиус кривых в плане,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indent="180340" algn="ctr"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000" b="1">
                          <a:latin typeface="+mn-lt"/>
                          <a:ea typeface="Times New Roman"/>
                          <a:cs typeface="Times New Roman"/>
                        </a:rPr>
                        <a:t>Наибольший продольный уклон, ‰</a:t>
                      </a:r>
                      <a:endParaRPr lang="ru-RU" sz="1200" b="1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Ширина пешеходной части тротуара,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306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Магистральные дороги: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75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скоростного движения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120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3,75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4-8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600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75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регулируемого движения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80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2-6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400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75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Магистральные улицы: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75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общегородского значения: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248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непрерывного движения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100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3,75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4-8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500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40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4,5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75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регулируемого движения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80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4-8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400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50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3,0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370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районного значения: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58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транспортно-пешеходные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70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3.50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2-4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60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2,25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58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пешеходно-транспортные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4,00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125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3,0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475656" y="116632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/>
              <a:t>ГЕОМЕТРИЧЕСКИЕ ЭЛЕМЕНТЫ ПЛАНА И ПРОДОЛЬНОГО ПРОФИЛЯ УЛИЦ И ДОРОГ ГОРОДОВ 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78" y="836712"/>
            <a:ext cx="7776864" cy="46291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1331640" y="1628800"/>
            <a:ext cx="74168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dirty="0" smtClean="0"/>
              <a:t>РАСЧЕТНЫЕ ПАРАМЕТРЫ УЛИЦ И ДОРОГ ГОРОДОВ </a:t>
            </a:r>
            <a:endParaRPr lang="ru-RU" sz="16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939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Таблица 2"/>
          <p:cNvGraphicFramePr>
            <a:graphicFrameLocks noGrp="1"/>
          </p:cNvGraphicFramePr>
          <p:nvPr>
            <p:extLst/>
          </p:nvPr>
        </p:nvGraphicFramePr>
        <p:xfrm>
          <a:off x="1187624" y="2060848"/>
          <a:ext cx="7560841" cy="394760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7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3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451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138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0262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386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8756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Категория дорог и улиц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Расчетная скорость движения, км/ч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Ширина полосы движения,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Число полос движения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Наименьший радиус кривых в плане,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indent="180340" algn="ctr"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000" b="1">
                          <a:latin typeface="+mn-lt"/>
                          <a:ea typeface="Times New Roman"/>
                          <a:cs typeface="Times New Roman"/>
                        </a:rPr>
                        <a:t>Наибольший продольный уклон, ‰</a:t>
                      </a:r>
                      <a:endParaRPr lang="ru-RU" sz="1200" b="1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Ширина пешеходной части тротуара,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802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Улицы и дороги местного значения: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улицы в жилой застройке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3,00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2-3*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90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70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1,5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3,00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80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1,5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улицы и дороги научно-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2-4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90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60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1,5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производственных,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2-4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90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60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1,5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673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промышленных и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коммунально-складских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532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районов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695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парковые дороги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3,00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75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80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475656" y="116632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/>
              <a:t>ГЕОМЕТРИЧЕСКИЕ ЭЛЕМЕНТЫ ПЛАНА И ПРОДОЛЬНОГО ПРОФИЛЯ УЛИЦ И ДОРОГ ГОРОДОВ 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78" y="836712"/>
            <a:ext cx="7776864" cy="46291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1331640" y="1628800"/>
            <a:ext cx="74168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dirty="0" smtClean="0"/>
              <a:t>РАСЧЕТНЫЕ ПАРАМЕТРЫ УЛИЦ И ДОРОГ ГОРОДОВ (продолжение) </a:t>
            </a:r>
            <a:endParaRPr lang="ru-RU" sz="16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66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Таблица 2"/>
          <p:cNvGraphicFramePr>
            <a:graphicFrameLocks noGrp="1"/>
          </p:cNvGraphicFramePr>
          <p:nvPr>
            <p:extLst/>
          </p:nvPr>
        </p:nvGraphicFramePr>
        <p:xfrm>
          <a:off x="1187624" y="2348880"/>
          <a:ext cx="7560841" cy="388843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7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3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451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138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0262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386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8756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Категория дорог и улиц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Расчетная скорость движения, км/ч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Ширина полосы движения,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Число полос движения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Наименьший радиус кривых в плане,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indent="180340" algn="ctr"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ru-RU" sz="1000" b="1">
                          <a:latin typeface="+mn-lt"/>
                          <a:ea typeface="Times New Roman"/>
                          <a:cs typeface="Times New Roman"/>
                        </a:rPr>
                        <a:t>Наибольший продольный уклон, ‰</a:t>
                      </a:r>
                      <a:endParaRPr lang="ru-RU" sz="1200" b="1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dirty="0">
                          <a:latin typeface="+mn-lt"/>
                          <a:ea typeface="Times New Roman"/>
                          <a:cs typeface="Times New Roman"/>
                        </a:rPr>
                        <a:t>Ширина пешеходной части тротуара, м</a:t>
                      </a:r>
                      <a:endParaRPr lang="ru-RU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802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Проезды: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основные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2,75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70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1,0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второстепенные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3,50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80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0,75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Пешеходные улицы: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основные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1,00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По расчету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По проекту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673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второстепенные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0,75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То же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60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То же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114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Велосипедные дорожки: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endParaRPr lang="ru-RU" sz="11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532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обособленные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1,50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1-2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40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695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изолированные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1,50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2-4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50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30</a:t>
                      </a:r>
                      <a:endParaRPr lang="ru-RU" sz="120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ru-RU" sz="12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25400" marR="2540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475656" y="116632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/>
              <a:t>ГЕОМЕТРИЧЕСКИЕ ЭЛЕМЕНТЫ ПЛАНА И ПРОДОЛЬНОГО ПРОФИЛЯ УЛИЦ И ДОРОГ ГОРОДОВ 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78" y="836712"/>
            <a:ext cx="7776864" cy="46291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1331640" y="1628800"/>
            <a:ext cx="74168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dirty="0" smtClean="0"/>
              <a:t>РАСЧЕТНЫЕ ПАРАМЕТРЫ УЛИЦ И ДОРОГ ГОРОДОВ (продолжение) </a:t>
            </a:r>
            <a:endParaRPr lang="ru-RU" sz="16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596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75656" y="116632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/>
              <a:t>Общая концепция управления доступом к сети магистральных улиц </a:t>
            </a:r>
            <a:r>
              <a:rPr lang="ru-RU" sz="2000" dirty="0" smtClean="0"/>
              <a:t>(на примере жилого района)</a:t>
            </a:r>
            <a:endParaRPr lang="ru-RU" sz="2000" b="1" dirty="0" smtClean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136" y="836712"/>
            <a:ext cx="7776864" cy="46291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1979712" y="4797152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 smtClean="0"/>
              <a:t>1 – магистральная скоростная дорога; 2 – магистральная улица (высокой категории); 3 – магистральная улица более низкой категории; 4 – места доступа к магистралям высших категорий (</a:t>
            </a:r>
            <a:r>
              <a:rPr lang="en-US" sz="1600" dirty="0" smtClean="0"/>
              <a:t>arterials</a:t>
            </a:r>
            <a:r>
              <a:rPr lang="ru-RU" sz="1600" dirty="0" smtClean="0"/>
              <a:t> и </a:t>
            </a:r>
            <a:r>
              <a:rPr lang="en-US" sz="1600" dirty="0" smtClean="0"/>
              <a:t>freeways</a:t>
            </a:r>
            <a:r>
              <a:rPr lang="ru-RU" sz="1600" dirty="0" smtClean="0"/>
              <a:t>); 5 – распределительная улица; 6 – распределительная улица с меньшей шириной проезжей части; 7 – местные проезды жилого района; 8 – места доступа к магистральной УДС</a:t>
            </a:r>
            <a:endParaRPr lang="ru-RU" sz="1600" b="1" dirty="0"/>
          </a:p>
        </p:txBody>
      </p:sp>
      <p:pic>
        <p:nvPicPr>
          <p:cNvPr id="8" name="Рисунок 7"/>
          <p:cNvPicPr/>
          <p:nvPr/>
        </p:nvPicPr>
        <p:blipFill>
          <a:blip r:embed="rId3" cstate="print">
            <a:lum bright="-10000" contrast="30000"/>
          </a:blip>
          <a:srcRect/>
          <a:stretch>
            <a:fillRect/>
          </a:stretch>
        </p:blipFill>
        <p:spPr bwMode="auto">
          <a:xfrm>
            <a:off x="1187624" y="1052736"/>
            <a:ext cx="756084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7938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65531" y="188640"/>
            <a:ext cx="748883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400" b="1" dirty="0" smtClean="0"/>
              <a:t>КЛАССИФИКАЦИЯ УЛИЦ И ДОРОГ ГОРОДОВ</a:t>
            </a:r>
            <a:endParaRPr lang="ru-RU" sz="2400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78" y="836712"/>
            <a:ext cx="7776864" cy="46291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1547664" y="908720"/>
            <a:ext cx="7416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В основу классификации городских улиц и дорог положены транспортные и градостроительные признаки их функционирования и прохождения по территории города или населенного пункта. </a:t>
            </a:r>
          </a:p>
          <a:p>
            <a:pPr lvl="0" algn="just"/>
            <a:endParaRPr lang="ru-RU" dirty="0" smtClean="0"/>
          </a:p>
          <a:p>
            <a:pPr lvl="0" algn="just"/>
            <a:r>
              <a:rPr lang="ru-RU" b="1" dirty="0" smtClean="0"/>
              <a:t>Транспортные признаки:</a:t>
            </a:r>
          </a:p>
          <a:p>
            <a:pPr lvl="0" algn="just"/>
            <a:endParaRPr lang="ru-RU" b="1" dirty="0" smtClean="0"/>
          </a:p>
          <a:p>
            <a:pPr marL="342900" indent="-342900" algn="just">
              <a:buAutoNum type="arabicPeriod"/>
            </a:pPr>
            <a:r>
              <a:rPr lang="ru-RU" i="1" dirty="0" smtClean="0"/>
              <a:t>Выполняемая функция в составе улично-дорожной сети</a:t>
            </a:r>
            <a:r>
              <a:rPr lang="ru-RU" dirty="0" smtClean="0"/>
              <a:t>;</a:t>
            </a:r>
          </a:p>
          <a:p>
            <a:pPr marL="342900" indent="-342900" algn="just">
              <a:buAutoNum type="arabicPeriod"/>
            </a:pPr>
            <a:r>
              <a:rPr lang="ru-RU" i="1" dirty="0" smtClean="0"/>
              <a:t>Обеспеченные условия движения;</a:t>
            </a:r>
          </a:p>
          <a:p>
            <a:pPr marL="342900" indent="-342900" algn="just">
              <a:buAutoNum type="arabicPeriod"/>
            </a:pPr>
            <a:r>
              <a:rPr lang="ru-RU" i="1" dirty="0" smtClean="0"/>
              <a:t>Состав участников движения допускаемых на проезжую часть.</a:t>
            </a:r>
          </a:p>
          <a:p>
            <a:pPr marL="342900" indent="-342900" algn="just">
              <a:buAutoNum type="arabicPeriod"/>
            </a:pPr>
            <a:endParaRPr lang="ru-RU" i="1" dirty="0" smtClean="0"/>
          </a:p>
          <a:p>
            <a:pPr lvl="0" algn="just"/>
            <a:r>
              <a:rPr lang="ru-RU" b="1" dirty="0" smtClean="0"/>
              <a:t>Градостроительные признаки:</a:t>
            </a:r>
          </a:p>
          <a:p>
            <a:pPr lvl="0" algn="just"/>
            <a:endParaRPr lang="ru-RU" b="1" dirty="0" smtClean="0"/>
          </a:p>
          <a:p>
            <a:pPr algn="just"/>
            <a:r>
              <a:rPr lang="ru-RU" dirty="0" smtClean="0"/>
              <a:t>1.</a:t>
            </a:r>
            <a:r>
              <a:rPr lang="ru-RU" i="1" dirty="0" smtClean="0"/>
              <a:t>Тип магистрали;</a:t>
            </a:r>
            <a:endParaRPr lang="ru-RU" dirty="0" smtClean="0"/>
          </a:p>
          <a:p>
            <a:pPr algn="just"/>
            <a:r>
              <a:rPr lang="ru-RU" i="1" dirty="0" smtClean="0"/>
              <a:t>2. Функциональное назначение территории прохождения.</a:t>
            </a:r>
            <a:endParaRPr lang="ru-RU" dirty="0" smtClean="0"/>
          </a:p>
          <a:p>
            <a:pPr algn="just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207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65531" y="188640"/>
            <a:ext cx="748883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400" b="1" dirty="0" smtClean="0"/>
              <a:t>КЛАССИФИКАЦИЯ УЛИЦ И ДОРОГ ГОРОДОВ</a:t>
            </a:r>
            <a:endParaRPr lang="ru-RU" sz="2400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78" y="836712"/>
            <a:ext cx="7776864" cy="46291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1547664" y="908720"/>
            <a:ext cx="7416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ru-RU" b="1" dirty="0" smtClean="0"/>
              <a:t>Транспортные признаки:</a:t>
            </a:r>
          </a:p>
          <a:p>
            <a:pPr lvl="0" algn="just"/>
            <a:endParaRPr lang="ru-RU" b="1" dirty="0" smtClean="0"/>
          </a:p>
          <a:p>
            <a:pPr marL="342900" indent="-342900" algn="just">
              <a:buAutoNum type="arabicPeriod"/>
            </a:pPr>
            <a:r>
              <a:rPr lang="ru-RU" i="1" dirty="0" smtClean="0"/>
              <a:t>Выполняемая функция в составе улично-дорожной сети</a:t>
            </a:r>
            <a:r>
              <a:rPr lang="ru-RU" dirty="0" smtClean="0"/>
              <a:t>:</a:t>
            </a:r>
          </a:p>
          <a:p>
            <a:pPr marL="342900" indent="-342900" algn="just">
              <a:buAutoNum type="arabicPeriod"/>
            </a:pPr>
            <a:endParaRPr lang="ru-RU" dirty="0" smtClean="0"/>
          </a:p>
          <a:p>
            <a:pPr algn="just"/>
            <a:r>
              <a:rPr lang="ru-RU" dirty="0" smtClean="0"/>
              <a:t>- обеспечение безопасного и комфортного передвижения с высокими скоростями  (функция мобильности) – магистральные улицы и дороги,</a:t>
            </a:r>
          </a:p>
          <a:p>
            <a:pPr algn="just"/>
            <a:r>
              <a:rPr lang="ru-RU" dirty="0" smtClean="0"/>
              <a:t>- обеспечение связи магистральной сети с местной сетью улиц и дорог, по которым осуществляется доступ к объектам тяготения (земельным участкам и зданиям), а так же внутрирайонных передвижений – распределительные (соединительные) улицы и дороги,</a:t>
            </a:r>
          </a:p>
          <a:p>
            <a:pPr algn="just"/>
            <a:r>
              <a:rPr lang="ru-RU" dirty="0" smtClean="0"/>
              <a:t>- обеспечение доступа транспорта и немоторизованных участников движения (пешеходов и велосипедистов) к земельным участкам и зданиям различного назначения, являющимися объектами тяготения участников движения (функция доступа) - местные улицы и дороги, проезды.</a:t>
            </a:r>
          </a:p>
        </p:txBody>
      </p:sp>
    </p:spTree>
    <p:extLst>
      <p:ext uri="{BB962C8B-B14F-4D97-AF65-F5344CB8AC3E}">
        <p14:creationId xmlns:p14="http://schemas.microsoft.com/office/powerpoint/2010/main" val="205609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65531" y="188640"/>
            <a:ext cx="748883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400" b="1" dirty="0" smtClean="0"/>
              <a:t>КЛАССИФИКАЦИЯ УЛИЦ И ДОРОГ ГОРОДОВ</a:t>
            </a:r>
            <a:endParaRPr lang="ru-RU" sz="2400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78" y="836712"/>
            <a:ext cx="7776864" cy="46291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1115616" y="908720"/>
            <a:ext cx="7848872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ru-RU" sz="1700" b="1" dirty="0" smtClean="0"/>
              <a:t>	Транспортные признаки:</a:t>
            </a:r>
          </a:p>
          <a:p>
            <a:pPr algn="just"/>
            <a:r>
              <a:rPr lang="ru-RU" sz="1700" dirty="0" smtClean="0"/>
              <a:t>2. </a:t>
            </a:r>
            <a:r>
              <a:rPr lang="ru-RU" sz="1700" i="1" dirty="0" smtClean="0"/>
              <a:t>Обеспеченные условия движения:</a:t>
            </a:r>
            <a:endParaRPr lang="ru-RU" sz="1700" dirty="0" smtClean="0"/>
          </a:p>
          <a:p>
            <a:pPr algn="just"/>
            <a:r>
              <a:rPr lang="ru-RU" sz="1700" dirty="0" smtClean="0"/>
              <a:t>-  безостановочное движение (непрерывное движение) с разделением участников движения на пересечениях в пространстве путем строительства, как правило, полных транспортных развязок в разных уровнях и внеуличных пешеходных переходов с жестким ограничением доступа на магистраль и полной изоляцией от прилегающей застройки – городские автомагистрали,</a:t>
            </a:r>
          </a:p>
          <a:p>
            <a:pPr algn="just"/>
            <a:r>
              <a:rPr lang="ru-RU" sz="1700" dirty="0" smtClean="0"/>
              <a:t>- безостановочное движение транспортного потока по основному направлению (непрерывное движение) с разделение участников движения на пересечениях в пространстве путем строительства, как правило, неполных  транспортных развязок в разных уровнях с ограничением доступа на магистраль – улицы непрерывного движения (скоростная городская дорога),</a:t>
            </a:r>
          </a:p>
          <a:p>
            <a:pPr algn="just"/>
            <a:r>
              <a:rPr lang="ru-RU" sz="1700" dirty="0" smtClean="0"/>
              <a:t>- регулируемое движение с разделением участников движения на пересечениях во времени с помощью светофорного регулирования – улицы и дороги регулируемого движения,</a:t>
            </a:r>
          </a:p>
          <a:p>
            <a:pPr algn="just"/>
            <a:r>
              <a:rPr lang="ru-RU" sz="1700" dirty="0" smtClean="0"/>
              <a:t>- </a:t>
            </a:r>
            <a:r>
              <a:rPr lang="ru-RU" sz="1700" dirty="0" err="1" smtClean="0"/>
              <a:t>саморегулируемое</a:t>
            </a:r>
            <a:r>
              <a:rPr lang="ru-RU" sz="1700" dirty="0" smtClean="0"/>
              <a:t> движение с разделением участников движения на пересечениях во времени без средств регулирования в соответствии с правилами дорожного движения – </a:t>
            </a:r>
            <a:r>
              <a:rPr lang="ru-RU" sz="1700" dirty="0" err="1" smtClean="0"/>
              <a:t>саморегулируемые</a:t>
            </a:r>
            <a:r>
              <a:rPr lang="ru-RU" sz="1700" dirty="0" smtClean="0"/>
              <a:t> улицы и дороги.</a:t>
            </a:r>
          </a:p>
        </p:txBody>
      </p:sp>
    </p:spTree>
    <p:extLst>
      <p:ext uri="{BB962C8B-B14F-4D97-AF65-F5344CB8AC3E}">
        <p14:creationId xmlns:p14="http://schemas.microsoft.com/office/powerpoint/2010/main" val="153563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494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400" b="1" dirty="0" smtClean="0"/>
              <a:t>КЛАССИФИКАЦИЯ УЛИЦ И ДОРОГ ГОРОДОВ</a:t>
            </a:r>
            <a:endParaRPr lang="ru-RU" sz="2400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136" y="692696"/>
            <a:ext cx="7776864" cy="46291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827584" y="692696"/>
            <a:ext cx="8208912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ru-RU" b="1" dirty="0" smtClean="0"/>
              <a:t>Транспортные признаки:</a:t>
            </a:r>
          </a:p>
          <a:p>
            <a:pPr algn="just"/>
            <a:r>
              <a:rPr lang="ru-RU" dirty="0" smtClean="0"/>
              <a:t>3</a:t>
            </a:r>
            <a:r>
              <a:rPr lang="ru-RU" sz="1600" dirty="0" smtClean="0"/>
              <a:t>. </a:t>
            </a:r>
            <a:r>
              <a:rPr lang="ru-RU" sz="1600" i="1" dirty="0" smtClean="0"/>
              <a:t>Состав участников движения допускаемых на проезжую часть.</a:t>
            </a:r>
            <a:r>
              <a:rPr lang="ru-RU" sz="1600" dirty="0" smtClean="0"/>
              <a:t> Возможны различные вариации ограничений из следующих участников движения:</a:t>
            </a:r>
          </a:p>
          <a:p>
            <a:pPr algn="just"/>
            <a:r>
              <a:rPr lang="ru-RU" sz="1600" dirty="0" smtClean="0"/>
              <a:t>- легковые автомобили и мотоциклы,</a:t>
            </a:r>
          </a:p>
          <a:p>
            <a:pPr algn="just"/>
            <a:r>
              <a:rPr lang="ru-RU" sz="1600" dirty="0" smtClean="0"/>
              <a:t>- грузовые автомобили различной грузоподъемности (возможно введение ограничений на движение грузовых автомобилей определенной грузоподъемности, либо полного запрета),</a:t>
            </a:r>
          </a:p>
          <a:p>
            <a:pPr algn="just"/>
            <a:r>
              <a:rPr lang="ru-RU" sz="1600" dirty="0" smtClean="0"/>
              <a:t>- массовый общественный транспорт автомобильный,</a:t>
            </a:r>
          </a:p>
          <a:p>
            <a:pPr algn="just"/>
            <a:r>
              <a:rPr lang="ru-RU" sz="1600" dirty="0" smtClean="0"/>
              <a:t>- массовый общественный </a:t>
            </a:r>
            <a:r>
              <a:rPr lang="ru-RU" sz="1600" dirty="0" err="1" smtClean="0"/>
              <a:t>электротрансопрт</a:t>
            </a:r>
            <a:r>
              <a:rPr lang="ru-RU" sz="1600" dirty="0" smtClean="0"/>
              <a:t> (трамвай, троллейбус),</a:t>
            </a:r>
          </a:p>
          <a:p>
            <a:pPr algn="just"/>
            <a:r>
              <a:rPr lang="ru-RU" sz="1600" dirty="0" smtClean="0"/>
              <a:t>- велосипедисты,</a:t>
            </a:r>
          </a:p>
          <a:p>
            <a:pPr algn="just"/>
            <a:r>
              <a:rPr lang="ru-RU" sz="1600" dirty="0" smtClean="0"/>
              <a:t>- пешеходы. </a:t>
            </a:r>
          </a:p>
          <a:p>
            <a:pPr algn="just"/>
            <a:r>
              <a:rPr lang="ru-RU" sz="1600" dirty="0" smtClean="0"/>
              <a:t>Наиболее распространенными являются варианты улиц и дорог предназначенных:</a:t>
            </a:r>
          </a:p>
          <a:p>
            <a:pPr algn="just"/>
            <a:r>
              <a:rPr lang="ru-RU" sz="1600" dirty="0" smtClean="0"/>
              <a:t>- только для автомобильного транспорта (легкового и грузового), </a:t>
            </a:r>
          </a:p>
          <a:p>
            <a:pPr algn="just"/>
            <a:r>
              <a:rPr lang="ru-RU" sz="1600" dirty="0" smtClean="0"/>
              <a:t>- для автомобильного транспорта (легкового и грузового)  и массового общественного транспорта,</a:t>
            </a:r>
          </a:p>
          <a:p>
            <a:pPr algn="just"/>
            <a:r>
              <a:rPr lang="ru-RU" sz="1600" dirty="0" smtClean="0"/>
              <a:t>- для автомобильного транспорта и массового общественного транспорта с ограничением грузоподъемности или полным запретом движения грузового транспорта,</a:t>
            </a:r>
          </a:p>
          <a:p>
            <a:pPr algn="just"/>
            <a:r>
              <a:rPr lang="ru-RU" sz="1600" dirty="0" smtClean="0"/>
              <a:t>- только для легкового транспорта,</a:t>
            </a:r>
          </a:p>
          <a:p>
            <a:pPr algn="just"/>
            <a:r>
              <a:rPr lang="ru-RU" sz="1600" dirty="0" smtClean="0"/>
              <a:t>- для массового общественного транспорта, пешеходов и велосипедистов, </a:t>
            </a:r>
          </a:p>
          <a:p>
            <a:pPr algn="just"/>
            <a:r>
              <a:rPr lang="ru-RU" sz="1600" dirty="0" smtClean="0"/>
              <a:t>- легкового транспорта, велосипедистов и пешеходов,</a:t>
            </a:r>
          </a:p>
          <a:p>
            <a:pPr algn="just"/>
            <a:r>
              <a:rPr lang="ru-RU" sz="1600" dirty="0" smtClean="0"/>
              <a:t>- только пешеходов и/или велосипедистов.</a:t>
            </a:r>
            <a:endParaRPr lang="ru-RU" sz="1600" dirty="0"/>
          </a:p>
        </p:txBody>
      </p:sp>
    </p:spTree>
    <p:extLst>
      <p:ext uri="{BB962C8B-B14F-4D97-AF65-F5344CB8AC3E}">
        <p14:creationId xmlns:p14="http://schemas.microsoft.com/office/powerpoint/2010/main" val="3246814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494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400" b="1" dirty="0" smtClean="0"/>
              <a:t>КЛАССИФИКАЦИЯ УЛИЦ И ДОРОГ ГОРОДОВ</a:t>
            </a:r>
            <a:endParaRPr lang="ru-RU" sz="2400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136" y="692696"/>
            <a:ext cx="7776864" cy="46291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935088" y="908720"/>
            <a:ext cx="788538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b="1" dirty="0" smtClean="0"/>
              <a:t>Градостроительные признаки:</a:t>
            </a:r>
          </a:p>
          <a:p>
            <a:pPr algn="just"/>
            <a:endParaRPr lang="ru-RU" b="1" dirty="0" smtClean="0"/>
          </a:p>
          <a:p>
            <a:pPr algn="just"/>
            <a:r>
              <a:rPr lang="ru-RU" i="1" dirty="0" smtClean="0"/>
              <a:t>1.Тип магистрали</a:t>
            </a:r>
            <a:r>
              <a:rPr lang="ru-RU" dirty="0" smtClean="0"/>
              <a:t>. Улично-дорожная сеть городов и населенных пунктов в зависимости состава элементов и </a:t>
            </a:r>
            <a:r>
              <a:rPr lang="ru-RU" dirty="0" err="1" smtClean="0"/>
              <a:t>взаимоувязки</a:t>
            </a:r>
            <a:r>
              <a:rPr lang="ru-RU" dirty="0" smtClean="0"/>
              <a:t> с застройкой подразделяются на:</a:t>
            </a:r>
          </a:p>
          <a:p>
            <a:pPr algn="just"/>
            <a:endParaRPr lang="ru-RU" dirty="0" smtClean="0"/>
          </a:p>
          <a:p>
            <a:pPr algn="just">
              <a:buFontTx/>
              <a:buChar char="-"/>
            </a:pPr>
            <a:r>
              <a:rPr lang="ru-RU" dirty="0" smtClean="0"/>
              <a:t>городские дороги – участки автомобильных дорог, проходящие в пределах города или населенного пункта;</a:t>
            </a:r>
          </a:p>
          <a:p>
            <a:pPr algn="just">
              <a:buFontTx/>
              <a:buChar char="-"/>
            </a:pPr>
            <a:endParaRPr lang="ru-RU" dirty="0" smtClean="0"/>
          </a:p>
          <a:p>
            <a:pPr algn="just"/>
            <a:r>
              <a:rPr lang="ru-RU" dirty="0" smtClean="0"/>
              <a:t>- улицы - объект транспортной инфраструктуры, предназначенный для движения транспортных средств и/или пешеходов, занимающий часть территории в городе или населенном пункте в виде полосы, расположенной между линиями застройки, включающий одну или несколько проезжих частей автомобильной дороги, транспортные инженерные сооружения (тоннели, путепроводы, под- и надземные пешеходные переходы), трамвайные пути, тротуары, газоны, парковки и разделительные полосы при их наличии.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5070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494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400" b="1" dirty="0" smtClean="0"/>
              <a:t>КЛАССИФИКАЦИЯ УЛИЦ И ДОРОГ ГОРОДОВ</a:t>
            </a:r>
            <a:endParaRPr lang="ru-RU" sz="2400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136" y="692696"/>
            <a:ext cx="7776864" cy="46291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935088" y="908720"/>
            <a:ext cx="788538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b="1" dirty="0" smtClean="0"/>
              <a:t>Градостроительные признаки:</a:t>
            </a:r>
          </a:p>
          <a:p>
            <a:pPr algn="just"/>
            <a:endParaRPr lang="ru-RU" b="1" dirty="0" smtClean="0"/>
          </a:p>
          <a:p>
            <a:pPr algn="just"/>
            <a:r>
              <a:rPr lang="ru-RU" i="1" dirty="0" smtClean="0"/>
              <a:t>2. Функциональное назначение территории прохождения.</a:t>
            </a:r>
            <a:r>
              <a:rPr lang="ru-RU" dirty="0" smtClean="0"/>
              <a:t> Важным градостроительным признаком, определяющим условия прохождения улиц и дорог, является функциональное назначение территории, по которой они походят. Так как именно прилегающая застройка формирует транспортную нагрузку на магистраль, определяет объемы и вид участников движения, накладывает территориальные и экологические ограничения. </a:t>
            </a:r>
          </a:p>
          <a:p>
            <a:pPr algn="just"/>
            <a:endParaRPr lang="ru-RU" dirty="0" smtClean="0"/>
          </a:p>
          <a:p>
            <a:pPr algn="just"/>
            <a:r>
              <a:rPr lang="ru-RU" dirty="0" smtClean="0"/>
              <a:t>По типу территории прохождения целесообразно выделить улицы и дороги:    </a:t>
            </a:r>
          </a:p>
          <a:p>
            <a:pPr algn="just"/>
            <a:r>
              <a:rPr lang="ru-RU" dirty="0" smtClean="0"/>
              <a:t>- в исторической застройке (городской центр),</a:t>
            </a:r>
          </a:p>
          <a:p>
            <a:pPr algn="just"/>
            <a:r>
              <a:rPr lang="ru-RU" dirty="0" smtClean="0"/>
              <a:t>- жилых районов,</a:t>
            </a:r>
          </a:p>
          <a:p>
            <a:pPr algn="just"/>
            <a:r>
              <a:rPr lang="ru-RU" dirty="0" smtClean="0"/>
              <a:t>- промышленных и коммунально-складских зон,  </a:t>
            </a:r>
          </a:p>
          <a:p>
            <a:pPr algn="just"/>
            <a:r>
              <a:rPr lang="ru-RU" dirty="0" smtClean="0"/>
              <a:t>- общественно-деловых зон,</a:t>
            </a:r>
          </a:p>
          <a:p>
            <a:pPr algn="just"/>
            <a:r>
              <a:rPr lang="ru-RU" dirty="0" smtClean="0"/>
              <a:t>- рекреационных  зон (парки и городские леса),</a:t>
            </a:r>
          </a:p>
          <a:p>
            <a:pPr algn="just"/>
            <a:r>
              <a:rPr lang="ru-RU" dirty="0" smtClean="0"/>
              <a:t>- территорий нового освоения (вновь осваиваемых территорий).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5454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475656" y="260648"/>
            <a:ext cx="7488832" cy="427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000" b="1" dirty="0" smtClean="0"/>
              <a:t>КЛАССИФИКАЦИЯ УЛИЦ И ДОРОГ ГОРОДОВ</a:t>
            </a:r>
            <a:endParaRPr lang="ru-RU" sz="2000" b="1" dirty="0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764704"/>
            <a:ext cx="7776864" cy="46291"/>
          </a:xfrm>
          <a:prstGeom prst="rect">
            <a:avLst/>
          </a:prstGeom>
        </p:spPr>
      </p:pic>
      <p:graphicFrame>
        <p:nvGraphicFramePr>
          <p:cNvPr id="13" name="Таблица 12"/>
          <p:cNvGraphicFramePr>
            <a:graphicFrameLocks noGrp="1"/>
          </p:cNvGraphicFramePr>
          <p:nvPr/>
        </p:nvGraphicFramePr>
        <p:xfrm>
          <a:off x="971600" y="1494341"/>
          <a:ext cx="8064896" cy="5176691"/>
        </p:xfrm>
        <a:graphic>
          <a:graphicData uri="http://schemas.openxmlformats.org/drawingml/2006/table">
            <a:tbl>
              <a:tblPr/>
              <a:tblGrid>
                <a:gridCol w="6569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76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203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498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latin typeface="Arial"/>
                          <a:ea typeface="Times New Roman"/>
                        </a:rPr>
                        <a:t>N </a:t>
                      </a:r>
                      <a:r>
                        <a:rPr lang="ru-RU" sz="1200" dirty="0" err="1">
                          <a:latin typeface="Arial"/>
                          <a:ea typeface="Times New Roman"/>
                        </a:rPr>
                        <a:t>п</a:t>
                      </a:r>
                      <a:r>
                        <a:rPr lang="ru-RU" sz="1200" dirty="0">
                          <a:latin typeface="Arial"/>
                          <a:ea typeface="Times New Roman"/>
                        </a:rPr>
                        <a:t>/</a:t>
                      </a:r>
                      <a:r>
                        <a:rPr lang="ru-RU" sz="1200" dirty="0" err="1">
                          <a:latin typeface="Arial"/>
                          <a:ea typeface="Times New Roman"/>
                        </a:rPr>
                        <a:t>п</a:t>
                      </a:r>
                      <a:endParaRPr lang="ru-RU" sz="1200" dirty="0">
                        <a:latin typeface="Arial"/>
                        <a:ea typeface="Times New Roman"/>
                      </a:endParaRP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>
                          <a:latin typeface="Arial"/>
                          <a:ea typeface="Times New Roman"/>
                        </a:rPr>
                        <a:t>Категория улиц и дорог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latin typeface="Arial"/>
                          <a:ea typeface="Times New Roman"/>
                        </a:rPr>
                        <a:t>Функциональное назначение и основная характеристика улиц и дорог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467">
                <a:tc gridSpan="3">
                  <a:txBody>
                    <a:bodyPr/>
                    <a:lstStyle/>
                    <a:p>
                      <a:pPr marL="342900" lvl="0" indent="-3429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ru-RU" sz="1200" b="1" dirty="0">
                          <a:latin typeface="Arial"/>
                          <a:ea typeface="Times New Roman"/>
                        </a:rPr>
                        <a:t>Опорная улично-дорожная сеть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93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>
                          <a:latin typeface="Arial"/>
                          <a:ea typeface="Times New Roman"/>
                        </a:rPr>
                        <a:t>1.1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latin typeface="Arial"/>
                          <a:ea typeface="Times New Roman"/>
                        </a:rPr>
                        <a:t>Скоростные дороги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latin typeface="Arial"/>
                          <a:ea typeface="Times New Roman"/>
                        </a:rPr>
                        <a:t>Обеспечивают межрегиональные связи в международных и национальных транспортных коридорах, скоростные связи Санкт-Петербурга в системе расселения, связи удаленных районов Санкт-Петербурга между собой и с центром Санкт-Петербурга. Проходят с полной изоляцией от прилегающей застройки и подключаются к сети магистральных улиц посредством транспортных развязок в разных уровнях, размещаемых на расстоянии не менее 2000 м друг от друга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93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>
                          <a:latin typeface="Arial"/>
                          <a:ea typeface="Times New Roman"/>
                        </a:rPr>
                        <a:t>1.2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>
                          <a:latin typeface="Arial"/>
                          <a:ea typeface="Times New Roman"/>
                        </a:rPr>
                        <a:t>Магистральные улицы городского значения непрерывного движения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>
                          <a:latin typeface="Arial"/>
                          <a:ea typeface="Times New Roman"/>
                        </a:rPr>
                        <a:t>Функциональное назначение и основная характеристика аналогичны категории скоростных дорог. Создаются при планировочной невозможности организации скоростного движения.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>
                          <a:latin typeface="Arial"/>
                          <a:ea typeface="Times New Roman"/>
                        </a:rPr>
                        <a:t>Подключаются к магистральным улицам регулируемого движения посредством транспортных развязок в разных уровнях, размещаемых на расстоянии не менее 1500 м друг от друга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66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>
                          <a:latin typeface="Arial"/>
                          <a:ea typeface="Times New Roman"/>
                        </a:rPr>
                        <a:t>1.3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>
                          <a:latin typeface="Arial"/>
                          <a:ea typeface="Times New Roman"/>
                        </a:rPr>
                        <a:t>Магистральные улицы городского значения регулируемого движения I класса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latin typeface="Arial"/>
                          <a:ea typeface="Times New Roman"/>
                        </a:rPr>
                        <a:t>Основные транспортные магистрали, связывающие центр Санкт-Петербурга с нецентральными районами и нецентральные районы между собой в обход центра Санкт-Петербурга. Выполняют функцию планировочных осей.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latin typeface="Arial"/>
                          <a:ea typeface="Times New Roman"/>
                        </a:rPr>
                        <a:t>Требуется обеспечение возможности пропуска автотранспорта наиболее нагруженного направления в непрерывном режиме</a:t>
                      </a:r>
                    </a:p>
                  </a:txBody>
                  <a:tcPr marL="50987" marR="30992" marT="30992" marB="509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683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475656" y="260648"/>
            <a:ext cx="7488832" cy="427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000" b="1" dirty="0" smtClean="0"/>
              <a:t>КЛАССИФИКАЦИЯ УЛИЦ И ДОРОГ ГОРОДОВ</a:t>
            </a:r>
            <a:endParaRPr lang="ru-RU" sz="2000" b="1" dirty="0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764704"/>
            <a:ext cx="7776864" cy="46291"/>
          </a:xfrm>
          <a:prstGeom prst="rect">
            <a:avLst/>
          </a:prstGeom>
        </p:spPr>
      </p:pic>
      <p:graphicFrame>
        <p:nvGraphicFramePr>
          <p:cNvPr id="13" name="Таблица 12"/>
          <p:cNvGraphicFramePr>
            <a:graphicFrameLocks noGrp="1"/>
          </p:cNvGraphicFramePr>
          <p:nvPr/>
        </p:nvGraphicFramePr>
        <p:xfrm>
          <a:off x="899592" y="1844824"/>
          <a:ext cx="8064896" cy="3941629"/>
        </p:xfrm>
        <a:graphic>
          <a:graphicData uri="http://schemas.openxmlformats.org/drawingml/2006/table">
            <a:tbl>
              <a:tblPr/>
              <a:tblGrid>
                <a:gridCol w="6569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76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203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498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Arial"/>
                          <a:ea typeface="Times New Roman"/>
                        </a:rPr>
                        <a:t>N </a:t>
                      </a:r>
                      <a:r>
                        <a:rPr lang="ru-RU" sz="1400" dirty="0" err="1">
                          <a:latin typeface="Arial"/>
                          <a:ea typeface="Times New Roman"/>
                        </a:rPr>
                        <a:t>п</a:t>
                      </a:r>
                      <a:r>
                        <a:rPr lang="ru-RU" sz="1400" dirty="0">
                          <a:latin typeface="Arial"/>
                          <a:ea typeface="Times New Roman"/>
                        </a:rPr>
                        <a:t>/</a:t>
                      </a:r>
                      <a:r>
                        <a:rPr lang="ru-RU" sz="1400" dirty="0" err="1">
                          <a:latin typeface="Arial"/>
                          <a:ea typeface="Times New Roman"/>
                        </a:rPr>
                        <a:t>п</a:t>
                      </a:r>
                      <a:endParaRPr lang="ru-RU" sz="1400" dirty="0">
                        <a:latin typeface="Arial"/>
                        <a:ea typeface="Times New Roman"/>
                      </a:endParaRP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Arial"/>
                          <a:ea typeface="Times New Roman"/>
                        </a:rPr>
                        <a:t>Категория улиц и дорог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Arial"/>
                          <a:ea typeface="Times New Roman"/>
                        </a:rPr>
                        <a:t>Функциональное назначение и основная характеристика улиц и дорог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467">
                <a:tc gridSpan="3"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Arial"/>
                          <a:ea typeface="Times New Roman"/>
                        </a:rPr>
                        <a:t>2. </a:t>
                      </a:r>
                      <a:r>
                        <a:rPr lang="ru-RU" sz="1400" b="1" dirty="0">
                          <a:latin typeface="Arial"/>
                          <a:ea typeface="Times New Roman"/>
                        </a:rPr>
                        <a:t>Магистральные улицы, не относящиеся к опорной сети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93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Arial"/>
                          <a:ea typeface="Times New Roman"/>
                        </a:rPr>
                        <a:t>2.1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Arial"/>
                          <a:ea typeface="Times New Roman"/>
                        </a:rPr>
                        <a:t>Магистральные улицы городского значения регулируемого движения II класса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Arial"/>
                          <a:ea typeface="Times New Roman"/>
                        </a:rPr>
                        <a:t>Дублируют магистральные улицы городского значения регулируемого движения I класса, обеспечивают связи районов Санкт-Петербурга между собой и с центром Санкт-Петербурга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93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Arial"/>
                          <a:ea typeface="Times New Roman"/>
                        </a:rPr>
                        <a:t>2.2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latin typeface="Arial"/>
                          <a:ea typeface="Times New Roman"/>
                        </a:rPr>
                        <a:t>Магистральные улицы районного значения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Arial"/>
                          <a:ea typeface="Times New Roman"/>
                        </a:rPr>
                        <a:t>Обеспечивают связи в пределах районов с магистральными улицами городского значения</a:t>
                      </a:r>
                    </a:p>
                  </a:txBody>
                  <a:tcPr marL="64770" marR="39370" marT="39370" marB="647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676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475656" y="188640"/>
            <a:ext cx="7488832" cy="427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000" b="1" dirty="0" smtClean="0"/>
              <a:t>КЛАССИФИКАЦИЯ УЛИЦ И ДОРОГ ГОРОДОВ</a:t>
            </a:r>
            <a:endParaRPr lang="ru-RU" sz="2000" b="1" dirty="0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92696"/>
            <a:ext cx="7776864" cy="46291"/>
          </a:xfrm>
          <a:prstGeom prst="rect">
            <a:avLst/>
          </a:prstGeom>
        </p:spPr>
      </p:pic>
      <p:graphicFrame>
        <p:nvGraphicFramePr>
          <p:cNvPr id="7" name="Таблица 6"/>
          <p:cNvGraphicFramePr>
            <a:graphicFrameLocks noGrp="1"/>
          </p:cNvGraphicFramePr>
          <p:nvPr/>
        </p:nvGraphicFramePr>
        <p:xfrm>
          <a:off x="899592" y="1340768"/>
          <a:ext cx="8136904" cy="5117400"/>
        </p:xfrm>
        <a:graphic>
          <a:graphicData uri="http://schemas.openxmlformats.org/drawingml/2006/table">
            <a:tbl>
              <a:tblPr/>
              <a:tblGrid>
                <a:gridCol w="6627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026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714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143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Arial"/>
                          <a:ea typeface="Times New Roman"/>
                        </a:rPr>
                        <a:t>N </a:t>
                      </a:r>
                      <a:r>
                        <a:rPr lang="ru-RU" sz="1000" dirty="0" err="1">
                          <a:latin typeface="Arial"/>
                          <a:ea typeface="Times New Roman"/>
                        </a:rPr>
                        <a:t>п</a:t>
                      </a:r>
                      <a:r>
                        <a:rPr lang="ru-RU" sz="1000" dirty="0">
                          <a:latin typeface="Arial"/>
                          <a:ea typeface="Times New Roman"/>
                        </a:rPr>
                        <a:t>/</a:t>
                      </a:r>
                      <a:r>
                        <a:rPr lang="ru-RU" sz="1000" dirty="0" err="1">
                          <a:latin typeface="Arial"/>
                          <a:ea typeface="Times New Roman"/>
                        </a:rPr>
                        <a:t>п</a:t>
                      </a:r>
                      <a:endParaRPr lang="ru-RU" sz="1000" dirty="0">
                        <a:latin typeface="Arial"/>
                        <a:ea typeface="Times New Roman"/>
                      </a:endParaRP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Категория улиц и дорог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Функциональное назначение и основная характеристика улиц и дорог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1431">
                <a:tc gridSpan="3"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Arial"/>
                          <a:ea typeface="Times New Roman"/>
                        </a:rPr>
                        <a:t>3. </a:t>
                      </a:r>
                      <a:r>
                        <a:rPr lang="ru-RU" sz="1000" b="1" dirty="0">
                          <a:latin typeface="Arial"/>
                          <a:ea typeface="Times New Roman"/>
                        </a:rPr>
                        <a:t>Улицы и дороги местного значения, основные проезды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15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3.1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Улицы в жилой застройке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Arial"/>
                          <a:ea typeface="Times New Roman"/>
                        </a:rPr>
                        <a:t>Обеспечивают транспортные и пешеходные связи на территориях жилой застройки, выходы на магистральные улицы районного значения и магистральные улицы городского значения регулируемого движения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16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3.2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Главные улицы в районах индивидуальной и малоэтажной застройки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Arial"/>
                          <a:ea typeface="Times New Roman"/>
                        </a:rPr>
                        <a:t>Осуществляют связь жилой и общественно-деловой зон в районах индивидуальной и малоэтажной застройки.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Arial"/>
                          <a:ea typeface="Times New Roman"/>
                        </a:rPr>
                        <a:t>Имеют выход на магистральные улицы районного значения и магистральные улицы городского значения регулируемого движения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16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3.3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Arial"/>
                          <a:ea typeface="Times New Roman"/>
                        </a:rPr>
                        <a:t>Улицы местного значения в районах индивидуальной и малоэтажной застройки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Обслуживают связи внутри территории жилой и общественно-деловой зон района индивидуальной и малоэтажной застройки. Имеют выход на главную улицу или магистрали районного значения.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Могут выходить на магистральные улицы городского значения регулируемого движения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6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3.4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Улицы промышленных и коммунально-складских зон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Обеспечивают транспортные связи в пределах производственных и коммунально-складских зон.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Имеют выход на магистральные улицы районного значения и магистральные улицы городского значения регулируемого движения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14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3.5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Внутриквартальные проезды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Обеспечивают подъезды к отдельным земельным участкам внутри элемента планировочной структуры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14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3.6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Пешеходные улицы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Обслуживают интенсивные пешеходные связи, в том числе внутри элемента планировочной структуры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14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3.7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Arial"/>
                          <a:ea typeface="Times New Roman"/>
                        </a:rPr>
                        <a:t>Велосипедные дорожки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Arial"/>
                          <a:ea typeface="Times New Roman"/>
                        </a:rPr>
                        <a:t>Обеспечивают проезд на велосипедах по свободным от других видов транспорта и пешеходного движения трассам</a:t>
                      </a:r>
                    </a:p>
                  </a:txBody>
                  <a:tcPr marL="48585" marR="29532" marT="29532" marB="4858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136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b="1" dirty="0" smtClean="0"/>
              <a:t>ФУНКЦИОНАЛЬНАЯКЛАССИФИКАЦИЯ УЛИЦ И ДОРОГ ГОРОДОВ (предлагаемая)</a:t>
            </a:r>
            <a:endParaRPr lang="ru-RU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7776864" cy="46291"/>
          </a:xfrm>
          <a:prstGeom prst="rect">
            <a:avLst/>
          </a:prstGeom>
        </p:spPr>
      </p:pic>
      <p:graphicFrame>
        <p:nvGraphicFramePr>
          <p:cNvPr id="7" name="Таблица 6"/>
          <p:cNvGraphicFramePr>
            <a:graphicFrameLocks noGrp="1"/>
          </p:cNvGraphicFramePr>
          <p:nvPr/>
        </p:nvGraphicFramePr>
        <p:xfrm>
          <a:off x="827584" y="908720"/>
          <a:ext cx="8208912" cy="5940726"/>
        </p:xfrm>
        <a:graphic>
          <a:graphicData uri="http://schemas.openxmlformats.org/drawingml/2006/table">
            <a:tbl>
              <a:tblPr/>
              <a:tblGrid>
                <a:gridCol w="14283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169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926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09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3535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Функциональный тип</a:t>
                      </a:r>
                      <a:r>
                        <a:rPr lang="ru-RU" sz="900" b="1" dirty="0">
                          <a:solidFill>
                            <a:srgbClr val="FF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улиц и дорог</a:t>
                      </a: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Доступ к основной проезжей части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Категория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3273">
                <a:tc gridSpan="4"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ru-RU" sz="900" b="1" dirty="0">
                          <a:latin typeface="+mn-lt"/>
                          <a:ea typeface="Calibri"/>
                          <a:cs typeface="Times New Roman"/>
                        </a:rPr>
                        <a:t>Магистральные городские улицы и дороги 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58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>
                          <a:latin typeface="+mn-lt"/>
                          <a:ea typeface="Calibri"/>
                          <a:cs typeface="Times New Roman"/>
                        </a:rPr>
                        <a:t>Улицы: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618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Магистральная улица непрерывного движения 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(УМНД)</a:t>
                      </a: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Основные транспортно-планировочные оси, главные элементы  планировочно - функциональной структуры города, поселения. Скоростные транспортные связи между жилыми и промышленными районами, общественными центрами. Выходы на внешние автомагистрали и скоростные автомобильные дороги, к аэропортам, зонам массового отдыха и поселениям системы агломерации.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Доступ с магистральных и распределительных улиц и дорог через развязки в разных уровнях и примыкания. Доступ с местных улиц и дорог возможен на местные или боковые проезды этой улицы. Непосредственный въезд и выезд от объектов на основную проезжую часть, как правило, не допускается. Пересечения в одном уровне запрещены.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ГВ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9641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Магистральная улица</a:t>
                      </a:r>
                      <a:r>
                        <a:rPr lang="ru-RU" sz="900" b="1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регулируемого движения 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(УМРД)</a:t>
                      </a: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Транспортно-планировочные оси города, основные элементы планировочно-функциональной структуры города, поселения. Транспортные связи между жилыми, промышленными районами и центром города, центрами планировочных районов; выходы на внешние автомобильные дороги.  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Доступ с магистральных и распределительных улиц и дорог через развязки в разных уровнях, перекрестки со светофорным регулированием и примыкания. Возможен ограниченный доступ с местных улиц и дорог. Непосредственный въезд и выезд от объектов на проезжую часть, как правило, ограничен.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latin typeface="+mn-lt"/>
                          <a:ea typeface="Calibri"/>
                          <a:cs typeface="Times New Roman"/>
                        </a:rPr>
                        <a:t>II</a:t>
                      </a: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Г, </a:t>
                      </a:r>
                      <a:r>
                        <a:rPr lang="en-US" sz="900" dirty="0">
                          <a:latin typeface="+mn-lt"/>
                          <a:ea typeface="Calibri"/>
                          <a:cs typeface="Times New Roman"/>
                        </a:rPr>
                        <a:t>III</a:t>
                      </a: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858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>
                          <a:latin typeface="+mn-lt"/>
                          <a:ea typeface="Calibri"/>
                          <a:cs typeface="Times New Roman"/>
                        </a:rPr>
                        <a:t>Городские дороги: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367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Городская автомагистраль 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(АГ)</a:t>
                      </a: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Скоростные транспортные связи международного, федерального и регионального уровней, а также удаленных планировочных районов. Продолжение внешних автомагистралей на территории города, поселения.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Доступ с магистральных и распределительных улиц и дорог только через развязки в разных уровнях. Не обслуживают объекты прилегающей территории, изолированы от застройки.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ГА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79641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Скоростная городская дорога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(ДГС)</a:t>
                      </a: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Скоростные транспортные связи межрегиональные и региональные, между жилыми и промышленными районами, общественными центрами. Выходы на внешние  автомагистрали и скоростные автомобильные дороги, к аэропортам, зонам массового отдыха и поселениям  в системе агломерации.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Доступ с магистральных и распределительных улиц и дорог через развязки в разных уровнях и примыкания. Изолированы от застройки, не имеют непосредственного доступа от объектов прилегающей территории.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ГБ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367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Магистральная городская дорога обычная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(ДГМО)</a:t>
                      </a:r>
                    </a:p>
                  </a:txBody>
                  <a:tcPr marL="33982" marR="3398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Транспортные связи региональные, между жилыми и промышленными районами, выходы на внешние автомобильные дороги, к аэропортам, зонам массового отдыха и поселениям в системе агломерации.  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Продолжение внешних автомобильных дорог.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Доступ с магистральных и распределительных улиц и дорог  через перекрестки со светофорным регулированием, примыкания, развязки в разных уровнях.</a:t>
                      </a: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В, </a:t>
                      </a:r>
                      <a:r>
                        <a:rPr lang="en-US" sz="900" dirty="0">
                          <a:latin typeface="+mn-lt"/>
                          <a:ea typeface="Calibri"/>
                          <a:cs typeface="Times New Roman"/>
                        </a:rPr>
                        <a:t>II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3982" marR="339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94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b="1" dirty="0" smtClean="0"/>
              <a:t>ФУНКЦИОНАЛЬНАЯКЛАССИФИКАЦИЯ УЛИЦ И ДОРОГ ГОРОДОВ (предлагаемая)</a:t>
            </a:r>
            <a:endParaRPr lang="ru-RU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7776864" cy="46291"/>
          </a:xfrm>
          <a:prstGeom prst="rect">
            <a:avLst/>
          </a:prstGeom>
        </p:spPr>
      </p:pic>
      <p:graphicFrame>
        <p:nvGraphicFramePr>
          <p:cNvPr id="6" name="Таблица 5"/>
          <p:cNvGraphicFramePr>
            <a:graphicFrameLocks noGrp="1"/>
          </p:cNvGraphicFramePr>
          <p:nvPr/>
        </p:nvGraphicFramePr>
        <p:xfrm>
          <a:off x="827584" y="914400"/>
          <a:ext cx="8136904" cy="6096000"/>
        </p:xfrm>
        <a:graphic>
          <a:graphicData uri="http://schemas.openxmlformats.org/drawingml/2006/table">
            <a:tbl>
              <a:tblPr/>
              <a:tblGrid>
                <a:gridCol w="14158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76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828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15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35467">
                <a:tc gridSpan="4"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ru-RU" sz="1000" b="1" dirty="0">
                          <a:latin typeface="+mn-lt"/>
                          <a:ea typeface="Calibri"/>
                          <a:cs typeface="Times New Roman"/>
                        </a:rPr>
                        <a:t>Распределительные улицы и дороги</a:t>
                      </a:r>
                      <a:endParaRPr lang="ru-RU" sz="10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093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b="1" i="1">
                          <a:latin typeface="+mn-lt"/>
                          <a:ea typeface="Calibri"/>
                          <a:cs typeface="Times New Roman"/>
                        </a:rPr>
                        <a:t>Распределительные улицы: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733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жилых районов, общественно-деловых и торговых зон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(УРЖ)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 Основные оси планировочной структуры жилых районов города, поселения. Транспортные связи жилых, общественно-деловых и торговых районов и зон. Сбор и распределение транспортных потоков между магистральными и местными улицами и дорогами.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Доступ с магистральных и местных улиц через перекрестки и примыкания. Непосредственный доступ к объектам на улице, не имеющим возможности транспортного обслуживания с других улиц.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latin typeface="+mn-lt"/>
                          <a:ea typeface="Calibri"/>
                          <a:cs typeface="Times New Roman"/>
                        </a:rPr>
                        <a:t>III</a:t>
                      </a: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733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- производственных </a:t>
                      </a: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зон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(УРП)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Основные оси планировочной структуры производственных районов и зон города, поселения. Транспортные связи производственных районов и зон. Сбор и распределение транспортных потоков между магистральными и местными улицами и дорогами.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Доступ с магистральных и местных улиц через перекрестки и примыкания. Непосредственный доступ к объектам на улице, не имеющим возможности транспортного обслуживания с других улиц.  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latin typeface="+mn-lt"/>
                          <a:ea typeface="Calibri"/>
                          <a:cs typeface="Times New Roman"/>
                        </a:rPr>
                        <a:t>III</a:t>
                      </a: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33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b="1" i="1" dirty="0">
                          <a:latin typeface="+mn-lt"/>
                          <a:ea typeface="Calibri"/>
                          <a:cs typeface="Times New Roman"/>
                        </a:rPr>
                        <a:t>Распределительная городская дорога </a:t>
                      </a:r>
                      <a:endParaRPr lang="ru-RU" sz="100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(ДГР)</a:t>
                      </a: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Сбор и распределение транспортных потоков между магистральными и местными дорогами и улицами.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Выход на внешние автомобильные дороги.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Продолжение внешних автомобильных дорог.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Доступ с магистральных и местных дорог и улиц через перекрестки и примыкания. Непосредственный доступ к одиночным объектам, расположенным на дороге, не имеющим возможности транспортного обслуживания с других улиц и дорог.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latin typeface="+mn-lt"/>
                          <a:ea typeface="Calibri"/>
                          <a:cs typeface="Times New Roman"/>
                        </a:rPr>
                        <a:t>II</a:t>
                      </a: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en-US" sz="1000">
                          <a:latin typeface="+mn-lt"/>
                          <a:ea typeface="Calibri"/>
                          <a:cs typeface="Times New Roman"/>
                        </a:rPr>
                        <a:t>III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5467">
                <a:tc gridSpan="4"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ru-RU" sz="1000" b="1">
                          <a:latin typeface="+mn-lt"/>
                          <a:ea typeface="Calibri"/>
                          <a:cs typeface="Times New Roman"/>
                        </a:rPr>
                        <a:t>Местные улицы и дороги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5467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b="1" i="1">
                          <a:latin typeface="+mn-lt"/>
                          <a:ea typeface="Calibri"/>
                          <a:cs typeface="Times New Roman"/>
                        </a:rPr>
                        <a:t>Местные  улицы: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1867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-  жилые улицы  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(УЖ) </a:t>
                      </a: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Транспортные и пешеходные связи внутри районов для обеспечения доступа к зданиям и земельным участкам. Выход на распределительные улицы и дороги, магистральные улицы регулируемого движения.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Доступ осуществляется через перекрестки и  примыкания. Непосредственный доступ объектов и земельных участков к проезжей части.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latin typeface="+mn-lt"/>
                          <a:ea typeface="Calibri"/>
                          <a:cs typeface="Times New Roman"/>
                        </a:rPr>
                        <a:t>IV</a:t>
                      </a: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Г, </a:t>
                      </a:r>
                      <a:r>
                        <a:rPr lang="en-US" sz="1000"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812800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-  </a:t>
                      </a: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общественно-деловых и торговых зон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(УТ)</a:t>
                      </a:r>
                      <a:endParaRPr lang="ru-RU" sz="10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0640" marR="4064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Транспортные и пешеходные связи внутри зон и районов для обеспечения доступа к зданиям и земельным участкам (торговым, офисным и административным зданиям, объектам сервисного обслуживания населения, образовательным учреждениям и др.). Выход на магистральные и распределительные улицы.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Доступ осуществляется через перекрестки и  примыкания. 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Непосредственный доступ объектов и земельных участков к проезжей части.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000" dirty="0">
                          <a:latin typeface="+mn-lt"/>
                          <a:ea typeface="Calibri"/>
                          <a:cs typeface="Times New Roman"/>
                        </a:rPr>
                        <a:t>IV</a:t>
                      </a: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Г, </a:t>
                      </a:r>
                      <a:r>
                        <a:rPr lang="en-US" sz="1000" dirty="0"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40640" marR="406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9052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b="1" dirty="0" smtClean="0"/>
              <a:t>ФУНКЦИОНАЛЬНАЯКЛАССИФИКАЦИЯ УЛИЦ И ДОРОГ ГОРОДОВ (предлагаемая)</a:t>
            </a:r>
            <a:endParaRPr lang="ru-RU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7776864" cy="46291"/>
          </a:xfrm>
          <a:prstGeom prst="rect">
            <a:avLst/>
          </a:prstGeom>
        </p:spPr>
      </p:pic>
      <p:graphicFrame>
        <p:nvGraphicFramePr>
          <p:cNvPr id="6" name="Таблица 5"/>
          <p:cNvGraphicFramePr>
            <a:graphicFrameLocks noGrp="1"/>
          </p:cNvGraphicFramePr>
          <p:nvPr/>
        </p:nvGraphicFramePr>
        <p:xfrm>
          <a:off x="1115616" y="980728"/>
          <a:ext cx="7920878" cy="5867400"/>
        </p:xfrm>
        <a:graphic>
          <a:graphicData uri="http://schemas.openxmlformats.org/drawingml/2006/table">
            <a:tbl>
              <a:tblPr/>
              <a:tblGrid>
                <a:gridCol w="13782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982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110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334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6114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 dirty="0">
                          <a:latin typeface="+mn-lt"/>
                          <a:ea typeface="Calibri"/>
                          <a:cs typeface="Times New Roman"/>
                        </a:rPr>
                        <a:t>Местные  улицы:</a:t>
                      </a:r>
                      <a:endParaRPr lang="ru-RU" sz="11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4834" marR="3483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1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0571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 dirty="0">
                          <a:latin typeface="+mn-lt"/>
                          <a:ea typeface="Calibri"/>
                          <a:cs typeface="Times New Roman"/>
                        </a:rPr>
                        <a:t>- производственных</a:t>
                      </a:r>
                      <a:r>
                        <a:rPr lang="ru-RU" sz="1100" dirty="0">
                          <a:latin typeface="+mn-lt"/>
                          <a:ea typeface="Times New Roman"/>
                          <a:cs typeface="Times New Roman"/>
                        </a:rPr>
                        <a:t> зон</a:t>
                      </a:r>
                      <a:endParaRPr lang="ru-RU" sz="110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 dirty="0">
                          <a:latin typeface="+mn-lt"/>
                          <a:ea typeface="Times New Roman"/>
                          <a:cs typeface="Times New Roman"/>
                        </a:rPr>
                        <a:t>(УП)</a:t>
                      </a:r>
                      <a:endParaRPr lang="ru-RU" sz="11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4834" marR="3483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Транспортные  и пешеходные связи внутри промышленных, коммунально-складских зон и районов, обеспечение доступа к зданиям и земельным участкам этих зон и районов, выход на распределительные улицы и дороги.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Доступ осуществляется через перекрестки и примыкания. Непосредственный доступ объектов и земельных участков к проезжей части.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  <a:cs typeface="Times New Roman"/>
                        </a:rPr>
                        <a:t>IV</a:t>
                      </a: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114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>
                          <a:latin typeface="+mn-lt"/>
                          <a:ea typeface="Calibri"/>
                          <a:cs typeface="Times New Roman"/>
                        </a:rPr>
                        <a:t>Проезды:</a:t>
                      </a:r>
                      <a:endParaRPr lang="ru-RU" sz="11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4834" marR="3483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1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8343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- жилых районов</a:t>
                      </a: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(ПЖ)</a:t>
                      </a:r>
                    </a:p>
                  </a:txBody>
                  <a:tcPr marL="34834" marR="3483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Транспортные и пешеходные связи в пределах отдельных планировочно-функциональных элементов жилых районов.  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Доступ осуществляется через перекрестки и примыкания. Непосредственный доступ объектов к проезду.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8343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ru-RU" sz="1100">
                          <a:latin typeface="+mn-lt"/>
                          <a:ea typeface="Times New Roman"/>
                          <a:cs typeface="Times New Roman"/>
                        </a:rPr>
                        <a:t>общественно-деловых и торговых зон</a:t>
                      </a:r>
                      <a:endParaRPr lang="ru-RU" sz="11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Times New Roman"/>
                          <a:cs typeface="Times New Roman"/>
                        </a:rPr>
                        <a:t>(ПТ)</a:t>
                      </a:r>
                      <a:endParaRPr lang="ru-RU" sz="11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4834" marR="3483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Транспортные и пешеходные связи в пределах отдельных планировочно-функциональных элементов </a:t>
                      </a:r>
                      <a:r>
                        <a:rPr lang="ru-RU" sz="1100">
                          <a:latin typeface="+mn-lt"/>
                          <a:ea typeface="Times New Roman"/>
                          <a:cs typeface="Times New Roman"/>
                        </a:rPr>
                        <a:t>общественно-деловых и торговых зон.</a:t>
                      </a:r>
                      <a:endParaRPr lang="ru-RU" sz="11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Доступ осуществляется через перекрестки и примыкания. Непосредственный доступ объектов к проезду.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4457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- производственных </a:t>
                      </a:r>
                      <a:r>
                        <a:rPr lang="ru-RU" sz="1100">
                          <a:latin typeface="+mn-lt"/>
                          <a:ea typeface="Times New Roman"/>
                          <a:cs typeface="Times New Roman"/>
                        </a:rPr>
                        <a:t>зон</a:t>
                      </a:r>
                      <a:endParaRPr lang="ru-RU" sz="11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Times New Roman"/>
                          <a:cs typeface="Times New Roman"/>
                        </a:rPr>
                        <a:t>(ПП)</a:t>
                      </a:r>
                      <a:endParaRPr lang="ru-RU" sz="11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4834" marR="3483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Транспортные и пешеходные связи в пределах отдельных планировочно-функциональных элементов производственных (</a:t>
                      </a:r>
                      <a:r>
                        <a:rPr lang="ru-RU" sz="1100">
                          <a:latin typeface="+mn-lt"/>
                          <a:ea typeface="Times New Roman"/>
                          <a:cs typeface="Times New Roman"/>
                        </a:rPr>
                        <a:t>промышленных и коммунально-складских) зон</a:t>
                      </a: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Доступ осуществляется через перекрестки и примыкания. Непосредственный доступ объектов к проезду.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2229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- парковые </a:t>
                      </a: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(ПР)</a:t>
                      </a:r>
                    </a:p>
                  </a:txBody>
                  <a:tcPr marL="34834" marR="3483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Транспортные, пешеходные и велосипедные связи в пределах парков и лесопарков. 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Непосредственный доступ объектов, обслуживающих парк или лесопарк. 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96686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>
                          <a:latin typeface="+mn-lt"/>
                          <a:ea typeface="Calibri"/>
                          <a:cs typeface="Times New Roman"/>
                        </a:rPr>
                        <a:t>Пешеходные улицы</a:t>
                      </a:r>
                      <a:endParaRPr lang="ru-RU" sz="11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(УП)</a:t>
                      </a:r>
                    </a:p>
                  </a:txBody>
                  <a:tcPr marL="34834" marR="3483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Связи немоторизованных участников движения (пешеходов и велосипедистов) с местами приложения труда, учреждениями и предприятиями обслуживания, в том числе в пределах общественных центров, местами отдыха и остановочными пунктами пассажирского транспорта общего пользования. 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  <a:cs typeface="Times New Roman"/>
                        </a:rPr>
                        <a:t>Доступ транспортных средств запрещен. Разрешено движение машин, обслуживающих улицу и прилегающую территорию.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+mn-lt"/>
                          <a:ea typeface="Calibri"/>
                          <a:cs typeface="Times New Roman"/>
                        </a:rPr>
                        <a:t>VI</a:t>
                      </a:r>
                      <a:r>
                        <a:rPr lang="ru-RU" sz="1100" dirty="0">
                          <a:latin typeface="+mn-lt"/>
                          <a:ea typeface="Calibri"/>
                          <a:cs typeface="Times New Roman"/>
                        </a:rPr>
                        <a:t>Г</a:t>
                      </a:r>
                    </a:p>
                  </a:txBody>
                  <a:tcPr marL="34834" marR="348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994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b="1" dirty="0" smtClean="0"/>
              <a:t>ФУНКЦИОНАЛЬНАЯКЛАССИФИКАЦИЯ УЛИЦ И ДОРОГ ГОРОДОВ (предлагаемая) – доступ участников движения</a:t>
            </a:r>
            <a:endParaRPr lang="ru-RU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7776864" cy="46291"/>
          </a:xfrm>
          <a:prstGeom prst="rect">
            <a:avLst/>
          </a:prstGeom>
        </p:spPr>
      </p:pic>
      <p:graphicFrame>
        <p:nvGraphicFramePr>
          <p:cNvPr id="7" name="Таблица 6"/>
          <p:cNvGraphicFramePr>
            <a:graphicFrameLocks noGrp="1"/>
          </p:cNvGraphicFramePr>
          <p:nvPr/>
        </p:nvGraphicFramePr>
        <p:xfrm>
          <a:off x="755576" y="980728"/>
          <a:ext cx="8136903" cy="5623560"/>
        </p:xfrm>
        <a:graphic>
          <a:graphicData uri="http://schemas.openxmlformats.org/drawingml/2006/table">
            <a:tbl>
              <a:tblPr/>
              <a:tblGrid>
                <a:gridCol w="13715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64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5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6325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0081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89345"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Функциональный тип улиц и дорог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Стоянка транспортных средств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Остановка транспортных средств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marL="0" marR="71755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Движение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249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Легкового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Общественного пассажирского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Грузового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Велосипедистов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Пешеходов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Пешеходов через проезжую часть в одном уровне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812">
                <a:tc gridSpan="9">
                  <a:txBody>
                    <a:bodyPr/>
                    <a:lstStyle/>
                    <a:p>
                      <a:pPr marL="0" lv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ru-RU" sz="900" b="1">
                          <a:latin typeface="+mn-lt"/>
                          <a:ea typeface="Calibri"/>
                          <a:cs typeface="Times New Roman"/>
                        </a:rPr>
                        <a:t>Магистральные городские улицы и дороги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737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>
                          <a:latin typeface="+mn-lt"/>
                          <a:ea typeface="Calibri"/>
                          <a:cs typeface="Times New Roman"/>
                        </a:rPr>
                        <a:t>Улицы: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Улица непрерывного движения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(УМНД)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Основное назначение. 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изолированным велодорожкам 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допускается.  Пешеходные переходы только в разных уровнях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Магистральная улица</a:t>
                      </a:r>
                      <a:r>
                        <a:rPr lang="ru-RU" sz="900" b="1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регулируемого движения 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(УМРД)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 на основном проезде, допускается на местных проездах с выделением полосы для стоянки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Основное назначение. 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изолированным велодорожкам 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Допускается. Пешеходные переходы регулируемые или  в разных уровнях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11737"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>
                          <a:latin typeface="+mn-lt"/>
                          <a:ea typeface="Calibri"/>
                          <a:cs typeface="Times New Roman"/>
                        </a:rPr>
                        <a:t>Городские дороги: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8874"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Городская автомагистраль </a:t>
                      </a:r>
                    </a:p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(АГ)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Допускается, экспрессы и скоростные маршруты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допускается.  Пешеходные переходы только в разных уровнях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8874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Скоростная городская дорога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(ДГС)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Допускается, экспрессы и скоростные маршруты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допускается.  Пешеходные переходы только в разных уровнях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Магистральная городская дорога обычная</a:t>
                      </a: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(ДГМО)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Допускается. 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изолированным велодорожкам 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пешеходным дорожкам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Допускается. Пешеходные переходы регулируемые или  в разных уровнях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186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b="1" dirty="0" smtClean="0"/>
              <a:t>ФУНКЦИОНАЛЬНАЯКЛАССИФИКАЦИЯ УЛИЦ И ДОРОГ ГОРОДОВ (предлагаемая) – доступ участников движения</a:t>
            </a:r>
            <a:endParaRPr lang="ru-RU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7776864" cy="46291"/>
          </a:xfrm>
          <a:prstGeom prst="rect">
            <a:avLst/>
          </a:prstGeom>
        </p:spPr>
      </p:pic>
      <p:graphicFrame>
        <p:nvGraphicFramePr>
          <p:cNvPr id="7" name="Таблица 6"/>
          <p:cNvGraphicFramePr>
            <a:graphicFrameLocks noGrp="1"/>
          </p:cNvGraphicFramePr>
          <p:nvPr/>
        </p:nvGraphicFramePr>
        <p:xfrm>
          <a:off x="755576" y="980728"/>
          <a:ext cx="8136903" cy="6172200"/>
        </p:xfrm>
        <a:graphic>
          <a:graphicData uri="http://schemas.openxmlformats.org/drawingml/2006/table">
            <a:tbl>
              <a:tblPr/>
              <a:tblGrid>
                <a:gridCol w="13715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64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5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6325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0081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89345"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Функциональный тип улиц и дорог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Стоянка транспортных средств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Остановка транспортных средств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marL="0" marR="71755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Движение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249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Легкового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Общественного пассажирского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Грузового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Велосипедистов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Пешеходов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Пешеходов через проезжую часть в одном уровне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812">
                <a:tc gridSpan="9">
                  <a:txBody>
                    <a:bodyPr/>
                    <a:lstStyle/>
                    <a:p>
                      <a:pPr marL="342900" lv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ru-RU" sz="900" b="1" dirty="0" smtClean="0">
                          <a:latin typeface="+mn-lt"/>
                          <a:ea typeface="Calibri"/>
                          <a:cs typeface="Times New Roman"/>
                        </a:rPr>
                        <a:t>2. Распределительные улицы и дороги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737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>
                          <a:latin typeface="+mn-lt"/>
                          <a:ea typeface="Calibri"/>
                          <a:cs typeface="Times New Roman"/>
                        </a:rPr>
                        <a:t>Улицы: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ru-RU" sz="900" dirty="0">
                          <a:latin typeface="+mn-lt"/>
                          <a:ea typeface="Times New Roman"/>
                          <a:cs typeface="Times New Roman"/>
                        </a:rPr>
                        <a:t>жилых районов, общественно-деловых и торговых зон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Times New Roman"/>
                          <a:cs typeface="Times New Roman"/>
                        </a:rPr>
                        <a:t>(УРЖ)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Разрешена в случае устройства полосы для стоянки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Допускается, могут вводиться ограничения на отдельных участках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велодорожкам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Допускается. Пешеходные переходы регулируемые или в разных уровнях, нерегулируемые запрещены, кроме переходов около кольцевых пересечений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- производственных </a:t>
                      </a:r>
                      <a:r>
                        <a:rPr lang="ru-RU" sz="900">
                          <a:latin typeface="+mn-lt"/>
                          <a:ea typeface="Times New Roman"/>
                          <a:cs typeface="Times New Roman"/>
                        </a:rPr>
                        <a:t>зон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Times New Roman"/>
                          <a:cs typeface="Times New Roman"/>
                        </a:rPr>
                        <a:t>(УРП)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Разрешена в случае устройства полосы для стоянки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велодорожкам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Допускается. Пешеходные переходы регулируемые или в разных уровнях, нерегулируемые запрещены, кроме переходов около кольцевых пересечений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8874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 dirty="0">
                          <a:latin typeface="+mn-lt"/>
                          <a:ea typeface="Calibri"/>
                          <a:cs typeface="Times New Roman"/>
                        </a:rPr>
                        <a:t>Распределительная городская дорога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(ДГР)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 в случае устройства полосы для стоянки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Допускается.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изолированным велодорожкам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пешеходным дорожкам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Допускается. Пешеходные переходы регулируемые или в разных уровнях, возможны нерегулируемые пешеходные переходы в одном уровне.</a:t>
                      </a:r>
                    </a:p>
                  </a:txBody>
                  <a:tcPr marL="31262" marR="31262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779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b="1" dirty="0" smtClean="0"/>
              <a:t>ФУНКЦИОНАЛЬНАЯКЛАССИФИКАЦИЯ УЛИЦ И ДОРОГ ГОРОДОВ (предлагаемая) – доступ участников движения</a:t>
            </a:r>
            <a:endParaRPr lang="ru-RU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7776864" cy="46291"/>
          </a:xfrm>
          <a:prstGeom prst="rect">
            <a:avLst/>
          </a:prstGeom>
        </p:spPr>
      </p:pic>
      <p:graphicFrame>
        <p:nvGraphicFramePr>
          <p:cNvPr id="7" name="Таблица 6"/>
          <p:cNvGraphicFramePr>
            <a:graphicFrameLocks noGrp="1"/>
          </p:cNvGraphicFramePr>
          <p:nvPr/>
        </p:nvGraphicFramePr>
        <p:xfrm>
          <a:off x="755576" y="980728"/>
          <a:ext cx="8136903" cy="5974080"/>
        </p:xfrm>
        <a:graphic>
          <a:graphicData uri="http://schemas.openxmlformats.org/drawingml/2006/table">
            <a:tbl>
              <a:tblPr/>
              <a:tblGrid>
                <a:gridCol w="13715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64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5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6325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0081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89345"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Функциональный тип улиц и дорог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Стоянка транспортных средств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Остановка транспортных средств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marL="0" marR="71755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Движение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249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Легкового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Общественного пассажирского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Грузового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Велосипедистов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Пешеходов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Пешеходов через проезжую часть в одном уровне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812">
                <a:tc gridSpan="9">
                  <a:txBody>
                    <a:bodyPr/>
                    <a:lstStyle/>
                    <a:p>
                      <a:pPr marL="0" lv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ru-RU" sz="900" b="1" dirty="0" smtClean="0">
                          <a:latin typeface="+mn-lt"/>
                          <a:ea typeface="Calibri"/>
                          <a:cs typeface="Times New Roman"/>
                        </a:rPr>
                        <a:t>3. </a:t>
                      </a:r>
                      <a:r>
                        <a:rPr kumimoji="0" lang="ru-RU" sz="9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Местные улицы и дороги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737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>
                          <a:latin typeface="+mn-lt"/>
                          <a:ea typeface="Calibri"/>
                          <a:cs typeface="Times New Roman"/>
                        </a:rPr>
                        <a:t>Улицы: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-  жилые улицы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(УЖ)    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Разрешено  с обязательным   устройством полосы для стоянки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Разрешено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Не допускается.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Разрешено для транспорта,  обслуживающего территорию и улицу. Транзитное движение запрещено.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Допускается, велодорожки могут быть совмещены с проезжей частью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Допускается. Нерегулируемые и регулируемые пешеходные переходы в одном уровне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-  </a:t>
                      </a: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общественно-деловых и торговых зон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(УТ)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Разрешено  с обязательным   устройством полосы для стоянки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Разрешено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 для доступа к объектам тяготения. 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 по  велодорожкам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Допускается. Нерегулируемые и регулируемые пешеходные переходы в одном уровне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8874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- производственных </a:t>
                      </a: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зон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Times New Roman"/>
                          <a:cs typeface="Times New Roman"/>
                        </a:rPr>
                        <a:t>(УП)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 по изолированным велодорожкам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>
                          <a:latin typeface="+mn-lt"/>
                          <a:ea typeface="Calibri"/>
                          <a:cs typeface="Times New Roman"/>
                        </a:rPr>
                        <a:t>Допускается по тротуарам</a:t>
                      </a:r>
                      <a:endParaRPr lang="ru-RU" sz="1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000" dirty="0">
                          <a:latin typeface="+mn-lt"/>
                          <a:ea typeface="Calibri"/>
                          <a:cs typeface="Times New Roman"/>
                        </a:rPr>
                        <a:t>Нерегулируемые и регулируемые пешеходные переходы в одном уровне</a:t>
                      </a:r>
                      <a:endParaRPr lang="ru-RU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834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b="1" dirty="0" smtClean="0"/>
              <a:t>ФУНКЦИОНАЛЬНАЯКЛАССИФИКАЦИЯ УЛИЦ И ДОРОГ ГОРОДОВ (предлагаемая) – доступ участников движения</a:t>
            </a:r>
            <a:endParaRPr lang="ru-RU" b="1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7776864" cy="46291"/>
          </a:xfrm>
          <a:prstGeom prst="rect">
            <a:avLst/>
          </a:prstGeom>
        </p:spPr>
      </p:pic>
      <p:graphicFrame>
        <p:nvGraphicFramePr>
          <p:cNvPr id="7" name="Таблица 6"/>
          <p:cNvGraphicFramePr>
            <a:graphicFrameLocks noGrp="1"/>
          </p:cNvGraphicFramePr>
          <p:nvPr/>
        </p:nvGraphicFramePr>
        <p:xfrm>
          <a:off x="755576" y="980728"/>
          <a:ext cx="8136903" cy="6010203"/>
        </p:xfrm>
        <a:graphic>
          <a:graphicData uri="http://schemas.openxmlformats.org/drawingml/2006/table">
            <a:tbl>
              <a:tblPr/>
              <a:tblGrid>
                <a:gridCol w="11521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645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05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6325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0081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89345"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Функциональный тип улиц и дорог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Стоянка транспортных средств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Остановка транспортных средств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marL="0" marR="71755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Движение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249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Легкового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Общественного пассажирского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Грузового транспорта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Велосипедистов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Пешеходов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Пешеходов через проезжую часть в одном уровне</a:t>
                      </a: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812">
                <a:tc gridSpan="9">
                  <a:txBody>
                    <a:bodyPr/>
                    <a:lstStyle/>
                    <a:p>
                      <a:pPr marL="0" lv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ru-RU" sz="900" b="1" dirty="0" smtClean="0">
                          <a:latin typeface="+mn-lt"/>
                          <a:ea typeface="Calibri"/>
                          <a:cs typeface="Times New Roman"/>
                        </a:rPr>
                        <a:t>3. </a:t>
                      </a:r>
                      <a:r>
                        <a:rPr kumimoji="0" lang="ru-RU" sz="9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Местные улицы и дороги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737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 dirty="0" smtClean="0">
                          <a:latin typeface="+mn-lt"/>
                          <a:ea typeface="Calibri"/>
                          <a:cs typeface="Times New Roman"/>
                        </a:rPr>
                        <a:t>Проезды: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endParaRPr lang="ru-RU"/>
                    </a:p>
                  </a:txBody>
                  <a:tcPr marL="23944" marR="23944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-  жилых районов</a:t>
                      </a: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(ПЖ)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Не </a:t>
                      </a:r>
                      <a:r>
                        <a:rPr lang="ru-RU" sz="900" dirty="0" smtClean="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Разрешено для транспорта,  обслуживающего территорию и проезд. 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Нерегулируемые пешеходные переходы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8123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-  </a:t>
                      </a:r>
                      <a:r>
                        <a:rPr lang="ru-RU" sz="900" dirty="0">
                          <a:latin typeface="+mn-lt"/>
                          <a:ea typeface="Times New Roman"/>
                          <a:cs typeface="Times New Roman"/>
                        </a:rPr>
                        <a:t>общественно-деловых и торговых зон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Times New Roman"/>
                          <a:cs typeface="Times New Roman"/>
                        </a:rPr>
                        <a:t>(ПТ)</a:t>
                      </a:r>
                      <a:endParaRPr lang="ru-RU" sz="9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 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для доступа к объектам тяготения 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Нерегулируемые пешеходные переходы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8874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-  производственных </a:t>
                      </a:r>
                      <a:r>
                        <a:rPr lang="ru-RU" sz="900">
                          <a:latin typeface="+mn-lt"/>
                          <a:ea typeface="Times New Roman"/>
                          <a:cs typeface="Times New Roman"/>
                        </a:rPr>
                        <a:t>зон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Times New Roman"/>
                          <a:cs typeface="Times New Roman"/>
                        </a:rPr>
                        <a:t>(ПП)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Разрешена.</a:t>
                      </a: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 В случае однополосного движения запрещена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Разрешена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изолированным велодорожкам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по тротуарам или пешеходным дорожкам 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Нерегулируемые пешеходные переходы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8874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- парковые </a:t>
                      </a: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(ПР)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 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Запрещена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 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допускается.</a:t>
                      </a: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Разрешено для транспорта,  обслуживающего территорию и дорогу.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8874"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b="1" i="1">
                          <a:latin typeface="+mn-lt"/>
                          <a:ea typeface="Calibri"/>
                          <a:cs typeface="Times New Roman"/>
                        </a:rPr>
                        <a:t>Пешеходные улицы</a:t>
                      </a:r>
                      <a:endParaRPr lang="ru-RU" sz="90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(УП)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 для маршрутного транспорта с фиксированной траекторией движения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Не допускается.</a:t>
                      </a:r>
                    </a:p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Разрешено для транспорта,  обслуживающего территорию и улицу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Допускается,  за исключением специальных случаев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>
                          <a:latin typeface="+mn-lt"/>
                          <a:ea typeface="Calibri"/>
                          <a:cs typeface="Times New Roman"/>
                        </a:rPr>
                        <a:t>Основное назначение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900" dirty="0">
                          <a:latin typeface="+mn-lt"/>
                          <a:ea typeface="Calibri"/>
                          <a:cs typeface="Times New Roman"/>
                        </a:rPr>
                        <a:t>Нерегулируемые и регулируемые пешеходные переходы в одном уровне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31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16632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2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Техническая классификация городских улиц и дорог (предлагаемая) </a:t>
            </a:r>
            <a:endParaRPr lang="ru-RU" sz="2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908720"/>
            <a:ext cx="7776864" cy="46291"/>
          </a:xfrm>
          <a:prstGeom prst="rect">
            <a:avLst/>
          </a:prstGeom>
        </p:spPr>
      </p:pic>
      <p:graphicFrame>
        <p:nvGraphicFramePr>
          <p:cNvPr id="6" name="Таблица 5"/>
          <p:cNvGraphicFramePr>
            <a:graphicFrameLocks noGrp="1"/>
          </p:cNvGraphicFramePr>
          <p:nvPr/>
        </p:nvGraphicFramePr>
        <p:xfrm>
          <a:off x="827584" y="1124744"/>
          <a:ext cx="7920880" cy="5532120"/>
        </p:xfrm>
        <a:graphic>
          <a:graphicData uri="http://schemas.openxmlformats.org/drawingml/2006/table">
            <a:tbl>
              <a:tblPr/>
              <a:tblGrid>
                <a:gridCol w="11583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53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692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692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793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7930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43295"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100">
                        <a:latin typeface="+mn-lt"/>
                        <a:ea typeface="Calibri"/>
                      </a:endParaRPr>
                    </a:p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Класс городских улиц и дорог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ru-RU" sz="1100">
                        <a:latin typeface="+mn-lt"/>
                        <a:ea typeface="Times New Roman"/>
                      </a:endParaRPr>
                    </a:p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Категория городских улиц и дорог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Основные параметры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988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Расчетная скорость, км/час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Ширина полосы движения, 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Число полос движения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2159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Эффективная ширина тротуаров, 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6590"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Городская автомагистраль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</a:rPr>
                        <a:t>I</a:t>
                      </a:r>
                      <a:r>
                        <a:rPr lang="ru-RU" sz="1100">
                          <a:latin typeface="+mn-lt"/>
                          <a:ea typeface="Calibri"/>
                        </a:rPr>
                        <a:t>ГА 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130,120,110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3,75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4-8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-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7735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Скоростные городские дороги 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</a:rPr>
                        <a:t>I</a:t>
                      </a:r>
                      <a:r>
                        <a:rPr lang="ru-RU" sz="1100">
                          <a:latin typeface="+mn-lt"/>
                          <a:ea typeface="Calibri"/>
                        </a:rPr>
                        <a:t>ГБ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110, 100, 90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крайняя правая 3,75, остальные 3,5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4-8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-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9884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Улицы непрерывного движения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</a:rPr>
                        <a:t>I</a:t>
                      </a:r>
                      <a:r>
                        <a:rPr lang="ru-RU" sz="1100">
                          <a:latin typeface="+mn-lt"/>
                          <a:ea typeface="Calibri"/>
                        </a:rPr>
                        <a:t>ГВ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90, 80, 70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крайняя правая 3,75, остальные 3,5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4-8</a:t>
                      </a:r>
                    </a:p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(без учёта боковых проездов)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По расчету, но не менее 3 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9884">
                <a:tc rowSpan="4"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Улицы регулируемого движения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</a:rPr>
                        <a:t>II</a:t>
                      </a:r>
                      <a:r>
                        <a:rPr lang="ru-RU" sz="1100">
                          <a:latin typeface="+mn-lt"/>
                          <a:ea typeface="Calibri"/>
                        </a:rPr>
                        <a:t>Г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80, 70, 60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Крайняя правая 3,75, остальные 3,5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4-8 (без учёта боковых проездов)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По расчету, но не менее для улиц 4,5 м,</a:t>
                      </a:r>
                    </a:p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для дорог – 1,5м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988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</a:rPr>
                        <a:t>III</a:t>
                      </a:r>
                      <a:r>
                        <a:rPr lang="ru-RU" sz="1100">
                          <a:latin typeface="+mn-lt"/>
                          <a:ea typeface="Calibri"/>
                        </a:rPr>
                        <a:t>Г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70, 60, 50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Крайняя правая 3,75, остальные 3,25-3,5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2-6 (без учёта боковых проездов)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По расчету, но не менее для улиц 3,0 м,</a:t>
                      </a:r>
                    </a:p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для дорог – 1,5м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6590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</a:rPr>
                        <a:t>IV</a:t>
                      </a:r>
                      <a:r>
                        <a:rPr lang="ru-RU" sz="1100">
                          <a:latin typeface="+mn-lt"/>
                          <a:ea typeface="Calibri"/>
                        </a:rPr>
                        <a:t>Г 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50, 40, 30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3,0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2-4 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По расчету, но не менее 1,5 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1647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</a:rPr>
                        <a:t>V</a:t>
                      </a:r>
                      <a:r>
                        <a:rPr lang="ru-RU" sz="1100">
                          <a:latin typeface="+mn-lt"/>
                          <a:ea typeface="Calibri"/>
                        </a:rPr>
                        <a:t>Г 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30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3,0 – без тротуара</a:t>
                      </a:r>
                    </a:p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2,75 – с тротуаром</a:t>
                      </a:r>
                    </a:p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3,5 – в жилой застройке при высоте зданий более 8 этажей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1-2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По расчету, но не менее 1,0 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6590"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Пешеходные улицы (зоны)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latin typeface="+mn-lt"/>
                          <a:ea typeface="Calibri"/>
                        </a:rPr>
                        <a:t>VI</a:t>
                      </a:r>
                      <a:r>
                        <a:rPr lang="ru-RU" sz="1100">
                          <a:latin typeface="+mn-lt"/>
                          <a:ea typeface="Calibri"/>
                        </a:rPr>
                        <a:t>Г </a:t>
                      </a:r>
                    </a:p>
                    <a:p>
                      <a:pPr marL="0"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 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 strike="sngStrike">
                          <a:latin typeface="+mn-lt"/>
                          <a:ea typeface="Calibri"/>
                        </a:rPr>
                        <a:t>-</a:t>
                      </a:r>
                      <a:endParaRPr lang="ru-RU" sz="1100">
                        <a:latin typeface="+mn-lt"/>
                        <a:ea typeface="Calibri"/>
                      </a:endParaRP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0,75 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latin typeface="+mn-lt"/>
                          <a:ea typeface="Calibri"/>
                        </a:rPr>
                        <a:t>Не менее 6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ru-RU" sz="1100" dirty="0">
                          <a:latin typeface="+mn-lt"/>
                          <a:ea typeface="Calibri"/>
                        </a:rPr>
                        <a:t>По расчету, но не менее 4,5 м</a:t>
                      </a:r>
                    </a:p>
                  </a:txBody>
                  <a:tcPr marL="42988" marR="4298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184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23528" y="1124744"/>
            <a:ext cx="8640960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/>
              <a:t>1. </a:t>
            </a:r>
            <a:r>
              <a:rPr lang="ru-RU" sz="1400" b="1" dirty="0"/>
              <a:t>Основная литература</a:t>
            </a:r>
            <a:r>
              <a:rPr lang="ru-RU" sz="1400" dirty="0"/>
              <a:t>: 1. Косцов А.В. и др. Транспортная планировка городов. Учебное пособие. М.-2018г. -300с.; 2. Федотов Г.А., Поспелов П.И. Изыскание и проектирование автомобильных дорог. М:, «Академия» 2018 г.- 465 с.; 3. Градостроительство. Планировка и застройка городских и сельских поселений СНиП РК 3.01-01-2008, Астана, 2008; 4. Градостроительство. Планировка и застройка городских и сельских населенных пунктов. СН РК 3.01-01-2013; 5. Градостроительство. Планировка и застройка городских и сельских населенных пунктов. СП РК 3.01-101-2013; 6. </a:t>
            </a:r>
            <a:r>
              <a:rPr lang="ru-RU" sz="1400" dirty="0" err="1"/>
              <a:t>Сильянов</a:t>
            </a:r>
            <a:r>
              <a:rPr lang="ru-RU" sz="1400" dirty="0"/>
              <a:t> В.В., Домке Э.Р. Транспортно-эксплуатационные качества автомобильных дорог и городских улиц. Учебник для студентов вузов. 2-е изд. –</a:t>
            </a:r>
            <a:r>
              <a:rPr lang="ru-RU" sz="1400" dirty="0" err="1"/>
              <a:t>М.Академия</a:t>
            </a:r>
            <a:r>
              <a:rPr lang="ru-RU" sz="1400" dirty="0"/>
              <a:t>, 2008. – 352 с.;</a:t>
            </a:r>
          </a:p>
          <a:p>
            <a:r>
              <a:rPr lang="ru-RU" sz="1400" dirty="0"/>
              <a:t> </a:t>
            </a:r>
          </a:p>
          <a:p>
            <a:r>
              <a:rPr lang="ru-RU" sz="1400" b="1" dirty="0" smtClean="0"/>
              <a:t> </a:t>
            </a:r>
            <a:r>
              <a:rPr lang="ru-RU" sz="1400" b="1" dirty="0" err="1"/>
              <a:t>Қосымша</a:t>
            </a:r>
            <a:r>
              <a:rPr lang="ru-RU" sz="1400" b="1" dirty="0"/>
              <a:t> </a:t>
            </a:r>
            <a:r>
              <a:rPr lang="ru-RU" sz="1400" b="1" dirty="0" err="1"/>
              <a:t>әдебиеттер</a:t>
            </a:r>
            <a:endParaRPr lang="ru-RU" sz="1400" dirty="0"/>
          </a:p>
          <a:p>
            <a:r>
              <a:rPr lang="ru-RU" sz="1400" dirty="0"/>
              <a:t> </a:t>
            </a:r>
          </a:p>
          <a:p>
            <a:r>
              <a:rPr lang="ru-RU" sz="1400" dirty="0"/>
              <a:t>1. 7. Гуревич и др. Справочник проектировщика городских дорог. М., </a:t>
            </a:r>
            <a:r>
              <a:rPr lang="ru-RU" sz="1400" dirty="0" err="1"/>
              <a:t>Стройиздат</a:t>
            </a:r>
            <a:r>
              <a:rPr lang="ru-RU" sz="1400" dirty="0"/>
              <a:t>. 1968. 8. </a:t>
            </a:r>
            <a:r>
              <a:rPr lang="ru-RU" sz="1400" dirty="0" err="1"/>
              <a:t>Гохман</a:t>
            </a:r>
            <a:r>
              <a:rPr lang="ru-RU" sz="1400" dirty="0"/>
              <a:t> В.А. и др. Пересечение и примыкание автомобильных дорог: М., высшая школа, 1989. - 319 с. 9. Меркулов Е.А. Городские дороги. Учебник для вузов. М., «Высшая школа», 1973.-456с. 10. Меркулов Е.А. и др. Примеры проектирования дорог и сетей пассажирского транспорта в городах. М., «Высшая школа», 1962. – 265 с. 11. </a:t>
            </a:r>
            <a:r>
              <a:rPr lang="ru-RU" sz="1400" dirty="0" err="1"/>
              <a:t>Милашечкин</a:t>
            </a:r>
            <a:r>
              <a:rPr lang="ru-RU" sz="1400" dirty="0"/>
              <a:t> А.А. и др. Узлы автомобильных дорог. М., «Транспорт», 1966. – 366с. 12. Меркулов Е.А. и др. Сборник конструкций городских дорог. М., </a:t>
            </a:r>
            <a:r>
              <a:rPr lang="ru-RU" sz="1400" dirty="0" err="1"/>
              <a:t>Стройиздат</a:t>
            </a:r>
            <a:r>
              <a:rPr lang="ru-RU" sz="1400" dirty="0"/>
              <a:t>, 1967. – 186 с. 13. Озеленение населенных мест: Справочник /Ерохин Г.П. и др., М., «Высшая школа», 1974. – 123 с. 14. </a:t>
            </a:r>
            <a:r>
              <a:rPr lang="ru-RU" sz="1400" dirty="0" err="1"/>
              <a:t>Орнатский</a:t>
            </a:r>
            <a:r>
              <a:rPr lang="ru-RU" sz="1400" dirty="0"/>
              <a:t> Н.П. Проектирование городских скоростных дорог. М., «Высшая школа», 1974.- 123 с. 15. Информационно – аналитический журнал «Автомобильные дороги» ЗАО «Издательство «Дороги», Москва, комитет по печати РФ, ежемесячник.»</a:t>
            </a:r>
          </a:p>
        </p:txBody>
      </p:sp>
    </p:spTree>
    <p:extLst>
      <p:ext uri="{BB962C8B-B14F-4D97-AF65-F5344CB8AC3E}">
        <p14:creationId xmlns:p14="http://schemas.microsoft.com/office/powerpoint/2010/main" val="1159418477"/>
      </p:ext>
    </p:extLst>
  </p:cSld>
  <p:clrMapOvr>
    <a:masterClrMapping/>
  </p:clrMapOvr>
</p:sld>
</file>

<file path=ppt/theme/theme1.xml><?xml version="1.0" encoding="utf-8"?>
<a:theme xmlns:a="http://schemas.openxmlformats.org/drawingml/2006/main" name="Легкий дым">
  <a:themeElements>
    <a:clrScheme name="Легкий дым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Легкий дым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Легкий дым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3101</TotalTime>
  <Words>4075</Words>
  <Application>Microsoft Office PowerPoint</Application>
  <PresentationFormat>Экран (4:3)</PresentationFormat>
  <Paragraphs>703</Paragraphs>
  <Slides>26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26</vt:i4>
      </vt:variant>
    </vt:vector>
  </HeadingPairs>
  <TitlesOfParts>
    <vt:vector size="32" baseType="lpstr">
      <vt:lpstr>Arial</vt:lpstr>
      <vt:lpstr>Calibri</vt:lpstr>
      <vt:lpstr>Century Gothic</vt:lpstr>
      <vt:lpstr>Times New Roman</vt:lpstr>
      <vt:lpstr>Wingdings 3</vt:lpstr>
      <vt:lpstr>Легкий дым</vt:lpstr>
      <vt:lpstr>Транспортное планирование городов</vt:lpstr>
      <vt:lpstr>Тема 2. Лекция 2  Классификация городских дорог и улиц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Условия Эксплуатации дорожных конструкций</dc:title>
  <dc:creator>svkube</dc:creator>
  <cp:lastModifiedBy>Asus</cp:lastModifiedBy>
  <cp:revision>86</cp:revision>
  <dcterms:created xsi:type="dcterms:W3CDTF">2014-09-03T06:40:38Z</dcterms:created>
  <dcterms:modified xsi:type="dcterms:W3CDTF">2022-03-04T12:41:22Z</dcterms:modified>
</cp:coreProperties>
</file>