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  <p:sldMasterId id="2147483673" r:id="rId5"/>
  </p:sldMasterIdLst>
  <p:notesMasterIdLst>
    <p:notesMasterId r:id="rId25"/>
  </p:notesMasterIdLst>
  <p:handoutMasterIdLst>
    <p:handoutMasterId r:id="rId26"/>
  </p:handoutMasterIdLst>
  <p:sldIdLst>
    <p:sldId id="344" r:id="rId6"/>
    <p:sldId id="358" r:id="rId7"/>
    <p:sldId id="359" r:id="rId8"/>
    <p:sldId id="354" r:id="rId9"/>
    <p:sldId id="355" r:id="rId10"/>
    <p:sldId id="384" r:id="rId11"/>
    <p:sldId id="360" r:id="rId12"/>
    <p:sldId id="382" r:id="rId13"/>
    <p:sldId id="383" r:id="rId14"/>
    <p:sldId id="396" r:id="rId15"/>
    <p:sldId id="386" r:id="rId16"/>
    <p:sldId id="387" r:id="rId17"/>
    <p:sldId id="388" r:id="rId18"/>
    <p:sldId id="389" r:id="rId19"/>
    <p:sldId id="390" r:id="rId20"/>
    <p:sldId id="391" r:id="rId21"/>
    <p:sldId id="392" r:id="rId22"/>
    <p:sldId id="393" r:id="rId23"/>
    <p:sldId id="39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24798AD-5EAA-4A34-A9D1-467A426D712D}">
          <p14:sldIdLst>
            <p14:sldId id="344"/>
            <p14:sldId id="358"/>
            <p14:sldId id="359"/>
            <p14:sldId id="354"/>
            <p14:sldId id="355"/>
            <p14:sldId id="384"/>
          </p14:sldIdLst>
        </p14:section>
        <p14:section name="Untitled Section" id="{8815CC5A-8279-42F5-B641-9072459CFCB4}">
          <p14:sldIdLst>
            <p14:sldId id="360"/>
            <p14:sldId id="382"/>
            <p14:sldId id="383"/>
            <p14:sldId id="396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FF80"/>
    <a:srgbClr val="006699"/>
    <a:srgbClr val="091925"/>
    <a:srgbClr val="123451"/>
    <a:srgbClr val="07131C"/>
    <a:srgbClr val="0D263A"/>
    <a:srgbClr val="FF8000"/>
    <a:srgbClr val="FFCC0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54" autoAdjust="0"/>
    <p:restoredTop sz="68928" autoAdjust="0"/>
  </p:normalViewPr>
  <p:slideViewPr>
    <p:cSldViewPr>
      <p:cViewPr>
        <p:scale>
          <a:sx n="100" d="100"/>
          <a:sy n="100" d="100"/>
        </p:scale>
        <p:origin x="-1848" y="468"/>
      </p:cViewPr>
      <p:guideLst>
        <p:guide orient="horz" pos="902"/>
        <p:guide pos="546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F7FF7-50CD-D74F-8521-E72DB68B670C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6F62F-B370-7346-B33C-1C487BFE61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808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1DD9B-E140-4D76-B427-DF4838D859EA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67C37-924A-4F8E-82E0-C3470BACC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580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5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том, что тестирование ПО необходимо, к счастью, никто уже не сомневается. Но так как сама отрасль тестирования достаточно молодая, в ней еще не полностью сформировались общепринятые методологии и правила, как в отрасли разработки ПО. Как обычно производится функциональное тестирование приложений, систем и т.п.? Процесс можно разбить на следующие стадии:</a:t>
            </a:r>
          </a:p>
          <a:p>
            <a:pPr marL="171450" lvl="0" indent="-171450" fontAlgn="base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Сбор требований </a:t>
            </a:r>
          </a:p>
          <a:p>
            <a:pPr marL="171450" lvl="0" indent="-171450" fontAlgn="base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Создание тестовой модели (что и как тестируем)</a:t>
            </a:r>
          </a:p>
          <a:p>
            <a:pPr marL="171450" lvl="0" indent="-171450" fontAlgn="base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Проведение тестирования</a:t>
            </a:r>
          </a:p>
          <a:p>
            <a:pPr marL="171450" lvl="0" indent="-171450" fontAlgn="base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Отчет о тестировании (дефекты, проблемы и т.п)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Каждая стадия включает в себя исключительно ручной труд. И для каждой новой версии приложения необходимо проводить регрессионное тестирование — повторять следующие стадии:</a:t>
            </a:r>
          </a:p>
          <a:p>
            <a:pPr marL="171450" lvl="0" indent="-171450" fontAlgn="base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Дополнение тестовой модели</a:t>
            </a:r>
          </a:p>
          <a:p>
            <a:pPr marL="171450" lvl="0" indent="-171450" fontAlgn="base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Проведение тестирования</a:t>
            </a:r>
          </a:p>
          <a:p>
            <a:pPr marL="171450" lvl="0" indent="-171450" fontAlgn="base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Отчет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Причем стадия «Проведение тестирования» включает в себя тестирования всего объема функциональности – и старого, и нового. Таким образом, получается, что с ростом функциональности растет и объем ручного тестирования, причем тестирование «старого» функционала совершенно справедливо вызывает у тестировщика отторжение – «я уже 10 раз это смотрел». Следовательно, падает и качество тестирования (снижение внимания), и скорость проведения полного тестирования системы. Регрессионное тестирование ведет к регрессу тестировщиков.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Автоматизация призвана и ускорить процесс тестирования, и избежать «деградации», если можно так сказать, тестировщиков.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Автоматизированное тестирование ПО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набор техник, подходов, инструментальных средств, т.е. целый процесс тестирования программного обеспечения, при котором основные функции и шаги теста, такие как запуск, инициализация, выполнение, анализ и выдача результата, производятся автоматически с помощью инструментов для автоматизированного тестирования.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свою очередь, </a:t>
            </a:r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инструмент для автоматизированного тестирования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это программное обеспечение, посредством которого осуществляется создание, отладка, выполнение и анализ результатов прогона автотестов.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Конечная цель автоматизации тестирования представляет собой некий набор автотестов, которые, при нажатии на кнопку «GO!», будут поочередно запускаться. Ну или всегда можно запустить какой-либо автотест отдельно, если для этого есть необходимость. Каждый такой скрипт проверяет правильность работы определенной части приложения и фиксирует ошибки в случае, если что-то работает не так.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22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ru-RU" b="0" i="0" dirty="0" smtClean="0"/>
              <a:t>Она</a:t>
            </a:r>
            <a:r>
              <a:rPr lang="ru-RU" b="0" i="0" baseline="0" dirty="0" smtClean="0"/>
              <a:t> несет </a:t>
            </a:r>
            <a:r>
              <a:rPr lang="ru-RU" b="1" dirty="0" smtClean="0"/>
              <a:t>Экономические выгоды</a:t>
            </a:r>
            <a:r>
              <a:rPr lang="en-US" b="1" dirty="0" smtClean="0"/>
              <a:t> </a:t>
            </a:r>
            <a:r>
              <a:rPr lang="en-US" b="0" dirty="0" smtClean="0"/>
              <a:t>(</a:t>
            </a:r>
            <a:r>
              <a:rPr lang="ru-RU" b="0" dirty="0" smtClean="0"/>
              <a:t>все</a:t>
            </a:r>
            <a:r>
              <a:rPr lang="ru-RU" b="0" baseline="0" dirty="0" smtClean="0"/>
              <a:t> можно оценить в денежном эквиваленте</a:t>
            </a:r>
            <a:r>
              <a:rPr lang="en-US" b="0" dirty="0" smtClean="0"/>
              <a:t>)</a:t>
            </a:r>
            <a:endParaRPr lang="ru-RU" b="1" dirty="0" smtClean="0"/>
          </a:p>
          <a:p>
            <a:pPr marL="228600" indent="-228600">
              <a:buAutoNum type="arabicPeriod"/>
            </a:pPr>
            <a:r>
              <a:rPr lang="ru-RU" b="0" dirty="0" smtClean="0"/>
              <a:t>Способствует</a:t>
            </a:r>
            <a:r>
              <a:rPr lang="ru-RU" b="0" baseline="0" dirty="0" smtClean="0"/>
              <a:t> </a:t>
            </a:r>
            <a:r>
              <a:rPr lang="ru-RU" b="1" dirty="0" smtClean="0"/>
              <a:t>Оптимизации процесса</a:t>
            </a:r>
            <a:r>
              <a:rPr lang="ru-RU" b="1" baseline="0" dirty="0" smtClean="0"/>
              <a:t> тестирования и разработки</a:t>
            </a:r>
            <a:r>
              <a:rPr lang="ru-RU" baseline="0" dirty="0" smtClean="0"/>
              <a:t> в том числе, когда мы понимаем, что у нас есть на это силы и средства, что мы можем улучшить и гарантировать тот самый </a:t>
            </a:r>
            <a:r>
              <a:rPr lang="en-US" baseline="0" dirty="0" smtClean="0"/>
              <a:t>quality assurance. </a:t>
            </a:r>
            <a:r>
              <a:rPr lang="ru-RU" baseline="0" dirty="0" smtClean="0"/>
              <a:t>У </a:t>
            </a:r>
            <a:r>
              <a:rPr lang="ru-RU" baseline="0" dirty="0" err="1" smtClean="0"/>
              <a:t>Епама</a:t>
            </a:r>
            <a:r>
              <a:rPr lang="ru-RU" baseline="0" dirty="0" smtClean="0"/>
              <a:t> даже когда-то было девизом и миссией «</a:t>
            </a:r>
            <a:r>
              <a:rPr lang="en-US" baseline="0" dirty="0" smtClean="0"/>
              <a:t>Commitment to quality</a:t>
            </a:r>
            <a:r>
              <a:rPr lang="ru-RU" baseline="0" dirty="0" smtClean="0"/>
              <a:t>» («Стремление к качеству»). Это и есть стремление к оптимизации процесса разработки ПО, в том числе и посредством внедрения автоматизации, чтобы показать клиенту, что нам не безразлично то, какой продукт мы выпускаем, что мы хотим сделать жизнь клиента более успешной.</a:t>
            </a:r>
          </a:p>
          <a:p>
            <a:pPr marL="228600" indent="-228600">
              <a:buAutoNum type="arabicPeriod"/>
            </a:pPr>
            <a:r>
              <a:rPr lang="ru-RU" b="1" baseline="0" dirty="0" smtClean="0"/>
              <a:t>Длительность проекта </a:t>
            </a:r>
            <a:r>
              <a:rPr lang="ru-RU" b="0" baseline="0" dirty="0" smtClean="0"/>
              <a:t>(осуществить полноценную, приносящую плоды автоматизацию реально на длительном проекте)</a:t>
            </a:r>
            <a:endParaRPr lang="ru-RU" b="1" baseline="0" dirty="0" smtClean="0"/>
          </a:p>
          <a:p>
            <a:pPr marL="228600" indent="-228600">
              <a:buAutoNum type="arabicPeriod"/>
            </a:pPr>
            <a:r>
              <a:rPr lang="ru-RU" b="1" baseline="0" dirty="0" smtClean="0"/>
              <a:t>Мотивация сотрудников </a:t>
            </a:r>
            <a:r>
              <a:rPr lang="ru-RU" b="0" baseline="0" dirty="0" smtClean="0"/>
              <a:t>, желание изучения чего-то нового – тоже немаловажный аспект.</a:t>
            </a:r>
          </a:p>
          <a:p>
            <a:pPr marL="228600" indent="-228600">
              <a:buAutoNum type="arabicPeriod"/>
            </a:pPr>
            <a:r>
              <a:rPr lang="ru-RU" b="1" baseline="0" dirty="0" smtClean="0"/>
              <a:t>Наличие квалифицированных специалистов</a:t>
            </a:r>
            <a:r>
              <a:rPr lang="ru-RU" baseline="0" dirty="0" smtClean="0"/>
              <a:t> в автоматизации</a:t>
            </a:r>
          </a:p>
          <a:p>
            <a:pPr marL="228600" indent="-228600">
              <a:buAutoNum type="arabicPeriod"/>
            </a:pPr>
            <a:r>
              <a:rPr lang="ru-RU" b="1" baseline="0" dirty="0" smtClean="0"/>
              <a:t>Желание заказчика</a:t>
            </a:r>
          </a:p>
          <a:p>
            <a:pPr marL="228600" indent="-228600">
              <a:buAutoNum type="arabicPeriod"/>
            </a:pPr>
            <a:endParaRPr lang="ru-R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14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Автоматизация не должна быть ради автоматизации. Она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должна являться полноценной частью проекта. Не должно быть так, что часть кейсов покрыто автотестами, однако, их сделали и забыли о них; или сделали, прогнали, получили результаты и все равно те же кейсы проходим вручную. Она должна полностью использоваться, тогда от нее будет польза -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ROI (return of investments –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возврат инвестиций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ROI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можно постараться высчитать и до внедрения автоматизации. Об этом еще поговорим в следующей лекции.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49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Поскольку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создание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автотестов – это дорогостоящий процесс и требующий первоначально много времени, то при оценке сравнивают и рассматривают такие категории как: время на подготовку и выполнение тестов вручную, количество повторений тестов и время на создание, отладку, выполнение И ЧТО ВАЖНЕЕ ВСЕГО поддержку автотестов, поскольку поддержка – самое непредсказуемое звено и тяжело оцениваемое. И идея в том, что бы минимизировать время поддержки, тогда мы гарантировано сможем говорить, что на протяжении какого-то периода времени автоматизация будет выгодна, поскольку время поддержки будет несущественным, по сравнению с тем временем, усилиями и ресурсами, которые тратились бы на ручное тестирование.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Ну, и как правило, автоматизация дорога не только с точки зрения затрачиваемого на нее времени, но и из-за высокой квалификации специалистов, которые ей занимаются. Можно сказать, что инженеры по автоматизации тестирования идут как бы в одной категории с разработчиками, в том числе и в том, что касается заработной платы…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 есть использование их  в менее квалифицированных работах – неоправдано. Например, когда автоматизаторов решили посадить за ручное тестирование.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Автоматизация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ключает в свой процесс все те же аспекты,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в процессе разработки с код стайлами, контролями вресий и т.п. И сам код автотестов сам по себе по уровню программирвоания сравним с кодом самого приложения.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автоматизацией тестирования, как и со многими другими узконаправленными IT - дисциплинами, связано много неверных представлений. Для того, чтобы избежать неэффективного применения автоматизации, следует обходить ее недостатки и максимально использовать преимущества.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Повторяемость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все написанные тесты всегда будут выполняться однообразно, то есть исключен «человеческий фактор». Автотест не пропустит какого-либо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шага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неосторожности и ничего не напутает в результатах. Ведь когда вы целый день выполняете одни и те же или очень похожие действия, то вероятность ошибок к вечеру резко возрастает. </a:t>
            </a:r>
          </a:p>
          <a:p>
            <a:pPr marL="228600" indent="-228600">
              <a:buAutoNum type="arabicPeriod"/>
            </a:pPr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Быстрое выполнение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автоматизированному скрипту не нужно сверяться с инструкциями и документациями, это сильно экономит время выполнения. Программа-робот гораздо быстрее "щелкает по кнопкам" или посылает запросы по протоколу, чем любой человек. Значит, программисты быстрее узнают об ошибках и исправят их. Кроме того, АТ имеет возможность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круглосуточного т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естирования 7 дней в неделю х 24 часа в сутки. </a:t>
            </a:r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Меньшие затраты на поддержку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все, конечно, зависит от преокта, но обычно,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когда автоматические скрипты уже написаны, на их поддержку и анализ результатов требуется, как правило, меньшее время, чем на проведение того же объема тестирования вручную. Чем чаще изменяется приложение, тем затраты на поддержку автоматизированного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тестирования ниже, чем на поддержку ручного – когда необходимо искать документацию, править кейсы, выполнять их вручную.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Практически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средства АТ имеют инструментарий фиксации ошибок и результатов и</a:t>
            </a:r>
            <a:r>
              <a:rPr lang="ru-RU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создания отчетов</a:t>
            </a:r>
            <a:r>
              <a:rPr lang="ru-RU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автоматически рассылаемых и сохраняемых. Они позволяют моделировать различные ошибочные ситуации, строить любые отчеты и диаграммы по вашему вкусу. Сами тесты являются хорошим видом документации, так как в основном стремятся писать код сразу на хорошем уровне (TDD), когда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сам скрипт состоит из читаемых и понятных шагов и представляет собой кейс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Хотя часто бывает так, что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результаты вашей деятельности будет оценивать человек, которому обычно нужен минимум четкой и ясной информации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АТ дает возможность работать без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графического пользовательского интерфейса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Часто бывает так, что на ранних этапах развития программного продукта этот интерфейс еще не согласован и ПО представляет собой по сути набор каких-то модулей и элементов, которые тем не менее должны правильно работать. Или, например, на одной из итераций добавляют функцию в почти готовый продукт, так что доступа через интерфейс к ней нет. Что уж говорить об обмене данными по протоколам, который может происходить вообще незаметно для пользователя. Хорошие средства АТ могут существенно помочь в таких случаях.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80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Однако не нужно обольщаться: несмотря на множество преимуществ, АТ имеет ряд ограничений и недостатков, которые необходимо принимать во внимание.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Так, автоматизация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требует времени на создание, поддержку и тестирование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(!) тестов. Как ни странно, автоматизированное тестирование всегда начинается с тестирования вручную. Вам просто необходимо попробовать самому как, что и с чем работает. Не забывайте, что любое средство АТ - это всего лишь инструмент. Оно будет выполнять только  то, что вы его попросите, и только так, как попросите. Определили задачу недостаточно четко - робот вас не поймет. Запрограммировали сделать глупость - сделает. Поэтому автотест, как и любая обычная программа, требует бережного отношения - аккуратного создания, постоянной поддержки и тестирования. На все это нужно время, и подчас не многим меньшее, нежели на разработку самого программного продукта.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Кроме того,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АТ требует от тестировщика программистских навыков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Обычно считается, что тестировщик - это антипод программиста, и действительно, тестеры часто совсем не умеют программировать. И это даже хорошо, если пользоваться методологией "черного ящика". Но когда речь идет об автоматизации, тут ситуация меняется. Можно, конечно, попробовать создавать автотесты, не прибегая к работе с кодом тестовых скриптов - большинство современных средств АТ предлагают широкие возможности для простого и легкого создания автотестов исключительно с помощью GUI-инструментария (рекордер) самого средства - остается только записывать свои действия. Но настоящая профессиональная автоматизация тестирования невозможна без работы непосредственно с кодом тестового скрипта и без отличного знания объектно-ориентированного программирования. Поэтому любой специалист по АТ рано или поздно становится настоящим программистом. Если таковым не является сразу.</a:t>
            </a:r>
          </a:p>
          <a:p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Автоматизированные тесты очень чувствительны к среде - программному и даже аппаратному окружению тестируемого приложения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Вы можете очень удивиться, увидев, что один и тот же тест одной и той же версии сегодня проходит совершенно иначе, нежели вчера. Лишние открытые экземпляры приложения, системные процессы, незначительные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изменения в описании объектов  приложения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все эти незаметные человеку факторы учитываются средством АТ. Поэтому ваша задача - создать фиксированную тестовую среду, максимально подробно описав используемые объекты и выделив для тестирования отдельный компьютер. В общем, позаботиться о чистоте эксперимента. Запомните: совершенно недопустимо применять автоматизацию для непрерывно изменяющегося продукта (над которым, например, спонтанным образом работают программисты). Данное правило справедливо и для тестирования вообще. Нельзя этого делать и тогда, когда нет уверенности в том, что тестируется один и тот же объект в одних и тех же условиях. Поэтому процесс производства ПО должен предусматривать некие периоды, когда изменения не вводятся и тестировщики могут спокойно работать.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Наконец,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АТ нельзя использовать применительно к объектам, которые может тестировать только человек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Средство АТ можно рассматривать как робота, обладающего неким подобием искусственного интеллекта. Как известно, основная проблема искусственного интеллекта - в распознавании сложных образов и моделей поведения. То есть с помощью автомата нельзя протестировать, например, эргономику (субъективное удобство) интерфейса приложения или корректность фотографии.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Самый сложный период в автоматизации тестирования – ее внедрение, так как требуется за короткое время написать очень большой объем автотестов, показать результат, и именно на этом этапе, к сожалению, спотыкается большинство стремлений внедрить автоматизацию. Но если применять автоматизацию тестирования на ранних стадиях проекта, то и эту проблему можно избежать. 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 же хочу описать возможные проблемы, с которыми может столкнуться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тестировщик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решивший использовать автоматизированные тесты.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Отбор тестов для автоматизации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Проблемы возникают уже при выборе тест кейсов, которые необходимо автоматизировать. Не все тест кейсы поддаются автоматизации, и бывают ситуации, когда некоторые из них лучше оставить в ручном тестировании. Другими словами, если у вас есть 1000 тестовых сценариев, то очень мал шанс, что из них 1000 возможно автоматизировать. Очень редко удается перейти полностью от ручного тестирования к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автотестам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Не стоит забывать, что ручное и автоматизированное тестирование – это не взаимоисключающие, а взаимодополняющие методы.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Стоимость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Далеко не всегда оказывается, что разработка и сопровождение автоматизированных тестов будет дешевле ручного тестирования. Как уже гвоорилось,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автоматизаторы – высококвалифицированные и высокооплачиваемые специалисты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Поддержка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Отдельная статья расходов на автоматизацию – это поддержка автотестов.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Автотесты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всегда требуют поддержки. Так как написание автотестов – это программирование, то чтобы изменить\исправить логику автотеста нужно лезть в исходный код. Соответственно,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всегда должны наличествовать специалисты в этой области. Не получится так: группа автоматизаторво пришла на проект, сделала работу и ушла, а дальше все работает автоматически, не требуя никаких изменений. Кроме того, бывает, что требуются изменения автотестов не только в связи с изменением функционала приложения, но и </a:t>
            </a:r>
            <a:r>
              <a:rPr lang="ru-RU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и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зменением входных данных к тесту:</a:t>
            </a:r>
            <a:r>
              <a:rPr lang="ru-RU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Например, при тестировании банковской системы могут потребоваться счета в рублях, долларах, евро; счета с разными суммами, принадлежащими как физическим лицам, так и организациям. После прогона серии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автотестов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всех счетах может остаться нулевой баланс, некоторые из них будут закрыты, некоторые заблокированы. При последующем тестировании необходимо будет использовать другие счета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то есть новые тестовые данные.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всё-таки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того чтобы принять решение о целесообразности автоматизации приложения нужно ответить на вопрос «перевешивают ли в нашем случае преимущества?». Если вы не можете найти таких частей, либо недостатки в вашем случае неприемлемы – от автоматизации стоит воздержаться.</a:t>
            </a:r>
          </a:p>
          <a:p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автоматизации требуется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налаженный</a:t>
            </a:r>
            <a:r>
              <a:rPr lang="ru-RU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процесс тестирования, достаточно времени, специалисты.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дальнейшем вы собственно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ручно убедитесь, что это не так. Поддержка записанных рекордером скриптов  - трудоемкое и дорогостоящее дело.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Да, она эффективна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первую очередь в регрессионном тестировании, но и текущие задачи она так же может решать.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фреймворк автоматизации структурирован, многослоен,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надежен, то он решит и эту проблему.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Автоматизация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часть процесса тестирования и насколько она ускорит общий процесс тестирования – зависит от проекта.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зависит от возможностей проекта – какие кейсы могут потребовать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при автоматизации больших затрат и стоят ли они того?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принятии решения о применении автоматизации стоит помнить, что альтернатива – это ручное тестирование, у которого есть свои недостатки.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Кроме того, общая тенденция такова, что в скором времени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использоваться будет только автоматизированное тестирование.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Передовые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компании работают только посредством АТ. Например, философия тестирования в google гласит, что тестирование нужно не для качества. Тестирование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это часть инженерной культуры. Тестирование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это часть разработки, тестирование - это то, что мы делаем перед релизами. Но мы не тестируем для того, чтобы поднять качество. Высокое качество закладывается разработчиками, менеджерами проектов и тестировщиками, а не тестами.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67C37-924A-4F8E-82E0-C3470BACC8B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0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/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3276600"/>
            <a:ext cx="5961888" cy="1752600"/>
          </a:xfrm>
        </p:spPr>
        <p:txBody>
          <a:bodyPr lIns="91440" tIns="0" rIns="91440">
            <a:noAutofit/>
          </a:bodyPr>
          <a:lstStyle>
            <a:lvl1pPr marL="0" indent="0"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Subtitle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365760" y="1823185"/>
            <a:ext cx="5961888" cy="1452195"/>
          </a:xfrm>
        </p:spPr>
        <p:txBody>
          <a:bodyPr lIns="91440" tIns="182880" rIns="91440" bIns="91440" anchor="b" anchorCtr="0"/>
          <a:lstStyle>
            <a:lvl1pPr algn="l">
              <a:lnSpc>
                <a:spcPct val="7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35060"/>
            <a:ext cx="1676400" cy="43174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2260600" y="622576"/>
            <a:ext cx="2667000" cy="444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i="1" dirty="0" smtClean="0">
                <a:solidFill>
                  <a:schemeClr val="tx2">
                    <a:lumMod val="10000"/>
                    <a:lumOff val="90000"/>
                    <a:alpha val="75000"/>
                  </a:schemeClr>
                </a:solidFill>
                <a:latin typeface="Franklin Gothic Book"/>
                <a:cs typeface="Franklin Gothic Book"/>
              </a:rPr>
              <a:t>Excellence in</a:t>
            </a:r>
            <a:br>
              <a:rPr lang="en-US" sz="1400" i="1" dirty="0" smtClean="0">
                <a:solidFill>
                  <a:schemeClr val="tx2">
                    <a:lumMod val="10000"/>
                    <a:lumOff val="90000"/>
                    <a:alpha val="75000"/>
                  </a:schemeClr>
                </a:solidFill>
                <a:latin typeface="Franklin Gothic Book"/>
                <a:cs typeface="Franklin Gothic Book"/>
              </a:rPr>
            </a:br>
            <a:r>
              <a:rPr lang="en-US" sz="1400" i="1" dirty="0" smtClean="0">
                <a:solidFill>
                  <a:schemeClr val="tx2">
                    <a:lumMod val="10000"/>
                    <a:lumOff val="90000"/>
                    <a:alpha val="75000"/>
                  </a:schemeClr>
                </a:solidFill>
                <a:latin typeface="Franklin Gothic Book"/>
                <a:cs typeface="Franklin Gothic Book"/>
              </a:rPr>
              <a:t>Software Engineering</a:t>
            </a:r>
            <a:endParaRPr lang="en-US" sz="1400" i="1" dirty="0">
              <a:solidFill>
                <a:schemeClr val="tx2">
                  <a:lumMod val="10000"/>
                  <a:lumOff val="90000"/>
                  <a:alpha val="75000"/>
                </a:schemeClr>
              </a:solidFill>
              <a:latin typeface="Franklin Gothic Book"/>
              <a:cs typeface="Franklin Gothic Book"/>
            </a:endParaRPr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5548905"/>
            <a:ext cx="9144000" cy="457200"/>
            <a:chOff x="0" y="5548905"/>
            <a:chExt cx="9144000" cy="457200"/>
          </a:xfrm>
        </p:grpSpPr>
        <p:sp>
          <p:nvSpPr>
            <p:cNvPr id="18" name="Rectangle 17"/>
            <p:cNvSpPr/>
            <p:nvPr userDrawn="1"/>
          </p:nvSpPr>
          <p:spPr>
            <a:xfrm>
              <a:off x="457841" y="5548905"/>
              <a:ext cx="915683" cy="457200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2848791" y="5548905"/>
              <a:ext cx="2399089" cy="457200"/>
            </a:xfrm>
            <a:prstGeom prst="rect">
              <a:avLst/>
            </a:prstGeom>
            <a:solidFill>
              <a:srgbClr val="00669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5252458" y="5548905"/>
              <a:ext cx="3891542" cy="457200"/>
            </a:xfrm>
            <a:prstGeom prst="rect">
              <a:avLst/>
            </a:prstGeom>
            <a:solidFill>
              <a:srgbClr val="006699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1373524" y="5548905"/>
              <a:ext cx="1483406" cy="457200"/>
            </a:xfrm>
            <a:prstGeom prst="rect">
              <a:avLst/>
            </a:prstGeom>
            <a:solidFill>
              <a:srgbClr val="006699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0" y="5548905"/>
              <a:ext cx="457841" cy="457200"/>
            </a:xfrm>
            <a:prstGeom prst="rect">
              <a:avLst/>
            </a:prstGeom>
            <a:solidFill>
              <a:srgbClr val="FF3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/>
          <p:cNvSpPr>
            <a:spLocks noGrp="1"/>
          </p:cNvSpPr>
          <p:nvPr userDrawn="1">
            <p:ph type="ftr" sz="quarter" idx="12"/>
          </p:nvPr>
        </p:nvSpPr>
        <p:spPr/>
        <p:txBody>
          <a:bodyPr/>
          <a:lstStyle/>
          <a:p>
            <a:r>
              <a:rPr lang="en-US" smtClean="0">
                <a:cs typeface="Arial" charset="0"/>
              </a:rPr>
              <a:t>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108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8" hasCustomPrompt="1"/>
          </p:nvPr>
        </p:nvSpPr>
        <p:spPr>
          <a:xfrm>
            <a:off x="365760" y="1752600"/>
            <a:ext cx="8412480" cy="44196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baseline="0">
                <a:solidFill>
                  <a:srgbClr val="DDEBF8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here to edit Closing message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760" y="274638"/>
            <a:ext cx="8412480" cy="1143000"/>
          </a:xfrm>
        </p:spPr>
        <p:txBody>
          <a:bodyPr lIns="91440" rIns="91440"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smtClean="0">
                <a:cs typeface="Arial" charset="0"/>
              </a:rPr>
              <a:t>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920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65760" y="0"/>
            <a:ext cx="8762890" cy="274320"/>
          </a:xfr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0"/>
          <p:cNvSpPr>
            <a:spLocks noGrp="1"/>
          </p:cNvSpPr>
          <p:nvPr>
            <p:ph sz="quarter" idx="14"/>
          </p:nvPr>
        </p:nvSpPr>
        <p:spPr>
          <a:xfrm>
            <a:off x="365760" y="914400"/>
            <a:ext cx="8412480" cy="5181600"/>
          </a:xfr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615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 Lin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65760" y="0"/>
            <a:ext cx="8762890" cy="274320"/>
          </a:xfr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0"/>
          <p:cNvSpPr>
            <a:spLocks noGrp="1"/>
          </p:cNvSpPr>
          <p:nvPr>
            <p:ph sz="quarter" idx="14"/>
          </p:nvPr>
        </p:nvSpPr>
        <p:spPr>
          <a:xfrm>
            <a:off x="365760" y="1219200"/>
            <a:ext cx="8412480" cy="4876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686800" cy="92504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r>
              <a:rPr lang="en-US" dirty="0" smtClean="0"/>
              <a:t>line 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088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 Lin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65760" y="0"/>
            <a:ext cx="8762890" cy="274320"/>
          </a:xfr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0"/>
          <p:cNvSpPr>
            <a:spLocks noGrp="1"/>
          </p:cNvSpPr>
          <p:nvPr>
            <p:ph sz="quarter" idx="14"/>
          </p:nvPr>
        </p:nvSpPr>
        <p:spPr>
          <a:xfrm>
            <a:off x="365760" y="1600200"/>
            <a:ext cx="8412480" cy="4495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686800" cy="128411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r>
              <a:rPr lang="en-US" dirty="0" smtClean="0"/>
              <a:t>line 2</a:t>
            </a:r>
            <a:br>
              <a:rPr lang="en-US" dirty="0" smtClean="0"/>
            </a:br>
            <a:r>
              <a:rPr lang="en-US" dirty="0" smtClean="0"/>
              <a:t>line 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632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65760" y="0"/>
            <a:ext cx="8762890" cy="274320"/>
          </a:xfr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6676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65760" y="0"/>
            <a:ext cx="8762890" cy="274320"/>
          </a:xfr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7551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96402"/>
            <a:ext cx="6400800" cy="1374735"/>
          </a:xfrm>
          <a:prstGeom prst="rect">
            <a:avLst/>
          </a:prstGeom>
          <a:solidFill>
            <a:srgbClr val="006699"/>
          </a:solidFill>
        </p:spPr>
        <p:txBody>
          <a:bodyPr wrap="square" lIns="457200" tIns="91440" rIns="457200" bIns="274320" anchor="t">
            <a:spAutoFit/>
          </a:bodyPr>
          <a:lstStyle>
            <a:lvl1pPr algn="l">
              <a:lnSpc>
                <a:spcPct val="80000"/>
              </a:lnSpc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71800"/>
            <a:ext cx="6400800" cy="538609"/>
          </a:xfrm>
          <a:solidFill>
            <a:srgbClr val="006699"/>
          </a:solidFill>
        </p:spPr>
        <p:txBody>
          <a:bodyPr wrap="square" lIns="457200" tIns="182880" rIns="457200" anchor="b">
            <a:spAutoFit/>
          </a:bodyPr>
          <a:lstStyle>
            <a:lvl1pPr marL="0" indent="0" algn="l">
              <a:lnSpc>
                <a:spcPct val="80000"/>
              </a:lnSpc>
              <a:buNone/>
              <a:defRPr sz="2400" b="0">
                <a:solidFill>
                  <a:schemeClr val="tx2">
                    <a:lumMod val="10000"/>
                    <a:lumOff val="9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65760" y="0"/>
            <a:ext cx="8762890" cy="274320"/>
          </a:xfr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792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Ful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309771"/>
            <a:ext cx="9143890" cy="92333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lIns="457200" tIns="228600" rIns="457200" bIns="228600" anchor="t">
            <a:spAutoFit/>
          </a:bodyPr>
          <a:lstStyle>
            <a:lvl1pPr algn="l">
              <a:lnSpc>
                <a:spcPct val="8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304800"/>
          </a:xfrm>
          <a:solidFill>
            <a:srgbClr val="006699"/>
          </a:solidFill>
        </p:spPr>
        <p:txBody>
          <a:bodyPr lIns="457200" rIns="457200" bIns="45720" anchor="ctr" anchorCtr="0">
            <a:noAutofit/>
          </a:bodyPr>
          <a:lstStyle>
            <a:lvl1pPr marL="0" indent="0">
              <a:buFontTx/>
              <a:buNone/>
              <a:defRPr sz="1000" cap="all" normalizeH="0" baseline="0">
                <a:solidFill>
                  <a:schemeClr val="tx2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5346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65760" y="0"/>
            <a:ext cx="8762890" cy="274320"/>
          </a:xfr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7166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1447800"/>
            <a:ext cx="4133088" cy="46783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4" y="1447800"/>
            <a:ext cx="4133088" cy="46783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65760" y="0"/>
            <a:ext cx="8762890" cy="274320"/>
          </a:xfr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1845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914400"/>
            <a:ext cx="4511040" cy="521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65760" y="0"/>
            <a:ext cx="8762890" cy="274320"/>
          </a:xfrm>
          <a:noFill/>
        </p:spPr>
        <p:txBody>
          <a:bodyPr lIns="91440" tIns="45720" rIns="91440" bIns="45720" anchor="ctr" anchorCtr="0">
            <a:noAutofit/>
          </a:bodyPr>
          <a:lstStyle>
            <a:lvl1pPr marL="0" indent="0">
              <a:buFontTx/>
              <a:buNone/>
              <a:defRPr sz="1000" b="0" cap="all" normalizeH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81"/>
          <p:cNvSpPr>
            <a:spLocks noChangeArrowheads="1"/>
          </p:cNvSpPr>
          <p:nvPr userDrawn="1"/>
        </p:nvSpPr>
        <p:spPr bwMode="auto">
          <a:xfrm>
            <a:off x="5029190" y="838200"/>
            <a:ext cx="4114800" cy="5410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006699">
                  <a:alpha val="25000"/>
                </a:srgbClr>
              </a:gs>
            </a:gsLst>
            <a:lin ang="3600000" scaled="0"/>
            <a:tileRect/>
          </a:gra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190" y="838200"/>
            <a:ext cx="4114800" cy="5410200"/>
          </a:xfrm>
        </p:spPr>
        <p:txBody>
          <a:bodyPr lIns="274320" tIns="274320" rIns="274320" bIns="27432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35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2.wmf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0D263A"/>
            </a:gs>
            <a:gs pos="100000">
              <a:srgbClr val="006699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0" tIns="274320" rIns="0" bIns="2743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290516"/>
            <a:ext cx="8229600" cy="338884"/>
          </a:xfrm>
          <a:prstGeom prst="rect">
            <a:avLst/>
          </a:prstGeom>
        </p:spPr>
        <p:txBody>
          <a:bodyPr wrap="square" tIns="0" bIns="0" anchor="t" anchorCtr="0">
            <a:normAutofit/>
          </a:bodyPr>
          <a:lstStyle>
            <a:lvl1pPr algn="ctr">
              <a:defRPr sz="10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smtClean="0">
                <a:cs typeface="Arial" charset="0"/>
              </a:rPr>
              <a:t>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38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1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accent3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 baseline="0">
          <a:solidFill>
            <a:schemeClr val="accent3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accent3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accent3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 baseline="0">
          <a:solidFill>
            <a:schemeClr val="accent3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6400800"/>
            <a:ext cx="9143999" cy="459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914400"/>
            <a:ext cx="8412480" cy="5211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81600" y="6519116"/>
            <a:ext cx="3048000" cy="338884"/>
          </a:xfrm>
          <a:prstGeom prst="rect">
            <a:avLst/>
          </a:prstGeom>
        </p:spPr>
        <p:txBody>
          <a:bodyPr wrap="square" tIns="45720" bIns="0" anchor="t" anchorCtr="0">
            <a:normAutofit/>
          </a:bodyPr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0475" y="6492240"/>
            <a:ext cx="482185" cy="36576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400" b="1">
                <a:solidFill>
                  <a:srgbClr val="7F7F7F"/>
                </a:solidFill>
              </a:defRPr>
            </a:lvl1pPr>
          </a:lstStyle>
          <a:p>
            <a:fld id="{F39628E0-47A7-46CE-98F3-6986F46F757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" y="6534075"/>
            <a:ext cx="822960" cy="211946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0" y="6248400"/>
            <a:ext cx="9144000" cy="152400"/>
            <a:chOff x="0" y="6248400"/>
            <a:chExt cx="9144000" cy="1524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457841" y="6248400"/>
              <a:ext cx="915683" cy="152400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2848791" y="6248400"/>
              <a:ext cx="2399089" cy="152400"/>
            </a:xfrm>
            <a:prstGeom prst="rect">
              <a:avLst/>
            </a:prstGeom>
            <a:solidFill>
              <a:srgbClr val="00669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5252458" y="6248400"/>
              <a:ext cx="3891542" cy="152400"/>
            </a:xfrm>
            <a:prstGeom prst="rect">
              <a:avLst/>
            </a:prstGeom>
            <a:solidFill>
              <a:srgbClr val="006699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373524" y="6248400"/>
              <a:ext cx="1483406" cy="152400"/>
            </a:xfrm>
            <a:prstGeom prst="rect">
              <a:avLst/>
            </a:prstGeom>
            <a:solidFill>
              <a:srgbClr val="006699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248400"/>
              <a:ext cx="457841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le Placeholder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565967"/>
          </a:xfrm>
          <a:prstGeom prst="rect">
            <a:avLst/>
          </a:prstGeom>
          <a:gradFill flip="none" rotWithShape="1">
            <a:gsLst>
              <a:gs pos="0">
                <a:srgbClr val="006699">
                  <a:alpha val="75000"/>
                </a:srgbClr>
              </a:gs>
              <a:gs pos="7000">
                <a:srgbClr val="006699">
                  <a:alpha val="75000"/>
                </a:srgbClr>
              </a:gs>
              <a:gs pos="8000">
                <a:schemeClr val="bg1">
                  <a:alpha val="0"/>
                </a:schemeClr>
              </a:gs>
            </a:gsLst>
            <a:lin ang="16200000" scaled="0"/>
            <a:tileRect/>
          </a:gradFill>
        </p:spPr>
        <p:txBody>
          <a:bodyPr vert="horz" wrap="square" lIns="0" tIns="45720" rIns="91440" bIns="13716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320800" y="6565900"/>
            <a:ext cx="2616200" cy="14106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00" b="0" i="1" dirty="0" smtClean="0">
                <a:solidFill>
                  <a:srgbClr val="006699">
                    <a:alpha val="80000"/>
                  </a:srgbClr>
                </a:solidFill>
              </a:rPr>
              <a:t>Excellence in Software Engineering</a:t>
            </a:r>
            <a:endParaRPr lang="en-US" sz="1100" b="0" i="1" dirty="0">
              <a:solidFill>
                <a:srgbClr val="006699">
                  <a:alpha val="8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0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15" r:id="rId2"/>
    <p:sldLayoutId id="2147483716" r:id="rId3"/>
    <p:sldLayoutId id="2147483682" r:id="rId4"/>
    <p:sldLayoutId id="2147483683" r:id="rId5"/>
    <p:sldLayoutId id="2147483679" r:id="rId6"/>
    <p:sldLayoutId id="2147483688" r:id="rId7"/>
    <p:sldLayoutId id="2147483685" r:id="rId8"/>
    <p:sldLayoutId id="2147483681" r:id="rId9"/>
    <p:sldLayoutId id="2147483717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2800"/>
        </a:lnSpc>
        <a:spcBef>
          <a:spcPct val="0"/>
        </a:spcBef>
        <a:buNone/>
        <a:defRPr sz="3200" b="1" kern="1200" spc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–"/>
        <a:defRPr sz="28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2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–"/>
        <a:defRPr sz="20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»"/>
        <a:defRPr sz="20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Автоматизация и ее применение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cs typeface="Arial" charset="0"/>
              </a:rPr>
              <a:t>Confidential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4800600"/>
            <a:ext cx="24096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Зверева Екатерина</a:t>
            </a:r>
            <a:endParaRPr lang="en-US" sz="2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4167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57200" y="838200"/>
            <a:ext cx="8321040" cy="5410200"/>
          </a:xfrm>
        </p:spPr>
        <p:txBody>
          <a:bodyPr anchor="ctr"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chemeClr val="accent1"/>
                </a:solidFill>
                <a:latin typeface="Arial Black" pitchFamily="34" charset="0"/>
              </a:rPr>
              <a:t>1</a:t>
            </a:r>
            <a:r>
              <a:rPr lang="ru-RU" sz="2400" b="1" dirty="0" smtClean="0">
                <a:solidFill>
                  <a:schemeClr val="accent1"/>
                </a:solidFill>
                <a:latin typeface="Arial Black" pitchFamily="34" charset="0"/>
              </a:rPr>
              <a:t> </a:t>
            </a:r>
            <a:r>
              <a:rPr lang="en-US" sz="2400" b="1" dirty="0" smtClean="0">
                <a:solidFill>
                  <a:schemeClr val="accent1"/>
                </a:solidFill>
                <a:latin typeface="Arial Black" pitchFamily="34" charset="0"/>
              </a:rPr>
              <a:t>  </a:t>
            </a:r>
            <a:r>
              <a:rPr lang="ru-RU" sz="2400" dirty="0" smtClean="0">
                <a:latin typeface="arial"/>
              </a:rPr>
              <a:t>Проблемы </a:t>
            </a:r>
            <a:r>
              <a:rPr lang="ru-RU" sz="2400" dirty="0">
                <a:latin typeface="arial"/>
              </a:rPr>
              <a:t>ручного тестирования </a:t>
            </a:r>
            <a:endParaRPr lang="en-US" sz="2400" dirty="0" smtClean="0">
              <a:latin typeface="arial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chemeClr val="accent6"/>
                </a:solidFill>
                <a:latin typeface="Arial Black" pitchFamily="34" charset="0"/>
              </a:rPr>
              <a:t>2   </a:t>
            </a:r>
            <a:r>
              <a:rPr lang="ru-RU" sz="2400" dirty="0" smtClean="0">
                <a:latin typeface="arial"/>
              </a:rPr>
              <a:t>Что </a:t>
            </a:r>
            <a:r>
              <a:rPr lang="ru-RU" sz="2400" dirty="0">
                <a:latin typeface="arial"/>
              </a:rPr>
              <a:t>такое автоматизация?</a:t>
            </a:r>
            <a:endParaRPr lang="en-US" sz="2400" dirty="0">
              <a:latin typeface="arial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Arial Black" pitchFamily="34" charset="0"/>
              </a:rPr>
              <a:t>3</a:t>
            </a:r>
            <a:r>
              <a:rPr lang="ru-RU" sz="2400" b="1" dirty="0" smtClean="0">
                <a:solidFill>
                  <a:schemeClr val="accent2"/>
                </a:solidFill>
                <a:latin typeface="Arial Black" pitchFamily="34" charset="0"/>
              </a:rPr>
              <a:t>   </a:t>
            </a:r>
            <a:r>
              <a:rPr lang="ru-RU" sz="2400" dirty="0" smtClean="0">
                <a:latin typeface="arial"/>
              </a:rPr>
              <a:t>Автоматизация должна начаться, если…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chemeClr val="accent4"/>
                </a:solidFill>
                <a:latin typeface="Arial Black" pitchFamily="34" charset="0"/>
              </a:rPr>
              <a:t>4</a:t>
            </a:r>
            <a:r>
              <a:rPr lang="ru-RU" sz="2400" b="1" dirty="0" smtClean="0">
                <a:solidFill>
                  <a:schemeClr val="accent4"/>
                </a:solidFill>
                <a:latin typeface="Arial Black" pitchFamily="34" charset="0"/>
              </a:rPr>
              <a:t>   </a:t>
            </a:r>
            <a:r>
              <a:rPr lang="ru-RU" sz="2400" dirty="0" smtClean="0">
                <a:latin typeface="arial"/>
              </a:rPr>
              <a:t>Автоматизация ≡  разработка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chemeClr val="accent5"/>
                </a:solidFill>
                <a:latin typeface="Arial Black" pitchFamily="34" charset="0"/>
              </a:rPr>
              <a:t>5</a:t>
            </a:r>
            <a:r>
              <a:rPr lang="ru-RU" sz="2400" b="1" dirty="0" smtClean="0">
                <a:solidFill>
                  <a:schemeClr val="accent6"/>
                </a:solidFill>
                <a:latin typeface="Arial Black" pitchFamily="34" charset="0"/>
              </a:rPr>
              <a:t>   </a:t>
            </a:r>
            <a:r>
              <a:rPr lang="ru-RU" sz="2400" dirty="0">
                <a:latin typeface="arial"/>
              </a:rPr>
              <a:t>Плюсы автоматизации</a:t>
            </a:r>
            <a:endParaRPr lang="en-US" sz="2400" dirty="0">
              <a:latin typeface="arial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tx2"/>
                </a:solidFill>
                <a:latin typeface="Arial Black" pitchFamily="34" charset="0"/>
              </a:rPr>
              <a:t>6</a:t>
            </a:r>
            <a:r>
              <a:rPr lang="en-US" sz="2400" b="1" dirty="0" smtClean="0">
                <a:solidFill>
                  <a:schemeClr val="tx2"/>
                </a:solidFill>
                <a:latin typeface="Arial Black" pitchFamily="34" charset="0"/>
              </a:rPr>
              <a:t>   </a:t>
            </a:r>
            <a:r>
              <a:rPr lang="ru-RU" sz="2400" dirty="0" smtClean="0">
                <a:latin typeface="arial"/>
              </a:rPr>
              <a:t>Недостатки </a:t>
            </a:r>
            <a:r>
              <a:rPr lang="ru-RU" sz="2400" dirty="0">
                <a:latin typeface="arial"/>
              </a:rPr>
              <a:t>автоматизации</a:t>
            </a:r>
            <a:endParaRPr lang="en-US" sz="2400" b="1" dirty="0" smtClean="0">
              <a:solidFill>
                <a:schemeClr val="tx2"/>
              </a:solidFill>
              <a:latin typeface="Arial Black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7</a:t>
            </a:r>
            <a:r>
              <a:rPr lang="en-US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 </a:t>
            </a:r>
            <a:r>
              <a:rPr lang="ru-RU" sz="2400" dirty="0">
                <a:latin typeface="arial"/>
              </a:rPr>
              <a:t>«Подводные камни» автоматизации</a:t>
            </a:r>
            <a:endParaRPr lang="en-US" sz="2400" dirty="0">
              <a:latin typeface="arial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itchFamily="34" charset="0"/>
              </a:rPr>
              <a:t>8</a:t>
            </a:r>
            <a:r>
              <a:rPr lang="en-US" sz="2400" b="1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</a:rPr>
              <a:t>  </a:t>
            </a:r>
            <a:r>
              <a:rPr lang="ru-RU" sz="2400" dirty="0" smtClean="0">
                <a:latin typeface="arial"/>
              </a:rPr>
              <a:t>Что стоит помнить об автоматизации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336699"/>
                </a:solidFill>
                <a:latin typeface="Arial Black" pitchFamily="34" charset="0"/>
              </a:rPr>
              <a:t>9</a:t>
            </a:r>
            <a:r>
              <a:rPr lang="en-US" sz="2400" b="1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lang="ru-RU" sz="2400" dirty="0" smtClean="0">
                <a:latin typeface="arial"/>
              </a:rPr>
              <a:t>Мифы об автоматизации</a:t>
            </a:r>
            <a:endParaRPr lang="en-US" sz="2400" dirty="0">
              <a:latin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План лекции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>
                <a:cs typeface="Arial" charset="0"/>
              </a:rPr>
              <a:t>Confidential</a:t>
            </a: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81000" y="933450"/>
            <a:ext cx="624840" cy="52117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endParaRPr lang="en-US" dirty="0" smtClean="0"/>
          </a:p>
          <a:p>
            <a:pPr>
              <a:spcAft>
                <a:spcPts val="1000"/>
              </a:spcAft>
            </a:pPr>
            <a:endParaRPr lang="en-US" dirty="0"/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3581400" y="914399"/>
            <a:ext cx="7558912" cy="52117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Arial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433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26720" y="1066800"/>
            <a:ext cx="8260080" cy="5181600"/>
          </a:xfrm>
        </p:spPr>
        <p:txBody>
          <a:bodyPr>
            <a:noAutofit/>
          </a:bodyPr>
          <a:lstStyle/>
          <a:p>
            <a:pPr lvl="0"/>
            <a:endParaRPr lang="ru-RU" sz="2800" dirty="0"/>
          </a:p>
          <a:p>
            <a:pPr lvl="0"/>
            <a:endParaRPr lang="en-US" dirty="0" smtClean="0"/>
          </a:p>
          <a:p>
            <a:pPr lvl="0"/>
            <a:endParaRPr lang="ru-RU" sz="2800" dirty="0"/>
          </a:p>
          <a:p>
            <a:pPr marL="0" lvl="0" indent="0">
              <a:buNone/>
            </a:pPr>
            <a:endParaRPr lang="ru-RU" sz="28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Проблемы ручного тестирования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740774"/>
              </p:ext>
            </p:extLst>
          </p:nvPr>
        </p:nvGraphicFramePr>
        <p:xfrm>
          <a:off x="381000" y="990600"/>
          <a:ext cx="8305800" cy="5105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3000"/>
                <a:gridCol w="3352800"/>
              </a:tblGrid>
              <a:tr h="2120206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+mn-cs"/>
                        </a:rPr>
                        <a:t>С ростом функциональности растет и объем ручного тестирования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51736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+mn-cs"/>
                        </a:rPr>
                        <a:t>Человеческий фактор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ru-RU" sz="2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783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+mn-cs"/>
                        </a:rPr>
                        <a:t>Скорость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ru-RU" sz="2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985" y="1047750"/>
            <a:ext cx="2338554" cy="1652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736" y="4648200"/>
            <a:ext cx="160972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6" y="2895600"/>
            <a:ext cx="153352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29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26720" y="1066800"/>
            <a:ext cx="8260080" cy="5181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000" b="1" dirty="0" smtClean="0"/>
              <a:t>набор техник,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п</a:t>
            </a:r>
            <a:r>
              <a:rPr lang="ru-RU" sz="2000" b="1" dirty="0" smtClean="0"/>
              <a:t>одходов,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и</a:t>
            </a:r>
            <a:r>
              <a:rPr lang="ru-RU" sz="2000" b="1" dirty="0" smtClean="0"/>
              <a:t>нструментальных сред</a:t>
            </a:r>
            <a:r>
              <a:rPr lang="ru-RU" sz="2000" b="1" dirty="0"/>
              <a:t>ств</a:t>
            </a:r>
            <a:r>
              <a:rPr lang="ru-RU" sz="2000" dirty="0" smtClean="0"/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позволяющий исключить человека из выполнения </a:t>
            </a:r>
            <a:r>
              <a:rPr lang="ru-RU" sz="2000" b="1" dirty="0" smtClean="0"/>
              <a:t>НЕКОТОРЫХ</a:t>
            </a:r>
            <a:r>
              <a:rPr lang="ru-RU" sz="2000" dirty="0" smtClean="0"/>
              <a:t> задач в процессе тестирования.</a:t>
            </a:r>
          </a:p>
          <a:p>
            <a:pPr marL="0" indent="0">
              <a:buNone/>
            </a:pPr>
            <a:r>
              <a:rPr lang="ru-RU" sz="2000" b="1" dirty="0" smtClean="0"/>
              <a:t>Инструментальное средство автоматизации тестирования </a:t>
            </a:r>
            <a:r>
              <a:rPr lang="ru-RU" sz="2000" dirty="0"/>
              <a:t>– программа (или набор программ), позволяющая</a:t>
            </a:r>
          </a:p>
          <a:p>
            <a:pPr lvl="0"/>
            <a:r>
              <a:rPr lang="ru-RU" sz="2000" dirty="0"/>
              <a:t>создавать</a:t>
            </a:r>
          </a:p>
          <a:p>
            <a:pPr lvl="0"/>
            <a:r>
              <a:rPr lang="ru-RU" sz="2000" dirty="0"/>
              <a:t>редактировать</a:t>
            </a:r>
          </a:p>
          <a:p>
            <a:pPr lvl="0"/>
            <a:r>
              <a:rPr lang="ru-RU" sz="2000" dirty="0"/>
              <a:t>отлаживать</a:t>
            </a:r>
          </a:p>
          <a:p>
            <a:pPr lvl="0"/>
            <a:r>
              <a:rPr lang="ru-RU" sz="2000" dirty="0"/>
              <a:t>выполнять </a:t>
            </a:r>
            <a:r>
              <a:rPr lang="ru-RU" sz="2000" dirty="0" smtClean="0"/>
              <a:t>автоматические </a:t>
            </a:r>
            <a:r>
              <a:rPr lang="ru-RU" sz="2000" dirty="0"/>
              <a:t>тесты</a:t>
            </a:r>
          </a:p>
          <a:p>
            <a:pPr lvl="0"/>
            <a:r>
              <a:rPr lang="ru-RU" sz="2000" dirty="0"/>
              <a:t>а также собирать статистику их выполнения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Автоматизация тестирования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733800"/>
            <a:ext cx="238125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131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Автоматизация должна начаться, если...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</a:pPr>
            <a:r>
              <a:rPr lang="ru-RU" dirty="0"/>
              <a:t>Она принесет экономические выгоды</a:t>
            </a:r>
          </a:p>
          <a:p>
            <a:pPr>
              <a:spcBef>
                <a:spcPts val="0"/>
              </a:spcBef>
            </a:pPr>
            <a:endParaRPr lang="ru-RU" dirty="0"/>
          </a:p>
          <a:p>
            <a:pPr>
              <a:spcBef>
                <a:spcPts val="0"/>
              </a:spcBef>
            </a:pPr>
            <a:r>
              <a:rPr lang="ru-RU" dirty="0" smtClean="0"/>
              <a:t>Улучшение процесс разработки и </a:t>
            </a:r>
            <a:r>
              <a:rPr lang="ru-RU" dirty="0"/>
              <a:t>тестирования</a:t>
            </a:r>
          </a:p>
          <a:p>
            <a:pPr>
              <a:spcBef>
                <a:spcPts val="0"/>
              </a:spcBef>
            </a:pPr>
            <a:endParaRPr lang="ru-RU" dirty="0"/>
          </a:p>
          <a:p>
            <a:pPr>
              <a:spcBef>
                <a:spcPts val="0"/>
              </a:spcBef>
            </a:pPr>
            <a:r>
              <a:rPr lang="ru-RU" dirty="0"/>
              <a:t>Проект является длительным по времени</a:t>
            </a:r>
          </a:p>
          <a:p>
            <a:pPr>
              <a:spcBef>
                <a:spcPts val="0"/>
              </a:spcBef>
            </a:pPr>
            <a:endParaRPr lang="ru-RU" dirty="0"/>
          </a:p>
          <a:p>
            <a:pPr>
              <a:spcBef>
                <a:spcPts val="0"/>
              </a:spcBef>
            </a:pPr>
            <a:r>
              <a:rPr lang="ru-RU" dirty="0"/>
              <a:t>Есть желание и возможности</a:t>
            </a:r>
          </a:p>
          <a:p>
            <a:pPr>
              <a:spcBef>
                <a:spcPts val="0"/>
              </a:spcBef>
            </a:pPr>
            <a:endParaRPr lang="ru-RU" dirty="0"/>
          </a:p>
          <a:p>
            <a:pPr>
              <a:spcBef>
                <a:spcPts val="0"/>
              </a:spcBef>
            </a:pPr>
            <a:r>
              <a:rPr lang="ru-RU" dirty="0"/>
              <a:t>Есть квалифицированные специалисты в этой области</a:t>
            </a:r>
          </a:p>
          <a:p>
            <a:pPr>
              <a:spcBef>
                <a:spcPts val="0"/>
              </a:spcBef>
            </a:pPr>
            <a:endParaRPr lang="ru-RU" dirty="0"/>
          </a:p>
          <a:p>
            <a:pPr>
              <a:spcBef>
                <a:spcPts val="0"/>
              </a:spcBef>
            </a:pPr>
            <a:r>
              <a:rPr lang="ru-RU" dirty="0"/>
              <a:t>Того требует заказчик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358140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48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65760" y="914400"/>
            <a:ext cx="8549640" cy="5211763"/>
          </a:xfrm>
        </p:spPr>
        <p:txBody>
          <a:bodyPr/>
          <a:lstStyle/>
          <a:p>
            <a:pPr marL="0" indent="0">
              <a:buNone/>
            </a:pPr>
            <a:endParaRPr lang="en-US" b="1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				ROI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Автоматизация ≡ разработка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28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066800"/>
            <a:ext cx="8260080" cy="5181600"/>
          </a:xfrm>
        </p:spPr>
        <p:txBody>
          <a:bodyPr>
            <a:noAutofit/>
          </a:bodyPr>
          <a:lstStyle/>
          <a:p>
            <a:pPr lvl="0"/>
            <a:endParaRPr lang="ru-RU" sz="2800" dirty="0"/>
          </a:p>
          <a:p>
            <a:pPr lvl="0"/>
            <a:endParaRPr lang="en-US" dirty="0" smtClean="0"/>
          </a:p>
          <a:p>
            <a:pPr lvl="0"/>
            <a:endParaRPr lang="ru-RU" sz="2800" dirty="0"/>
          </a:p>
          <a:p>
            <a:pPr marL="0" lvl="0" indent="0">
              <a:buNone/>
            </a:pPr>
            <a:endParaRPr lang="ru-RU" sz="28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548355"/>
          </a:xfrm>
        </p:spPr>
        <p:txBody>
          <a:bodyPr/>
          <a:lstStyle/>
          <a:p>
            <a:r>
              <a:rPr lang="ru-RU" dirty="0"/>
              <a:t>Автоматизация ≡ разработка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945344"/>
              </p:ext>
            </p:extLst>
          </p:nvPr>
        </p:nvGraphicFramePr>
        <p:xfrm>
          <a:off x="533400" y="914400"/>
          <a:ext cx="8153400" cy="1889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30680"/>
                <a:gridCol w="1630680"/>
                <a:gridCol w="1630680"/>
                <a:gridCol w="1630680"/>
                <a:gridCol w="1630680"/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Создание автоматизированных тестов – это дорого.</a:t>
                      </a:r>
                      <a:r>
                        <a:rPr lang="ru-RU" sz="1400" baseline="0" dirty="0" smtClean="0"/>
                        <a:t> Обычно на разработку автоматизированного теста уходит от 3-5 до 10 раз больше времени, чем на создание и ручное выполнение соответствующего тест кейса. </a:t>
                      </a:r>
                    </a:p>
                    <a:p>
                      <a:pPr algn="ctr"/>
                      <a:r>
                        <a:rPr lang="ru-RU" sz="1400" baseline="0" dirty="0" smtClean="0"/>
                        <a:t>Значения, рассматриваемые в ходе оценки: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 на ручное выполнение теста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Сколько раз тест будет выполнен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 на разработку и отладку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 выполнения автоматизи-рованного теста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</a:t>
                      </a:r>
                      <a:r>
                        <a:rPr lang="ru-RU" sz="1400" baseline="0" dirty="0" smtClean="0"/>
                        <a:t> на поддержку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845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066800"/>
            <a:ext cx="8260080" cy="5181600"/>
          </a:xfrm>
        </p:spPr>
        <p:txBody>
          <a:bodyPr>
            <a:noAutofit/>
          </a:bodyPr>
          <a:lstStyle/>
          <a:p>
            <a:pPr lvl="0"/>
            <a:endParaRPr lang="ru-RU" sz="2800" dirty="0"/>
          </a:p>
          <a:p>
            <a:pPr lvl="0"/>
            <a:endParaRPr lang="en-US" dirty="0" smtClean="0"/>
          </a:p>
          <a:p>
            <a:pPr lvl="0"/>
            <a:endParaRPr lang="ru-RU" sz="2800" dirty="0"/>
          </a:p>
          <a:p>
            <a:pPr marL="0" lvl="0" indent="0">
              <a:buNone/>
            </a:pPr>
            <a:endParaRPr lang="ru-RU" sz="28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548355"/>
          </a:xfrm>
        </p:spPr>
        <p:txBody>
          <a:bodyPr/>
          <a:lstStyle/>
          <a:p>
            <a:r>
              <a:rPr lang="ru-RU" dirty="0"/>
              <a:t>Автоматизация ≡ разработка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025196"/>
              </p:ext>
            </p:extLst>
          </p:nvPr>
        </p:nvGraphicFramePr>
        <p:xfrm>
          <a:off x="533400" y="914400"/>
          <a:ext cx="8153400" cy="1889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30680"/>
                <a:gridCol w="1630680"/>
                <a:gridCol w="1630680"/>
                <a:gridCol w="1630680"/>
                <a:gridCol w="1630680"/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Создание автоматизирвоанных тестов – это дорого.</a:t>
                      </a:r>
                      <a:r>
                        <a:rPr lang="ru-RU" sz="1400" baseline="0" dirty="0" smtClean="0"/>
                        <a:t> Обычно на разработку автоматизированного теста уходит от 3-5 до 10 раз больше времени, чем на создание и ручное выполнение соответствующего тест кейса. Значения, рассматриваемые в ходе оценки: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 на ручное выполнение теста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Сколько раз тест будет выполнен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 на разработку и отладку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 выполнения автоматизи-рованного теста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</a:t>
                      </a:r>
                      <a:r>
                        <a:rPr lang="ru-RU" sz="1400" baseline="0" dirty="0" smtClean="0"/>
                        <a:t> на поддержку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>
            <a:off x="4305300" y="2895600"/>
            <a:ext cx="685800" cy="457200"/>
          </a:xfrm>
          <a:prstGeom prst="downArrow">
            <a:avLst/>
          </a:prstGeom>
          <a:solidFill>
            <a:srgbClr val="006699"/>
          </a:solidFill>
          <a:ln>
            <a:solidFill>
              <a:srgbClr val="0919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20319"/>
              </p:ext>
            </p:extLst>
          </p:nvPr>
        </p:nvGraphicFramePr>
        <p:xfrm>
          <a:off x="533400" y="3409950"/>
          <a:ext cx="8191500" cy="9334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191500"/>
              </a:tblGrid>
              <a:tr h="933450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 правило, самые технически квалифицированные сотрудники начинают</a:t>
                      </a:r>
                      <a:r>
                        <a:rPr lang="ru-RU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заниматься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автоматизацией,</a:t>
                      </a:r>
                      <a:r>
                        <a:rPr lang="ru-RU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п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оэтому они не могут делать ничего другого.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33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066800"/>
            <a:ext cx="8260080" cy="5181600"/>
          </a:xfrm>
        </p:spPr>
        <p:txBody>
          <a:bodyPr>
            <a:noAutofit/>
          </a:bodyPr>
          <a:lstStyle/>
          <a:p>
            <a:pPr lvl="0"/>
            <a:endParaRPr lang="ru-RU" sz="2800" dirty="0"/>
          </a:p>
          <a:p>
            <a:pPr lvl="0"/>
            <a:endParaRPr lang="en-US" dirty="0" smtClean="0"/>
          </a:p>
          <a:p>
            <a:pPr lvl="0"/>
            <a:endParaRPr lang="ru-RU" sz="2800" dirty="0"/>
          </a:p>
          <a:p>
            <a:pPr marL="0" lvl="0" indent="0">
              <a:buNone/>
            </a:pPr>
            <a:endParaRPr lang="ru-RU" sz="28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548355"/>
          </a:xfrm>
        </p:spPr>
        <p:txBody>
          <a:bodyPr/>
          <a:lstStyle/>
          <a:p>
            <a:r>
              <a:rPr lang="ru-RU" dirty="0"/>
              <a:t>Автоматизация ≡ разработка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059353"/>
              </p:ext>
            </p:extLst>
          </p:nvPr>
        </p:nvGraphicFramePr>
        <p:xfrm>
          <a:off x="533400" y="914400"/>
          <a:ext cx="8153400" cy="1889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30680"/>
                <a:gridCol w="1630680"/>
                <a:gridCol w="1630680"/>
                <a:gridCol w="1630680"/>
                <a:gridCol w="1630680"/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Создание автоматизирвоанных тестов – это дорого.</a:t>
                      </a:r>
                      <a:r>
                        <a:rPr lang="ru-RU" sz="1400" baseline="0" dirty="0" smtClean="0"/>
                        <a:t> Обычно на разработку автоматизированного теста уходит от 3-5 до 10 раз больше времени, чем на создание и ручное выполнение соответствующего тест кейса. Значения, рассматриваемые в ходе оценки: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 на ручное выполнение теста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Сколько раз тест будет выполнен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 на разработку и отладку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 выполнения автоматизи-рованного теста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Время</a:t>
                      </a:r>
                      <a:r>
                        <a:rPr lang="ru-RU" sz="1400" baseline="0" dirty="0" smtClean="0"/>
                        <a:t> на поддержку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>
            <a:off x="4305300" y="2895600"/>
            <a:ext cx="685800" cy="457200"/>
          </a:xfrm>
          <a:prstGeom prst="downArrow">
            <a:avLst/>
          </a:prstGeom>
          <a:solidFill>
            <a:srgbClr val="006699"/>
          </a:solidFill>
          <a:ln>
            <a:solidFill>
              <a:srgbClr val="0919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357083"/>
              </p:ext>
            </p:extLst>
          </p:nvPr>
        </p:nvGraphicFramePr>
        <p:xfrm>
          <a:off x="533400" y="3409950"/>
          <a:ext cx="8191500" cy="9334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191500"/>
              </a:tblGrid>
              <a:tr h="933450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 правило, самые технически квалифицированные сотрудников начинают</a:t>
                      </a:r>
                      <a:r>
                        <a:rPr lang="ru-RU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заниматься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автоматизацией,</a:t>
                      </a:r>
                      <a:r>
                        <a:rPr lang="ru-RU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п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оэтому они не могут делать ничего другого.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5" name="Down Arrow 14"/>
          <p:cNvSpPr/>
          <p:nvPr/>
        </p:nvSpPr>
        <p:spPr>
          <a:xfrm>
            <a:off x="4295775" y="4410075"/>
            <a:ext cx="685800" cy="457200"/>
          </a:xfrm>
          <a:prstGeom prst="downArrow">
            <a:avLst/>
          </a:prstGeom>
          <a:solidFill>
            <a:srgbClr val="006699"/>
          </a:solidFill>
          <a:ln>
            <a:solidFill>
              <a:srgbClr val="0919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308187"/>
              </p:ext>
            </p:extLst>
          </p:nvPr>
        </p:nvGraphicFramePr>
        <p:xfrm>
          <a:off x="552450" y="4953000"/>
          <a:ext cx="8191500" cy="990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1915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Серьезная автоматизация тестирования, как разработка программного обеспечения: с командной</a:t>
                      </a:r>
                      <a:r>
                        <a:rPr lang="ru-RU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работой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код конвенциями, контролями версий, документациией</a:t>
                      </a:r>
                      <a:r>
                        <a:rPr lang="ru-RU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 т.д.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96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57200" y="990600"/>
            <a:ext cx="4191000" cy="5181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latin typeface="arial"/>
              </a:rPr>
              <a:t>Повторяемость, исключение человечекского фактора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1800" dirty="0" smtClean="0">
              <a:latin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1800" dirty="0" smtClean="0">
              <a:latin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1800" dirty="0" smtClean="0">
              <a:latin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latin typeface="arial"/>
              </a:rPr>
              <a:t>Меньшие </a:t>
            </a:r>
            <a:r>
              <a:rPr lang="ru-RU" sz="1800" dirty="0">
                <a:latin typeface="arial"/>
              </a:rPr>
              <a:t>затраты на поддержку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1800" dirty="0">
              <a:latin typeface="arial"/>
            </a:endParaRPr>
          </a:p>
          <a:p>
            <a:pPr>
              <a:lnSpc>
                <a:spcPct val="150000"/>
              </a:lnSpc>
            </a:pPr>
            <a:endParaRPr lang="ru-RU" dirty="0" smtClean="0"/>
          </a:p>
          <a:p>
            <a:endParaRPr lang="ru-RU" dirty="0"/>
          </a:p>
          <a:p>
            <a:r>
              <a:rPr lang="ru-RU" sz="1800" dirty="0">
                <a:latin typeface="arial"/>
              </a:rPr>
              <a:t>Работа без графического интерфейса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"/>
          </p:nvPr>
        </p:nvSpPr>
        <p:spPr>
          <a:xfrm>
            <a:off x="4724400" y="990599"/>
            <a:ext cx="4133088" cy="5181093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latin typeface="arial"/>
              </a:rPr>
              <a:t>Быстрое выполнение</a:t>
            </a:r>
          </a:p>
          <a:p>
            <a:pPr lv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1800" dirty="0" smtClean="0">
              <a:latin typeface="arial"/>
            </a:endParaRPr>
          </a:p>
          <a:p>
            <a:pPr lv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1800" dirty="0">
              <a:latin typeface="arial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1800" dirty="0" smtClean="0">
              <a:latin typeface="arial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1800" dirty="0">
              <a:latin typeface="arial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1800" dirty="0" smtClean="0">
              <a:latin typeface="arial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latin typeface="arial"/>
              </a:rPr>
              <a:t>Инструментарий </a:t>
            </a:r>
            <a:r>
              <a:rPr lang="ru-RU" sz="1800" dirty="0">
                <a:latin typeface="arial"/>
              </a:rPr>
              <a:t>фиксации </a:t>
            </a:r>
            <a:r>
              <a:rPr lang="ru-RU" sz="1800" dirty="0" smtClean="0">
                <a:latin typeface="arial"/>
              </a:rPr>
              <a:t>ошибок и </a:t>
            </a:r>
            <a:r>
              <a:rPr lang="ru-RU" sz="1800" dirty="0">
                <a:latin typeface="arial"/>
              </a:rPr>
              <a:t>результатов</a:t>
            </a:r>
          </a:p>
          <a:p>
            <a:pPr>
              <a:lnSpc>
                <a:spcPct val="150000"/>
              </a:lnSpc>
            </a:pPr>
            <a:endParaRPr lang="ru-RU" sz="1800" dirty="0" smtClean="0">
              <a:latin typeface="arial"/>
            </a:endParaRPr>
          </a:p>
          <a:p>
            <a:pPr>
              <a:lnSpc>
                <a:spcPct val="150000"/>
              </a:lnSpc>
            </a:pPr>
            <a:endParaRPr lang="ru-RU" sz="1800" dirty="0">
              <a:latin typeface="arial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Плюсы автоматизации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1828800"/>
            <a:ext cx="1371600" cy="1410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996" y="1524000"/>
            <a:ext cx="1296767" cy="981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75" y="3489519"/>
            <a:ext cx="1186251" cy="1411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419600"/>
            <a:ext cx="1228281" cy="1713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057401" y="4355609"/>
            <a:ext cx="5257800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2603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066800"/>
            <a:ext cx="8260080" cy="5029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  <a:t>Требует время на создание,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  <a:t>поддержку и тестирование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  <a:t>От тестировщика требуются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  <a:t>программистские навыки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  <a:t>Чувствительность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  <a:t>к среде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  <a:t>Нельзя применить к объектам,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  <a:t>которые может протестировать только человек</a:t>
            </a:r>
          </a:p>
          <a:p>
            <a:pPr lvl="0"/>
            <a:endParaRPr lang="en-US" sz="1200" dirty="0" smtClean="0"/>
          </a:p>
          <a:p>
            <a:pPr lvl="0"/>
            <a:endParaRPr lang="ru-RU" sz="1200" dirty="0"/>
          </a:p>
          <a:p>
            <a:endParaRPr lang="ru-RU" sz="1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Недостатки автоматизации</a:t>
            </a:r>
            <a:endParaRPr lang="ru-RU" dirty="0"/>
          </a:p>
        </p:txBody>
      </p:sp>
      <p:pic>
        <p:nvPicPr>
          <p:cNvPr id="2050" name="Picture 2" descr="D:\AUTOMATED TESTING TRAINING\загруженно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066800"/>
            <a:ext cx="1538287" cy="150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AUTOMATED TESTING TRAINING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399" y="2362200"/>
            <a:ext cx="203461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AUTOMATED TESTING TRAINING\uspeh8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60" y="3505200"/>
            <a:ext cx="2254927" cy="163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AUTOMATED TESTING TRAINING\image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916" y="4212240"/>
            <a:ext cx="1197583" cy="186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36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26720" y="1066800"/>
            <a:ext cx="8260080" cy="5181600"/>
          </a:xfrm>
        </p:spPr>
        <p:txBody>
          <a:bodyPr>
            <a:noAutofit/>
          </a:bodyPr>
          <a:lstStyle/>
          <a:p>
            <a:pPr lvl="0"/>
            <a:endParaRPr lang="ru-RU" sz="2800" dirty="0"/>
          </a:p>
          <a:p>
            <a:pPr lvl="0"/>
            <a:endParaRPr lang="en-US" dirty="0" smtClean="0"/>
          </a:p>
          <a:p>
            <a:pPr lvl="0"/>
            <a:endParaRPr lang="ru-RU" sz="2800" dirty="0"/>
          </a:p>
          <a:p>
            <a:pPr marL="0" lvl="0" indent="0">
              <a:buNone/>
            </a:pPr>
            <a:endParaRPr lang="ru-RU" sz="28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«Подводные камни» автоматизации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52086"/>
              </p:ext>
            </p:extLst>
          </p:nvPr>
        </p:nvGraphicFramePr>
        <p:xfrm>
          <a:off x="152400" y="990601"/>
          <a:ext cx="8763000" cy="5341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3161"/>
                <a:gridCol w="5789839"/>
              </a:tblGrid>
              <a:tr h="220104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29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20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+mn-cs"/>
                        </a:rPr>
                        <a:t>Отбор </a:t>
                      </a:r>
                      <a:r>
                        <a:rPr lang="ru-RU" sz="200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+mn-cs"/>
                        </a:rPr>
                        <a:t>автотестов</a:t>
                      </a:r>
                      <a:r>
                        <a:rPr lang="ru-RU" sz="2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+mn-cs"/>
                        </a:rPr>
                        <a:t> для автоматизации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+mn-cs"/>
                        </a:rPr>
                        <a:t>Стоимость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90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+mn-cs"/>
                        </a:rPr>
                        <a:t>Поддержка</a:t>
                      </a:r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+mn-cs"/>
                        </a:rPr>
                        <a:t>Изменение функционала</a:t>
                      </a:r>
                      <a:endParaRPr lang="ru-RU" sz="2000" dirty="0" smtClean="0"/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+mn-cs"/>
                        </a:rPr>
                        <a:t>Изменение входных данных к тесту</a:t>
                      </a:r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ru-RU" sz="20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910037"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568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568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5683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ru-RU" sz="16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" y="1219200"/>
            <a:ext cx="2128838" cy="129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" y="2743200"/>
            <a:ext cx="2128838" cy="1283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" y="4191000"/>
            <a:ext cx="2128838" cy="170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71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066800"/>
            <a:ext cx="8260080" cy="4953000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Для автоматизации требуется налаженный процесс тестирования и аккуратное планирование</a:t>
            </a:r>
          </a:p>
          <a:p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Не стоит начинать автоматизацию, если вы не имеете достаточного времени даже на ручное тестирование</a:t>
            </a:r>
          </a:p>
          <a:p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АТ – это полноценная каждодневная работа, так что использовать нужно правильных людей</a:t>
            </a:r>
          </a:p>
          <a:p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Автоматизация – больше, чем выполнение тестов (управление, поддержка, выполнение, отчеты о результатах, управление тестовым окружением)</a:t>
            </a:r>
          </a:p>
          <a:p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Выбирайте соответствующие техники для проекта</a:t>
            </a:r>
          </a:p>
          <a:p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Не пытайтесь автоматизировать все</a:t>
            </a:r>
          </a:p>
          <a:p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Управляйте автоматизацией как проектом разработки</a:t>
            </a:r>
          </a:p>
          <a:p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Разрабатывай для поддержки, не дублируй усилия и переиспользуй код</a:t>
            </a:r>
          </a:p>
          <a:p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Пересматривай и улучшай реализацию процесса после каждого проекта</a:t>
            </a:r>
          </a:p>
          <a:p>
            <a:endParaRPr lang="ru-RU" sz="1400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стоит помнить об автоматизации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85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066800"/>
            <a:ext cx="8260080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«Рекордер делает автоматизацию легче»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en-US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Мифы об автоматизации</a:t>
            </a:r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808653"/>
              </p:ext>
            </p:extLst>
          </p:nvPr>
        </p:nvGraphicFramePr>
        <p:xfrm>
          <a:off x="685800" y="1397000"/>
          <a:ext cx="7772400" cy="4165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86200"/>
                <a:gridCol w="3886200"/>
              </a:tblGrid>
              <a:tr h="41656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Они делают запись легче...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Трудны и дороги в поддержке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Рекордер может служить только как тренировочное средство для помощи вам в изучении скриптового языка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23988"/>
            <a:ext cx="3286125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16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066800"/>
            <a:ext cx="8260080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«Автоматизация эффективна только для регрессионного тестирования»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en-US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Мифы об автоматизации</a:t>
            </a:r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831371"/>
              </p:ext>
            </p:extLst>
          </p:nvPr>
        </p:nvGraphicFramePr>
        <p:xfrm>
          <a:off x="685800" y="1397000"/>
          <a:ext cx="7772400" cy="4165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86200"/>
                <a:gridCol w="3886200"/>
              </a:tblGrid>
              <a:tr h="41656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Автоматизация тестирования очень эффективна в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</a:rPr>
                        <a:t> регрессионном тестировании</a:t>
                      </a: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Автоматизированные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</a:rPr>
                        <a:t> тесты должны быть спроектированы для нахождения багов не только для проверки, что регрессионное тестирование не упало</a:t>
                      </a: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3267075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184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066800"/>
            <a:ext cx="8260080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«Невозможно автоматизировать часто изменяющееся приложение!»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en-US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Мифы об автоматизации</a:t>
            </a:r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092327"/>
              </p:ext>
            </p:extLst>
          </p:nvPr>
        </p:nvGraphicFramePr>
        <p:xfrm>
          <a:off x="685800" y="1397000"/>
          <a:ext cx="7772400" cy="4165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86200"/>
                <a:gridCol w="3886200"/>
              </a:tblGrid>
              <a:tr h="41656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Хорошо структурированный, мультислойный, надежный фремворк – это решение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85950"/>
            <a:ext cx="428625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5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066800"/>
            <a:ext cx="8260080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«Процесс тестирования может быть быстрее!»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en-US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Мифы об автоматизации</a:t>
            </a:r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513186"/>
              </p:ext>
            </p:extLst>
          </p:nvPr>
        </p:nvGraphicFramePr>
        <p:xfrm>
          <a:off x="685800" y="1397000"/>
          <a:ext cx="7772400" cy="4165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86200"/>
                <a:gridCol w="3886200"/>
              </a:tblGrid>
              <a:tr h="41656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Автоматизация – это часть процесса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</a:rPr>
                        <a:t> тестирования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</a:rPr>
                        <a:t>Реализация тестов требует много времени (в Х раз больше, чем ручное тестирование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</a:rPr>
                        <a:t>Зависит от проекта</a:t>
                      </a: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3999"/>
            <a:ext cx="4276725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779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066800"/>
            <a:ext cx="8260080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«</a:t>
            </a: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В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озможно автоматизировать все!»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en-US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Мифы об автоматизации</a:t>
            </a:r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60110"/>
              </p:ext>
            </p:extLst>
          </p:nvPr>
        </p:nvGraphicFramePr>
        <p:xfrm>
          <a:off x="685800" y="1397000"/>
          <a:ext cx="7772400" cy="4165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86200"/>
                <a:gridCol w="3886200"/>
              </a:tblGrid>
              <a:tr h="41656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Только исключительные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</a:rPr>
                        <a:t> кейсы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</a:rPr>
                        <a:t>Обычно вы не можете даже полностью определить весь объем работы....</a:t>
                      </a: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4216213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84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066800"/>
            <a:ext cx="8260080" cy="4953000"/>
          </a:xfrm>
        </p:spPr>
        <p:txBody>
          <a:bodyPr>
            <a:noAutofit/>
          </a:bodyPr>
          <a:lstStyle/>
          <a:p>
            <a:endParaRPr lang="ru-RU" sz="1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rgbClr val="006699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6699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6699"/>
                </a:solidFill>
              </a:rPr>
              <a:t>Спасибо за внимание</a:t>
            </a: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600" dirty="0" smtClean="0">
              <a:solidFill>
                <a:srgbClr val="006699"/>
              </a:solidFill>
            </a:endParaRPr>
          </a:p>
          <a:p>
            <a:pPr marL="0" indent="0">
              <a:buNone/>
            </a:pPr>
            <a:endParaRPr lang="ru-RU" sz="1600" dirty="0">
              <a:solidFill>
                <a:srgbClr val="006699"/>
              </a:solidFill>
            </a:endParaRPr>
          </a:p>
          <a:p>
            <a:pPr marL="0" indent="0">
              <a:buNone/>
            </a:pPr>
            <a:endParaRPr lang="ru-RU" sz="1600" dirty="0">
              <a:solidFill>
                <a:srgbClr val="006699"/>
              </a:solidFill>
            </a:endParaRPr>
          </a:p>
          <a:p>
            <a:pPr marL="0" indent="0">
              <a:buNone/>
            </a:pPr>
            <a:endParaRPr lang="ru-RU" sz="1600" dirty="0" smtClean="0">
              <a:solidFill>
                <a:srgbClr val="006699"/>
              </a:solidFill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rgbClr val="006699"/>
                </a:solidFill>
              </a:rPr>
              <a:t>EPAM Systems – </a:t>
            </a:r>
            <a:r>
              <a:rPr lang="ru-RU" sz="1600" dirty="0" smtClean="0">
                <a:solidFill>
                  <a:srgbClr val="006699"/>
                </a:solidFill>
              </a:rPr>
              <a:t>автоматизация и ее применение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rgbClr val="006699"/>
                </a:solidFill>
              </a:rPr>
              <a:t>Зверева Екатерина</a:t>
            </a:r>
            <a:endParaRPr lang="en-US" sz="1600" dirty="0" smtClean="0">
              <a:solidFill>
                <a:srgbClr val="006699"/>
              </a:solidFill>
            </a:endParaRPr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39628E0-47A7-46CE-98F3-6986F46F757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Напоследок...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26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pam-ppt-cover">
  <a:themeElements>
    <a:clrScheme name="Custom 12">
      <a:dk1>
        <a:sysClr val="windowText" lastClr="000000"/>
      </a:dk1>
      <a:lt1>
        <a:sysClr val="window" lastClr="FFFFFF"/>
      </a:lt1>
      <a:dk2>
        <a:srgbClr val="123451"/>
      </a:dk2>
      <a:lt2>
        <a:srgbClr val="FFFFFF"/>
      </a:lt2>
      <a:accent1>
        <a:srgbClr val="FF3366"/>
      </a:accent1>
      <a:accent2>
        <a:srgbClr val="666699"/>
      </a:accent2>
      <a:accent3>
        <a:srgbClr val="336699"/>
      </a:accent3>
      <a:accent4>
        <a:srgbClr val="339999"/>
      </a:accent4>
      <a:accent5>
        <a:srgbClr val="999933"/>
      </a:accent5>
      <a:accent6>
        <a:srgbClr val="FF9933"/>
      </a:accent6>
      <a:hlink>
        <a:srgbClr val="006699"/>
      </a:hlink>
      <a:folHlink>
        <a:srgbClr val="666699"/>
      </a:folHlink>
    </a:clrScheme>
    <a:fontScheme name="Epam2">
      <a:majorFont>
        <a:latin typeface="Franklin Gothic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pam-ppt-light">
  <a:themeElements>
    <a:clrScheme name="Custom 12">
      <a:dk1>
        <a:sysClr val="windowText" lastClr="000000"/>
      </a:dk1>
      <a:lt1>
        <a:sysClr val="window" lastClr="FFFFFF"/>
      </a:lt1>
      <a:dk2>
        <a:srgbClr val="123451"/>
      </a:dk2>
      <a:lt2>
        <a:srgbClr val="FFFFFF"/>
      </a:lt2>
      <a:accent1>
        <a:srgbClr val="FF3366"/>
      </a:accent1>
      <a:accent2>
        <a:srgbClr val="666699"/>
      </a:accent2>
      <a:accent3>
        <a:srgbClr val="336699"/>
      </a:accent3>
      <a:accent4>
        <a:srgbClr val="339999"/>
      </a:accent4>
      <a:accent5>
        <a:srgbClr val="999933"/>
      </a:accent5>
      <a:accent6>
        <a:srgbClr val="FF9933"/>
      </a:accent6>
      <a:hlink>
        <a:srgbClr val="006699"/>
      </a:hlink>
      <a:folHlink>
        <a:srgbClr val="666699"/>
      </a:folHlink>
    </a:clrScheme>
    <a:fontScheme name="Epam2">
      <a:majorFont>
        <a:latin typeface="Franklin Gothic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728531A37A1243B39FCBC533FCFEED" ma:contentTypeVersion="19" ma:contentTypeDescription="Create a new document." ma:contentTypeScope="" ma:versionID="c0cac1f4dea076545cb3582870762cbc">
  <xsd:schema xmlns:xsd="http://www.w3.org/2001/XMLSchema" xmlns:p="http://schemas.microsoft.com/office/2006/metadata/properties" xmlns:ns1="http://schemas.microsoft.com/sharepoint/v3" xmlns:ns2="79b47eeb-2c81-4250-ac1d-519a77ce3693" targetNamespace="http://schemas.microsoft.com/office/2006/metadata/properties" ma:root="true" ma:fieldsID="ba0f64be997e745af0038126c2bc6986" ns1:_="" ns2:_="">
    <xsd:import namespace="http://schemas.microsoft.com/sharepoint/v3"/>
    <xsd:import namespace="79b47eeb-2c81-4250-ac1d-519a77ce3693"/>
    <xsd:element name="properties">
      <xsd:complexType>
        <xsd:sequence>
          <xsd:element name="documentManagement">
            <xsd:complexType>
              <xsd:all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2:CIS_Industry" minOccurs="0"/>
                <xsd:element ref="ns2:Horizontal_x0020_Expertise" minOccurs="0"/>
                <xsd:element ref="ns2:Vendor" minOccurs="0"/>
                <xsd:element ref="ns2:Region" minOccurs="0"/>
                <xsd:element ref="ns2:Type_x0020__x0028_case_x002c__x0020_RFP_x002e__x0020_etc_x002e__x0029_" minOccurs="0"/>
                <xsd:element ref="ns2:Services" minOccurs="0"/>
                <xsd:element ref="ns2:File_x0020_type0" minOccurs="0"/>
                <xsd:element ref="ns2:Language" minOccurs="0"/>
                <xsd:element ref="ns2:test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EmailSender" ma:index="2" nillable="true" ma:displayName="E-Mail Sender" ma:hidden="true" ma:internalName="EmailSender">
      <xsd:simpleType>
        <xsd:restriction base="dms:Note"/>
      </xsd:simpleType>
    </xsd:element>
    <xsd:element name="EmailTo" ma:index="3" nillable="true" ma:displayName="E-Mail To" ma:hidden="true" ma:internalName="EmailTo">
      <xsd:simpleType>
        <xsd:restriction base="dms:Note"/>
      </xsd:simpleType>
    </xsd:element>
    <xsd:element name="EmailCc" ma:index="4" nillable="true" ma:displayName="E-Mail Cc" ma:hidden="true" ma:internalName="EmailCc">
      <xsd:simpleType>
        <xsd:restriction base="dms:Note"/>
      </xsd:simpleType>
    </xsd:element>
    <xsd:element name="EmailFrom" ma:index="5" nillable="true" ma:displayName="E-Mail From" ma:hidden="true" ma:internalName="EmailFrom">
      <xsd:simpleType>
        <xsd:restriction base="dms:Text"/>
      </xsd:simpleType>
    </xsd:element>
    <xsd:element name="EmailSubject" ma:index="6" nillable="true" ma:displayName="E-Mail Subject" ma:hidden="true" ma:internalName="EmailSubject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79b47eeb-2c81-4250-ac1d-519a77ce3693" elementFormDefault="qualified">
    <xsd:import namespace="http://schemas.microsoft.com/office/2006/documentManagement/types"/>
    <xsd:element name="CIS_Industry" ma:index="7" nillable="true" ma:displayName="Industries" ma:internalName="CIS_Indust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utomotive"/>
                    <xsd:enumeration value="Banks and Finance"/>
                    <xsd:enumeration value="Consumer Goods (FMCG)"/>
                    <xsd:enumeration value="Government"/>
                    <xsd:enumeration value="Insurance"/>
                    <xsd:enumeration value="Manufacturing"/>
                    <xsd:enumeration value="Metallurgy"/>
                    <xsd:enumeration value="Oil, Gas and Energy"/>
                    <xsd:enumeration value="Others"/>
                    <xsd:enumeration value="Tax Service"/>
                    <xsd:enumeration value="Telecommunications"/>
                    <xsd:enumeration value="Travel and Transport"/>
                  </xsd:restriction>
                </xsd:simpleType>
              </xsd:element>
            </xsd:sequence>
          </xsd:extension>
        </xsd:complexContent>
      </xsd:complexType>
    </xsd:element>
    <xsd:element name="Horizontal_x0020_Expertise" ma:index="8" nillable="true" ma:displayName="Horizontal Expertise" ma:internalName="Horizontal_x0020_Experti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illing, Payment Systems"/>
                    <xsd:enumeration value="Budgeting"/>
                    <xsd:enumeration value="Business Intelligence"/>
                    <xsd:enumeration value="CRM"/>
                    <xsd:enumeration value="Data Warehouse"/>
                    <xsd:enumeration value="Debt Collection"/>
                    <xsd:enumeration value="Document and Contracts Management"/>
                    <xsd:enumeration value="EAM"/>
                    <xsd:enumeration value="E-government"/>
                    <xsd:enumeration value="ERP"/>
                    <xsd:enumeration value="E-services"/>
                    <xsd:enumeration value="HR Management"/>
                    <xsd:enumeration value="Investment and Capital Construction Management"/>
                    <xsd:enumeration value="Logistics"/>
                    <xsd:enumeration value="Manufacturing Process Management"/>
                    <xsd:enumeration value="Master Data Management"/>
                    <xsd:enumeration value="Mobile Solutions"/>
                    <xsd:enumeration value="Others"/>
                    <xsd:enumeration value="Portals"/>
                    <xsd:enumeration value="Voice of the client"/>
                  </xsd:restriction>
                </xsd:simpleType>
              </xsd:element>
            </xsd:sequence>
          </xsd:extension>
        </xsd:complexContent>
      </xsd:complexType>
    </xsd:element>
    <xsd:element name="Vendor" ma:index="9" nillable="true" ma:displayName="Vendor" ma:internalName="Vendo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EA"/>
                    <xsd:enumeration value="Clarabridge"/>
                    <xsd:enumeration value="EPAM"/>
                    <xsd:enumeration value="Hyperion"/>
                    <xsd:enumeration value="IBM"/>
                    <xsd:enumeration value="Microsoft"/>
                    <xsd:enumeration value="Oracle"/>
                    <xsd:enumeration value="Others"/>
                    <xsd:enumeration value="SAP"/>
                  </xsd:restriction>
                </xsd:simpleType>
              </xsd:element>
            </xsd:sequence>
          </xsd:extension>
        </xsd:complexContent>
      </xsd:complexType>
    </xsd:element>
    <xsd:element name="Region" ma:index="10" nillable="true" ma:displayName="Region" ma:internalName="Region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Russia"/>
                    <xsd:enumeration value="Belarus"/>
                    <xsd:enumeration value="Kazahstan"/>
                    <xsd:enumeration value="Ukraine"/>
                    <xsd:enumeration value="Others"/>
                  </xsd:restriction>
                </xsd:simpleType>
              </xsd:element>
            </xsd:sequence>
          </xsd:extension>
        </xsd:complexContent>
      </xsd:complexType>
    </xsd:element>
    <xsd:element name="Type_x0020__x0028_case_x002c__x0020_RFP_x002e__x0020_etc_x002e__x0029_" ma:index="11" nillable="true" ma:displayName="Type (case, RFP. etc.)" ma:internalName="Type_x0020__x0028_case_x002c__x0020_RFP_x002e__x0020_etc_x002e__x0029_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ase"/>
                    <xsd:enumeration value="RFP"/>
                    <xsd:enumeration value="Experience"/>
                  </xsd:restriction>
                </xsd:simpleType>
              </xsd:element>
            </xsd:sequence>
          </xsd:extension>
        </xsd:complexContent>
      </xsd:complexType>
    </xsd:element>
    <xsd:element name="Services" ma:index="12" nillable="true" ma:displayName="Services" ma:internalName="Service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pplication Integration"/>
                    <xsd:enumeration value="Data and Application Migration"/>
                    <xsd:enumeration value="ODC and DDC"/>
                    <xsd:enumeration value="Support and Maintenance"/>
                    <xsd:enumeration value="Testing"/>
                  </xsd:restriction>
                </xsd:simpleType>
              </xsd:element>
            </xsd:sequence>
          </xsd:extension>
        </xsd:complexContent>
      </xsd:complexType>
    </xsd:element>
    <xsd:element name="File_x0020_type0" ma:index="13" nillable="true" ma:displayName="File type" ma:internalName="File_x0020_type0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Word"/>
                    <xsd:enumeration value="Presentation"/>
                    <xsd:enumeration value="PDF"/>
                    <xsd:enumeration value="Excel"/>
                    <xsd:enumeration value="Picture"/>
                  </xsd:restriction>
                </xsd:simpleType>
              </xsd:element>
            </xsd:sequence>
          </xsd:extension>
        </xsd:complexContent>
      </xsd:complexType>
    </xsd:element>
    <xsd:element name="Language" ma:index="14" nillable="true" ma:displayName="Language" ma:internalName="Languag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English"/>
                    <xsd:enumeration value="Russian"/>
                  </xsd:restriction>
                </xsd:simpleType>
              </xsd:element>
            </xsd:sequence>
          </xsd:extension>
        </xsd:complexContent>
      </xsd:complexType>
    </xsd:element>
    <xsd:element name="test" ma:index="21" nillable="true" ma:displayName="test" ma:default="Enter Choice #1" ma:internalName="tes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Enter Choice #1"/>
                    <xsd:enumeration value="Enter Choice #2"/>
                    <xsd:enumeration value="Enter Choice #3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7" ma:displayName="Content Type" ma:readOnly="tru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EmailTo xmlns="http://schemas.microsoft.com/sharepoint/v3" xsi:nil="true"/>
    <Type_x0020__x0028_case_x002c__x0020_RFP_x002e__x0020_etc_x002e__x0029_ xmlns="79b47eeb-2c81-4250-ac1d-519a77ce3693"/>
    <File_x0020_type0 xmlns="79b47eeb-2c81-4250-ac1d-519a77ce3693">
      <Value>Presentation</Value>
    </File_x0020_type0>
    <EmailSender xmlns="http://schemas.microsoft.com/sharepoint/v3" xsi:nil="true"/>
    <EmailFrom xmlns="http://schemas.microsoft.com/sharepoint/v3" xsi:nil="true"/>
    <CIS_Industry xmlns="79b47eeb-2c81-4250-ac1d-519a77ce3693"/>
    <EmailSubject xmlns="http://schemas.microsoft.com/sharepoint/v3" xsi:nil="true"/>
    <Language xmlns="79b47eeb-2c81-4250-ac1d-519a77ce3693">
      <Value>English</Value>
    </Language>
    <Vendor xmlns="79b47eeb-2c81-4250-ac1d-519a77ce3693"/>
    <test xmlns="79b47eeb-2c81-4250-ac1d-519a77ce3693">
      <Value>Enter Choice #1</Value>
    </test>
    <Services xmlns="79b47eeb-2c81-4250-ac1d-519a77ce3693"/>
    <Horizontal_x0020_Expertise xmlns="79b47eeb-2c81-4250-ac1d-519a77ce3693"/>
    <EmailCc xmlns="http://schemas.microsoft.com/sharepoint/v3" xsi:nil="true"/>
    <Region xmlns="79b47eeb-2c81-4250-ac1d-519a77ce3693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1F4544-C98F-4037-9F76-812E67E0C4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9b47eeb-2c81-4250-ac1d-519a77ce369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792FAA0D-F3B3-470C-A700-029C3627CF65}">
  <ds:schemaRefs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purl.org/dc/dcmitype/"/>
    <ds:schemaRef ds:uri="79b47eeb-2c81-4250-ac1d-519a77ce369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CDEA173-1FC1-408C-9B84-5EDF5AD7E5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21683</TotalTime>
  <Words>2526</Words>
  <Application>Microsoft Office PowerPoint</Application>
  <PresentationFormat>On-screen Show (4:3)</PresentationFormat>
  <Paragraphs>317</Paragraphs>
  <Slides>19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epam-ppt-cover</vt:lpstr>
      <vt:lpstr>epam-ppt-light</vt:lpstr>
      <vt:lpstr>Автоматизация и ее применение</vt:lpstr>
      <vt:lpstr>План лекции</vt:lpstr>
      <vt:lpstr>Проблемы ручного тестирования</vt:lpstr>
      <vt:lpstr>Автоматизация тестирования</vt:lpstr>
      <vt:lpstr>Автоматизация должна начаться, если...</vt:lpstr>
      <vt:lpstr>Автоматизация ≡ разработка</vt:lpstr>
      <vt:lpstr>Автоматизация ≡ разработка</vt:lpstr>
      <vt:lpstr>Автоматизация ≡ разработка</vt:lpstr>
      <vt:lpstr>Автоматизация ≡ разработка</vt:lpstr>
      <vt:lpstr>Плюсы автоматизации</vt:lpstr>
      <vt:lpstr>Недостатки автоматизации</vt:lpstr>
      <vt:lpstr>«Подводные камни» автоматизации</vt:lpstr>
      <vt:lpstr>Что стоит помнить об автоматизации</vt:lpstr>
      <vt:lpstr>Мифы об автоматизации</vt:lpstr>
      <vt:lpstr>Мифы об автоматизации</vt:lpstr>
      <vt:lpstr>Мифы об автоматизации</vt:lpstr>
      <vt:lpstr>Мифы об автоматизации</vt:lpstr>
      <vt:lpstr>Мифы об автоматизации</vt:lpstr>
      <vt:lpstr>Напоследок...</vt:lpstr>
    </vt:vector>
  </TitlesOfParts>
  <Manager>Dmitriy_Chestnov@epam.com</Manager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Автоматизация и ее применение</dc:title>
  <dc:creator>Ekaterina_Zvereva@epam.com</dc:creator>
  <cp:lastModifiedBy>Dmitriy Chestnov</cp:lastModifiedBy>
  <cp:revision>789</cp:revision>
  <cp:lastPrinted>2011-12-05T22:59:34Z</cp:lastPrinted>
  <dcterms:created xsi:type="dcterms:W3CDTF">2011-09-13T23:33:50Z</dcterms:created>
  <dcterms:modified xsi:type="dcterms:W3CDTF">2013-02-21T14:04:05Z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0x010100CD728531A37A1243B39FCBC533FCFEED</vt:lpwstr>
  </property>
</Properties>
</file>