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462" r:id="rId3"/>
    <p:sldId id="425" r:id="rId4"/>
    <p:sldId id="426" r:id="rId5"/>
    <p:sldId id="427" r:id="rId6"/>
    <p:sldId id="463" r:id="rId7"/>
    <p:sldId id="455" r:id="rId8"/>
    <p:sldId id="461" r:id="rId9"/>
    <p:sldId id="349" r:id="rId10"/>
    <p:sldId id="454" r:id="rId11"/>
    <p:sldId id="351" r:id="rId12"/>
    <p:sldId id="460" r:id="rId13"/>
    <p:sldId id="353" r:id="rId14"/>
    <p:sldId id="456" r:id="rId15"/>
    <p:sldId id="457" r:id="rId16"/>
    <p:sldId id="356" r:id="rId17"/>
    <p:sldId id="357" r:id="rId18"/>
    <p:sldId id="358" r:id="rId19"/>
    <p:sldId id="359" r:id="rId20"/>
    <p:sldId id="453" r:id="rId21"/>
    <p:sldId id="362" r:id="rId22"/>
    <p:sldId id="459" r:id="rId23"/>
    <p:sldId id="360" r:id="rId24"/>
    <p:sldId id="364" r:id="rId25"/>
    <p:sldId id="365" r:id="rId26"/>
    <p:sldId id="458" r:id="rId27"/>
    <p:sldId id="313" r:id="rId28"/>
    <p:sldId id="393" r:id="rId29"/>
    <p:sldId id="404" r:id="rId30"/>
    <p:sldId id="410" r:id="rId31"/>
    <p:sldId id="411" r:id="rId32"/>
    <p:sldId id="368" r:id="rId33"/>
    <p:sldId id="385" r:id="rId34"/>
    <p:sldId id="260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4FA600"/>
    <a:srgbClr val="D60093"/>
    <a:srgbClr val="008000"/>
    <a:srgbClr val="0099FF"/>
    <a:srgbClr val="FF3300"/>
    <a:srgbClr val="FF0066"/>
    <a:srgbClr val="33CC33"/>
    <a:srgbClr val="00CC00"/>
    <a:srgbClr val="FF6600"/>
    <a:srgbClr val="00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87" autoAdjust="0"/>
    <p:restoredTop sz="93992" autoAdjust="0"/>
  </p:normalViewPr>
  <p:slideViewPr>
    <p:cSldViewPr>
      <p:cViewPr>
        <p:scale>
          <a:sx n="60" d="100"/>
          <a:sy n="60" d="100"/>
        </p:scale>
        <p:origin x="-3192" y="-1152"/>
      </p:cViewPr>
      <p:guideLst>
        <p:guide orient="horz"/>
        <p:guide pos="2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86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5645CD-A3DC-49EA-BB19-6E678DC4269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01344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645CD-A3DC-49EA-BB19-6E678DC42698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645CD-A3DC-49EA-BB19-6E678DC42698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720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645CD-A3DC-49EA-BB19-6E678DC42698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7208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645CD-A3DC-49EA-BB19-6E678DC42698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7208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5992DC-14CA-428E-8112-C4369CEC21E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3057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5C4DFC-0F3D-4902-BFFF-B8DCDD7EAD6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3969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A5312A-36AE-4E92-A442-817DF1A661F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7774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DC050A-573D-4DBE-B410-304CAF59DCB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2544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472B32-F64D-4361-A40D-47E5E2CD6A0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2187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15C07-CAA3-45AC-AA6D-6410AC8F0BB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8812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69D6EC-3A1F-4928-813C-B51C08EA882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0694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CC075-D024-496E-A587-5D7BF572CE1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0319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BB8AB-AB2B-42C1-979C-0B3EC2E382F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2114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D9F3EA-5FAF-4C23-9471-46AEE0E99DC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7853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CF8FA-C05B-42DD-B242-5AD21CD207A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5855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E413DD0-AFEF-4FC0-A3E4-09801B863D6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emf"/><Relationship Id="rId7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emf"/><Relationship Id="rId10" Type="http://schemas.openxmlformats.org/officeDocument/2006/relationships/image" Target="../media/image12.png"/><Relationship Id="rId4" Type="http://schemas.openxmlformats.org/officeDocument/2006/relationships/image" Target="../media/image6.emf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12" Type="http://schemas.openxmlformats.org/officeDocument/2006/relationships/image" Target="../media/image53.jpeg"/><Relationship Id="rId17" Type="http://schemas.openxmlformats.org/officeDocument/2006/relationships/image" Target="../media/image58.emf"/><Relationship Id="rId2" Type="http://schemas.openxmlformats.org/officeDocument/2006/relationships/image" Target="../media/image43.emf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5" Type="http://schemas.openxmlformats.org/officeDocument/2006/relationships/image" Target="../media/image56.emf"/><Relationship Id="rId10" Type="http://schemas.openxmlformats.org/officeDocument/2006/relationships/image" Target="../media/image51.png"/><Relationship Id="rId4" Type="http://schemas.openxmlformats.org/officeDocument/2006/relationships/image" Target="../media/image45.jpeg"/><Relationship Id="rId9" Type="http://schemas.openxmlformats.org/officeDocument/2006/relationships/image" Target="../media/image50.emf"/><Relationship Id="rId14" Type="http://schemas.openxmlformats.org/officeDocument/2006/relationships/image" Target="../media/image55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12" Type="http://schemas.openxmlformats.org/officeDocument/2006/relationships/image" Target="../media/image70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11" Type="http://schemas.openxmlformats.org/officeDocument/2006/relationships/image" Target="../media/image69.jpe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38" name="Group 18"/>
          <p:cNvGrpSpPr>
            <a:grpSpLocks/>
          </p:cNvGrpSpPr>
          <p:nvPr/>
        </p:nvGrpSpPr>
        <p:grpSpPr bwMode="auto">
          <a:xfrm>
            <a:off x="1228725" y="76200"/>
            <a:ext cx="274638" cy="6705600"/>
            <a:chOff x="774" y="48"/>
            <a:chExt cx="173" cy="4224"/>
          </a:xfrm>
        </p:grpSpPr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 flipV="1">
              <a:off x="782" y="48"/>
              <a:ext cx="0" cy="4224"/>
            </a:xfrm>
            <a:prstGeom prst="line">
              <a:avLst/>
            </a:prstGeom>
            <a:noFill/>
            <a:ln w="19050">
              <a:solidFill>
                <a:srgbClr val="FCE40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137" name="Text Box 17"/>
            <p:cNvSpPr txBox="1">
              <a:spLocks noChangeArrowheads="1"/>
            </p:cNvSpPr>
            <p:nvPr/>
          </p:nvSpPr>
          <p:spPr bwMode="auto">
            <a:xfrm rot="-5400000">
              <a:off x="501" y="1161"/>
              <a:ext cx="72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200" b="1" dirty="0">
                  <a:solidFill>
                    <a:schemeClr val="bg1"/>
                  </a:solidFill>
                  <a:latin typeface="Arial" charset="0"/>
                </a:rPr>
                <a:t>ВЕРТИКАЛИ</a:t>
              </a:r>
            </a:p>
          </p:txBody>
        </p:sp>
      </p:grpSp>
      <p:grpSp>
        <p:nvGrpSpPr>
          <p:cNvPr id="5136" name="Group 16"/>
          <p:cNvGrpSpPr>
            <a:grpSpLocks/>
          </p:cNvGrpSpPr>
          <p:nvPr/>
        </p:nvGrpSpPr>
        <p:grpSpPr bwMode="auto">
          <a:xfrm>
            <a:off x="44450" y="1254125"/>
            <a:ext cx="8991600" cy="287338"/>
            <a:chOff x="28" y="790"/>
            <a:chExt cx="5664" cy="181"/>
          </a:xfrm>
        </p:grpSpPr>
        <p:sp>
          <p:nvSpPr>
            <p:cNvPr id="5134" name="Line 14"/>
            <p:cNvSpPr>
              <a:spLocks noChangeShapeType="1"/>
            </p:cNvSpPr>
            <p:nvPr/>
          </p:nvSpPr>
          <p:spPr bwMode="auto">
            <a:xfrm>
              <a:off x="28" y="790"/>
              <a:ext cx="5664" cy="0"/>
            </a:xfrm>
            <a:prstGeom prst="line">
              <a:avLst/>
            </a:prstGeom>
            <a:noFill/>
            <a:ln w="19050">
              <a:solidFill>
                <a:srgbClr val="FCE40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768" y="798"/>
              <a:ext cx="355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200" b="1" dirty="0">
                  <a:solidFill>
                    <a:schemeClr val="bg1"/>
                  </a:solidFill>
                  <a:latin typeface="Arial" charset="0"/>
                </a:rPr>
                <a:t>И ГОРИЗОНТАЛИ ПРОМЫШЛЕННОЙ АВТОМАТИЗАЦИИ</a:t>
              </a:r>
            </a:p>
          </p:txBody>
        </p:sp>
      </p:grp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331640" y="3284984"/>
            <a:ext cx="75980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 smtClean="0">
                <a:solidFill>
                  <a:srgbClr val="FCE404"/>
                </a:solidFill>
                <a:latin typeface="Arial" charset="0"/>
              </a:rPr>
              <a:t>StruxureWare</a:t>
            </a:r>
            <a:r>
              <a:rPr lang="en-US" sz="2800" b="1" dirty="0" smtClean="0">
                <a:solidFill>
                  <a:srgbClr val="FCE404"/>
                </a:solidFill>
                <a:latin typeface="Arial" charset="0"/>
              </a:rPr>
              <a:t> SCADA Expert ClearSCADA</a:t>
            </a:r>
            <a:r>
              <a:rPr lang="en-US" sz="2800" b="1" baseline="30000" dirty="0" smtClean="0">
                <a:solidFill>
                  <a:srgbClr val="FCE404"/>
                </a:solidFill>
                <a:latin typeface="Arial" charset="0"/>
              </a:rPr>
              <a:t>®</a:t>
            </a:r>
            <a:endParaRPr lang="ru-RU" sz="2800" b="1" baseline="30000" dirty="0" smtClean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295400" y="4724400"/>
            <a:ext cx="5257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endParaRPr lang="ru-RU" sz="200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366838" y="3799820"/>
            <a:ext cx="670562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i="1" dirty="0" smtClean="0">
                <a:solidFill>
                  <a:srgbClr val="FCE404"/>
                </a:solidFill>
                <a:latin typeface="+mn-lt"/>
              </a:rPr>
              <a:t>Программное обеспечение для систем телеметрии и систем </a:t>
            </a:r>
            <a:r>
              <a:rPr lang="en-US" sz="2000" i="1" dirty="0" smtClean="0">
                <a:solidFill>
                  <a:srgbClr val="FCE404"/>
                </a:solidFill>
                <a:latin typeface="+mn-lt"/>
              </a:rPr>
              <a:t>SCADA </a:t>
            </a:r>
            <a:r>
              <a:rPr lang="ru-RU" sz="2000" i="1" dirty="0" smtClean="0">
                <a:solidFill>
                  <a:srgbClr val="FCE404"/>
                </a:solidFill>
                <a:latin typeface="+mn-lt"/>
              </a:rPr>
              <a:t>с удаленным управлением </a:t>
            </a:r>
            <a:endParaRPr lang="ru-RU" sz="2000" i="1" dirty="0">
              <a:solidFill>
                <a:srgbClr val="FCE404"/>
              </a:solidFill>
              <a:latin typeface="+mn-lt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295400" y="6063189"/>
            <a:ext cx="5257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endParaRPr lang="ru-RU" sz="20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2" name="Рисунок 11" descr="Schneider_Electric_logo_s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5445224"/>
            <a:ext cx="2254250" cy="663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230311" y="76200"/>
            <a:ext cx="276225" cy="6705600"/>
            <a:chOff x="775" y="48"/>
            <a:chExt cx="174" cy="4224"/>
          </a:xfrm>
        </p:grpSpPr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 flipV="1">
              <a:off x="782" y="48"/>
              <a:ext cx="0" cy="4224"/>
            </a:xfrm>
            <a:prstGeom prst="line">
              <a:avLst/>
            </a:prstGeom>
            <a:noFill/>
            <a:ln w="19050">
              <a:solidFill>
                <a:srgbClr val="FCE40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7" name="Text Box 17"/>
            <p:cNvSpPr txBox="1">
              <a:spLocks noChangeArrowheads="1"/>
            </p:cNvSpPr>
            <p:nvPr/>
          </p:nvSpPr>
          <p:spPr bwMode="auto">
            <a:xfrm rot="16200000">
              <a:off x="-297" y="1958"/>
              <a:ext cx="2317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ru-RU" sz="1200" b="1" dirty="0" smtClean="0">
                  <a:solidFill>
                    <a:schemeClr val="bg1"/>
                  </a:solidFill>
                  <a:latin typeface="Arial" charset="0"/>
                </a:rPr>
                <a:t>ВЕРТИКАЛИ</a:t>
              </a:r>
              <a:endParaRPr lang="ru-RU" sz="12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4450" y="1254123"/>
            <a:ext cx="8991600" cy="288925"/>
            <a:chOff x="28" y="790"/>
            <a:chExt cx="5664" cy="182"/>
          </a:xfrm>
        </p:grpSpPr>
        <p:sp>
          <p:nvSpPr>
            <p:cNvPr id="5134" name="Line 14"/>
            <p:cNvSpPr>
              <a:spLocks noChangeShapeType="1"/>
            </p:cNvSpPr>
            <p:nvPr/>
          </p:nvSpPr>
          <p:spPr bwMode="auto">
            <a:xfrm>
              <a:off x="28" y="790"/>
              <a:ext cx="5664" cy="0"/>
            </a:xfrm>
            <a:prstGeom prst="line">
              <a:avLst/>
            </a:prstGeom>
            <a:noFill/>
            <a:ln w="19050">
              <a:solidFill>
                <a:srgbClr val="FCE40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768" y="798"/>
              <a:ext cx="355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200" b="1" dirty="0" smtClean="0">
                  <a:solidFill>
                    <a:schemeClr val="bg1"/>
                  </a:solidFill>
                  <a:latin typeface="Arial" charset="0"/>
                </a:rPr>
                <a:t>И ГОРИЗОНТАЛИ ПРОМЫШЛЕННОЙ АВТОМАТИЗАЦИИ</a:t>
              </a:r>
              <a:endParaRPr lang="ru-RU" sz="12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727448" y="3276600"/>
            <a:ext cx="65169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Введение</a:t>
            </a:r>
          </a:p>
        </p:txBody>
      </p:sp>
      <p:pic>
        <p:nvPicPr>
          <p:cNvPr id="9" name="Рисунок 8" descr="Schneider_Electric_logo_s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5445224"/>
            <a:ext cx="2254250" cy="663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5687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214414" y="285728"/>
            <a:ext cx="776922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Задачи удаленного управления</a:t>
            </a:r>
            <a:r>
              <a:rPr lang="en-US" sz="2800" b="1" dirty="0" smtClean="0">
                <a:solidFill>
                  <a:srgbClr val="FCE404"/>
                </a:solidFill>
                <a:latin typeface="Arial" charset="0"/>
              </a:rPr>
              <a:t> </a:t>
            </a:r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объектами жизнеобеспечения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7" name="AutoShape 48"/>
          <p:cNvSpPr>
            <a:spLocks noChangeArrowheads="1"/>
          </p:cNvSpPr>
          <p:nvPr/>
        </p:nvSpPr>
        <p:spPr bwMode="auto">
          <a:xfrm>
            <a:off x="642910" y="4929198"/>
            <a:ext cx="4572032" cy="1500198"/>
          </a:xfrm>
          <a:prstGeom prst="roundRect">
            <a:avLst>
              <a:gd name="adj" fmla="val 16667"/>
            </a:avLst>
          </a:prstGeom>
          <a:solidFill>
            <a:schemeClr val="bg2">
              <a:alpha val="95000"/>
            </a:schemeClr>
          </a:solidFill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marL="177800" lvl="1">
              <a:spcBef>
                <a:spcPct val="20000"/>
              </a:spcBef>
              <a:buClr>
                <a:schemeClr val="bg2"/>
              </a:buClr>
              <a:buFont typeface="Arial" pitchFamily="34" charset="0"/>
              <a:buNone/>
            </a:pP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Энергетика и гидроэнергетика</a:t>
            </a:r>
            <a:endParaRPr lang="en-GB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7800" lvl="1">
              <a:spcBef>
                <a:spcPct val="20000"/>
              </a:spcBef>
              <a:buClr>
                <a:schemeClr val="bg2"/>
              </a:buClr>
              <a:buFont typeface="Arial" pitchFamily="34" charset="0"/>
              <a:buNone/>
            </a:pP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Автоматизация подстанций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Распределенная автоматизация, Возобновляемая энергия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34"/>
          <p:cNvSpPr>
            <a:spLocks noChangeArrowheads="1"/>
          </p:cNvSpPr>
          <p:nvPr/>
        </p:nvSpPr>
        <p:spPr bwMode="auto">
          <a:xfrm>
            <a:off x="642910" y="3214686"/>
            <a:ext cx="4559300" cy="1512889"/>
          </a:xfrm>
          <a:prstGeom prst="roundRect">
            <a:avLst>
              <a:gd name="adj" fmla="val 8968"/>
            </a:avLst>
          </a:prstGeom>
          <a:solidFill>
            <a:srgbClr val="D60093">
              <a:alpha val="90000"/>
            </a:srgbClr>
          </a:solidFill>
          <a:ln w="12700" algn="ctr">
            <a:noFill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marL="177800" lvl="1">
              <a:spcBef>
                <a:spcPct val="20000"/>
              </a:spcBef>
              <a:buClr>
                <a:schemeClr val="bg2"/>
              </a:buClr>
              <a:buFont typeface="Arial" pitchFamily="34" charset="0"/>
              <a:buNone/>
            </a:pP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Нефть и газ</a:t>
            </a:r>
            <a:endParaRPr lang="en-GB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7800" lvl="1">
              <a:spcBef>
                <a:spcPct val="20000"/>
              </a:spcBef>
              <a:buClr>
                <a:schemeClr val="bg2"/>
              </a:buClr>
              <a:buFont typeface="Arial" pitchFamily="34" charset="0"/>
              <a:buNone/>
            </a:pP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Мониторинг и управление устьем скважины</a:t>
            </a:r>
            <a:endParaRPr lang="en-GB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7800" lvl="1">
              <a:spcBef>
                <a:spcPct val="20000"/>
              </a:spcBef>
              <a:buClr>
                <a:schemeClr val="bg2"/>
              </a:buClr>
              <a:buFont typeface="Arial" pitchFamily="34" charset="0"/>
              <a:buNone/>
            </a:pP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Вычислитель расхода газа</a:t>
            </a:r>
            <a:endParaRPr lang="en-GB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7800" lvl="1">
              <a:spcBef>
                <a:spcPct val="20000"/>
              </a:spcBef>
              <a:buClr>
                <a:schemeClr val="bg2"/>
              </a:buClr>
              <a:buFont typeface="Arial" pitchFamily="34" charset="0"/>
              <a:buNone/>
            </a:pP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Контроллер механизированной добычи</a:t>
            </a:r>
            <a:endParaRPr lang="en-GB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7800" lvl="1">
              <a:spcBef>
                <a:spcPct val="20000"/>
              </a:spcBef>
              <a:buClr>
                <a:schemeClr val="bg2"/>
              </a:buClr>
              <a:buFont typeface="Arial" pitchFamily="34" charset="0"/>
              <a:buNone/>
            </a:pP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Нагнетание воды в пласт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Газлифт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Управление запорными задвижками</a:t>
            </a:r>
            <a:endParaRPr lang="en-GB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32"/>
          <p:cNvSpPr>
            <a:spLocks noChangeArrowheads="1"/>
          </p:cNvSpPr>
          <p:nvPr/>
        </p:nvSpPr>
        <p:spPr bwMode="auto">
          <a:xfrm>
            <a:off x="642910" y="1500174"/>
            <a:ext cx="4559300" cy="1500198"/>
          </a:xfrm>
          <a:prstGeom prst="roundRect">
            <a:avLst>
              <a:gd name="adj" fmla="val 16667"/>
            </a:avLst>
          </a:prstGeom>
          <a:solidFill>
            <a:srgbClr val="00B0F0">
              <a:alpha val="90000"/>
            </a:srgbClr>
          </a:solidFill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marL="177800" lvl="1">
              <a:spcBef>
                <a:spcPct val="20000"/>
              </a:spcBef>
              <a:buClr>
                <a:schemeClr val="bg2"/>
              </a:buClr>
              <a:buFont typeface="Arial" pitchFamily="34" charset="0"/>
              <a:buNone/>
            </a:pP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Водоснабжение и водоотведение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177800" lvl="1">
              <a:spcBef>
                <a:spcPct val="20000"/>
              </a:spcBef>
              <a:buClr>
                <a:schemeClr val="bg2"/>
              </a:buClr>
              <a:buFont typeface="Arial" pitchFamily="34" charset="0"/>
              <a:buNone/>
            </a:pP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Широкий набор функций 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SCADA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для насосных и компрессорных станций</a:t>
            </a:r>
            <a:endParaRPr lang="en-GB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7800" lvl="1">
              <a:spcBef>
                <a:spcPct val="20000"/>
              </a:spcBef>
              <a:buClr>
                <a:schemeClr val="bg2"/>
              </a:buClr>
              <a:buFont typeface="Arial" pitchFamily="34" charset="0"/>
              <a:buNone/>
            </a:pP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Очистные сооружения</a:t>
            </a:r>
            <a:endParaRPr lang="en-GB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33" descr="Water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472781" y="1785926"/>
            <a:ext cx="504825" cy="465137"/>
          </a:xfrm>
          <a:prstGeom prst="rect">
            <a:avLst/>
          </a:prstGeom>
          <a:noFill/>
        </p:spPr>
      </p:pic>
      <p:pic>
        <p:nvPicPr>
          <p:cNvPr id="12" name="Picture 36" descr="Oil_and_Gas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08500" y="3284984"/>
            <a:ext cx="433387" cy="433387"/>
          </a:xfrm>
          <a:prstGeom prst="rect">
            <a:avLst/>
          </a:prstGeom>
          <a:noFill/>
        </p:spPr>
      </p:pic>
      <p:grpSp>
        <p:nvGrpSpPr>
          <p:cNvPr id="13" name="Group 43"/>
          <p:cNvGrpSpPr>
            <a:grpSpLocks noChangeAspect="1"/>
          </p:cNvGrpSpPr>
          <p:nvPr/>
        </p:nvGrpSpPr>
        <p:grpSpPr bwMode="auto">
          <a:xfrm>
            <a:off x="4459287" y="2462213"/>
            <a:ext cx="531813" cy="382587"/>
            <a:chOff x="1680" y="1264"/>
            <a:chExt cx="1680" cy="1208"/>
          </a:xfrm>
        </p:grpSpPr>
        <p:sp>
          <p:nvSpPr>
            <p:cNvPr id="14" name="AutoShape 44"/>
            <p:cNvSpPr>
              <a:spLocks noChangeAspect="1" noChangeArrowheads="1" noTextEdit="1"/>
            </p:cNvSpPr>
            <p:nvPr/>
          </p:nvSpPr>
          <p:spPr bwMode="auto">
            <a:xfrm>
              <a:off x="1680" y="1264"/>
              <a:ext cx="1680" cy="1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Freeform 45"/>
            <p:cNvSpPr>
              <a:spLocks/>
            </p:cNvSpPr>
            <p:nvPr/>
          </p:nvSpPr>
          <p:spPr bwMode="auto">
            <a:xfrm>
              <a:off x="1697" y="1250"/>
              <a:ext cx="1637" cy="1202"/>
            </a:xfrm>
            <a:custGeom>
              <a:avLst/>
              <a:gdLst/>
              <a:ahLst/>
              <a:cxnLst>
                <a:cxn ang="0">
                  <a:pos x="215" y="118"/>
                </a:cxn>
                <a:cxn ang="0">
                  <a:pos x="9" y="404"/>
                </a:cxn>
                <a:cxn ang="0">
                  <a:pos x="142" y="691"/>
                </a:cxn>
                <a:cxn ang="0">
                  <a:pos x="517" y="830"/>
                </a:cxn>
                <a:cxn ang="0">
                  <a:pos x="920" y="743"/>
                </a:cxn>
                <a:cxn ang="0">
                  <a:pos x="1096" y="564"/>
                </a:cxn>
                <a:cxn ang="0">
                  <a:pos x="1114" y="345"/>
                </a:cxn>
                <a:cxn ang="0">
                  <a:pos x="1067" y="319"/>
                </a:cxn>
                <a:cxn ang="0">
                  <a:pos x="1042" y="367"/>
                </a:cxn>
                <a:cxn ang="0">
                  <a:pos x="882" y="677"/>
                </a:cxn>
                <a:cxn ang="0">
                  <a:pos x="191" y="633"/>
                </a:cxn>
                <a:cxn ang="0">
                  <a:pos x="85" y="411"/>
                </a:cxn>
                <a:cxn ang="0">
                  <a:pos x="253" y="183"/>
                </a:cxn>
                <a:cxn ang="0">
                  <a:pos x="891" y="189"/>
                </a:cxn>
                <a:cxn ang="0">
                  <a:pos x="891" y="190"/>
                </a:cxn>
                <a:cxn ang="0">
                  <a:pos x="933" y="192"/>
                </a:cxn>
                <a:cxn ang="0">
                  <a:pos x="1002" y="153"/>
                </a:cxn>
                <a:cxn ang="0">
                  <a:pos x="1039" y="184"/>
                </a:cxn>
                <a:cxn ang="0">
                  <a:pos x="710" y="373"/>
                </a:cxn>
                <a:cxn ang="0">
                  <a:pos x="691" y="406"/>
                </a:cxn>
                <a:cxn ang="0">
                  <a:pos x="693" y="417"/>
                </a:cxn>
                <a:cxn ang="0">
                  <a:pos x="695" y="430"/>
                </a:cxn>
                <a:cxn ang="0">
                  <a:pos x="654" y="486"/>
                </a:cxn>
                <a:cxn ang="0">
                  <a:pos x="514" y="500"/>
                </a:cxn>
                <a:cxn ang="0">
                  <a:pos x="485" y="504"/>
                </a:cxn>
                <a:cxn ang="0">
                  <a:pos x="463" y="516"/>
                </a:cxn>
                <a:cxn ang="0">
                  <a:pos x="426" y="485"/>
                </a:cxn>
                <a:cxn ang="0">
                  <a:pos x="443" y="453"/>
                </a:cxn>
                <a:cxn ang="0">
                  <a:pos x="442" y="442"/>
                </a:cxn>
                <a:cxn ang="0">
                  <a:pos x="440" y="430"/>
                </a:cxn>
                <a:cxn ang="0">
                  <a:pos x="481" y="374"/>
                </a:cxn>
                <a:cxn ang="0">
                  <a:pos x="619" y="360"/>
                </a:cxn>
                <a:cxn ang="0">
                  <a:pos x="649" y="357"/>
                </a:cxn>
                <a:cxn ang="0">
                  <a:pos x="723" y="314"/>
                </a:cxn>
                <a:cxn ang="0">
                  <a:pos x="737" y="262"/>
                </a:cxn>
                <a:cxn ang="0">
                  <a:pos x="685" y="248"/>
                </a:cxn>
                <a:cxn ang="0">
                  <a:pos x="624" y="283"/>
                </a:cxn>
                <a:cxn ang="0">
                  <a:pos x="443" y="309"/>
                </a:cxn>
                <a:cxn ang="0">
                  <a:pos x="364" y="430"/>
                </a:cxn>
                <a:cxn ang="0">
                  <a:pos x="364" y="433"/>
                </a:cxn>
                <a:cxn ang="0">
                  <a:pos x="341" y="447"/>
                </a:cxn>
                <a:cxn ang="0">
                  <a:pos x="322" y="476"/>
                </a:cxn>
                <a:cxn ang="0">
                  <a:pos x="322" y="479"/>
                </a:cxn>
                <a:cxn ang="0">
                  <a:pos x="335" y="509"/>
                </a:cxn>
                <a:cxn ang="0">
                  <a:pos x="434" y="591"/>
                </a:cxn>
                <a:cxn ang="0">
                  <a:pos x="478" y="595"/>
                </a:cxn>
                <a:cxn ang="0">
                  <a:pos x="509" y="577"/>
                </a:cxn>
                <a:cxn ang="0">
                  <a:pos x="692" y="552"/>
                </a:cxn>
                <a:cxn ang="0">
                  <a:pos x="771" y="430"/>
                </a:cxn>
                <a:cxn ang="0">
                  <a:pos x="771" y="426"/>
                </a:cxn>
                <a:cxn ang="0">
                  <a:pos x="1124" y="222"/>
                </a:cxn>
                <a:cxn ang="0">
                  <a:pos x="1143" y="193"/>
                </a:cxn>
                <a:cxn ang="0">
                  <a:pos x="1143" y="189"/>
                </a:cxn>
                <a:cxn ang="0">
                  <a:pos x="1129" y="160"/>
                </a:cxn>
                <a:cxn ang="0">
                  <a:pos x="1031" y="77"/>
                </a:cxn>
                <a:cxn ang="0">
                  <a:pos x="987" y="73"/>
                </a:cxn>
                <a:cxn ang="0">
                  <a:pos x="914" y="116"/>
                </a:cxn>
                <a:cxn ang="0">
                  <a:pos x="215" y="118"/>
                </a:cxn>
              </a:cxnLst>
              <a:rect l="0" t="0" r="r" b="b"/>
              <a:pathLst>
                <a:path w="1143" h="839">
                  <a:moveTo>
                    <a:pt x="215" y="118"/>
                  </a:moveTo>
                  <a:cubicBezTo>
                    <a:pt x="94" y="187"/>
                    <a:pt x="19" y="292"/>
                    <a:pt x="9" y="404"/>
                  </a:cubicBezTo>
                  <a:cubicBezTo>
                    <a:pt x="0" y="509"/>
                    <a:pt x="47" y="611"/>
                    <a:pt x="142" y="691"/>
                  </a:cubicBezTo>
                  <a:cubicBezTo>
                    <a:pt x="237" y="771"/>
                    <a:pt x="370" y="820"/>
                    <a:pt x="517" y="830"/>
                  </a:cubicBezTo>
                  <a:cubicBezTo>
                    <a:pt x="663" y="839"/>
                    <a:pt x="806" y="809"/>
                    <a:pt x="920" y="743"/>
                  </a:cubicBezTo>
                  <a:cubicBezTo>
                    <a:pt x="1001" y="696"/>
                    <a:pt x="1062" y="634"/>
                    <a:pt x="1096" y="564"/>
                  </a:cubicBezTo>
                  <a:cubicBezTo>
                    <a:pt x="1130" y="494"/>
                    <a:pt x="1136" y="418"/>
                    <a:pt x="1114" y="345"/>
                  </a:cubicBezTo>
                  <a:cubicBezTo>
                    <a:pt x="1108" y="325"/>
                    <a:pt x="1087" y="313"/>
                    <a:pt x="1067" y="319"/>
                  </a:cubicBezTo>
                  <a:cubicBezTo>
                    <a:pt x="1047" y="326"/>
                    <a:pt x="1036" y="347"/>
                    <a:pt x="1042" y="367"/>
                  </a:cubicBezTo>
                  <a:cubicBezTo>
                    <a:pt x="1076" y="481"/>
                    <a:pt x="1015" y="600"/>
                    <a:pt x="882" y="677"/>
                  </a:cubicBezTo>
                  <a:cubicBezTo>
                    <a:pt x="673" y="798"/>
                    <a:pt x="363" y="778"/>
                    <a:pt x="191" y="633"/>
                  </a:cubicBezTo>
                  <a:cubicBezTo>
                    <a:pt x="115" y="570"/>
                    <a:pt x="78" y="491"/>
                    <a:pt x="85" y="411"/>
                  </a:cubicBezTo>
                  <a:cubicBezTo>
                    <a:pt x="92" y="322"/>
                    <a:pt x="152" y="242"/>
                    <a:pt x="253" y="183"/>
                  </a:cubicBezTo>
                  <a:cubicBezTo>
                    <a:pt x="437" y="77"/>
                    <a:pt x="711" y="80"/>
                    <a:pt x="891" y="189"/>
                  </a:cubicBezTo>
                  <a:cubicBezTo>
                    <a:pt x="891" y="189"/>
                    <a:pt x="891" y="190"/>
                    <a:pt x="891" y="190"/>
                  </a:cubicBezTo>
                  <a:cubicBezTo>
                    <a:pt x="903" y="199"/>
                    <a:pt x="920" y="200"/>
                    <a:pt x="933" y="192"/>
                  </a:cubicBezTo>
                  <a:cubicBezTo>
                    <a:pt x="933" y="192"/>
                    <a:pt x="976" y="168"/>
                    <a:pt x="1002" y="153"/>
                  </a:cubicBezTo>
                  <a:cubicBezTo>
                    <a:pt x="1014" y="163"/>
                    <a:pt x="1021" y="168"/>
                    <a:pt x="1039" y="184"/>
                  </a:cubicBezTo>
                  <a:cubicBezTo>
                    <a:pt x="967" y="225"/>
                    <a:pt x="710" y="373"/>
                    <a:pt x="710" y="373"/>
                  </a:cubicBezTo>
                  <a:cubicBezTo>
                    <a:pt x="698" y="380"/>
                    <a:pt x="691" y="393"/>
                    <a:pt x="691" y="406"/>
                  </a:cubicBezTo>
                  <a:cubicBezTo>
                    <a:pt x="691" y="410"/>
                    <a:pt x="692" y="414"/>
                    <a:pt x="693" y="417"/>
                  </a:cubicBezTo>
                  <a:cubicBezTo>
                    <a:pt x="694" y="422"/>
                    <a:pt x="695" y="426"/>
                    <a:pt x="695" y="430"/>
                  </a:cubicBezTo>
                  <a:cubicBezTo>
                    <a:pt x="695" y="451"/>
                    <a:pt x="680" y="471"/>
                    <a:pt x="654" y="486"/>
                  </a:cubicBezTo>
                  <a:cubicBezTo>
                    <a:pt x="616" y="508"/>
                    <a:pt x="561" y="514"/>
                    <a:pt x="514" y="500"/>
                  </a:cubicBezTo>
                  <a:cubicBezTo>
                    <a:pt x="504" y="497"/>
                    <a:pt x="494" y="498"/>
                    <a:pt x="485" y="504"/>
                  </a:cubicBezTo>
                  <a:cubicBezTo>
                    <a:pt x="485" y="504"/>
                    <a:pt x="474" y="510"/>
                    <a:pt x="463" y="516"/>
                  </a:cubicBezTo>
                  <a:cubicBezTo>
                    <a:pt x="451" y="506"/>
                    <a:pt x="444" y="500"/>
                    <a:pt x="426" y="485"/>
                  </a:cubicBezTo>
                  <a:cubicBezTo>
                    <a:pt x="437" y="478"/>
                    <a:pt x="443" y="466"/>
                    <a:pt x="443" y="453"/>
                  </a:cubicBezTo>
                  <a:cubicBezTo>
                    <a:pt x="443" y="450"/>
                    <a:pt x="443" y="446"/>
                    <a:pt x="442" y="442"/>
                  </a:cubicBezTo>
                  <a:cubicBezTo>
                    <a:pt x="441" y="438"/>
                    <a:pt x="440" y="434"/>
                    <a:pt x="440" y="430"/>
                  </a:cubicBezTo>
                  <a:cubicBezTo>
                    <a:pt x="440" y="410"/>
                    <a:pt x="455" y="390"/>
                    <a:pt x="481" y="374"/>
                  </a:cubicBezTo>
                  <a:cubicBezTo>
                    <a:pt x="519" y="353"/>
                    <a:pt x="573" y="347"/>
                    <a:pt x="619" y="360"/>
                  </a:cubicBezTo>
                  <a:cubicBezTo>
                    <a:pt x="629" y="363"/>
                    <a:pt x="640" y="362"/>
                    <a:pt x="649" y="357"/>
                  </a:cubicBezTo>
                  <a:cubicBezTo>
                    <a:pt x="723" y="314"/>
                    <a:pt x="723" y="314"/>
                    <a:pt x="723" y="314"/>
                  </a:cubicBezTo>
                  <a:cubicBezTo>
                    <a:pt x="741" y="303"/>
                    <a:pt x="747" y="280"/>
                    <a:pt x="737" y="262"/>
                  </a:cubicBezTo>
                  <a:cubicBezTo>
                    <a:pt x="726" y="244"/>
                    <a:pt x="703" y="237"/>
                    <a:pt x="685" y="248"/>
                  </a:cubicBezTo>
                  <a:cubicBezTo>
                    <a:pt x="685" y="248"/>
                    <a:pt x="642" y="273"/>
                    <a:pt x="624" y="283"/>
                  </a:cubicBezTo>
                  <a:cubicBezTo>
                    <a:pt x="562" y="270"/>
                    <a:pt x="494" y="279"/>
                    <a:pt x="443" y="309"/>
                  </a:cubicBezTo>
                  <a:cubicBezTo>
                    <a:pt x="393" y="338"/>
                    <a:pt x="364" y="383"/>
                    <a:pt x="364" y="430"/>
                  </a:cubicBezTo>
                  <a:cubicBezTo>
                    <a:pt x="364" y="431"/>
                    <a:pt x="364" y="432"/>
                    <a:pt x="364" y="433"/>
                  </a:cubicBezTo>
                  <a:cubicBezTo>
                    <a:pt x="353" y="440"/>
                    <a:pt x="341" y="447"/>
                    <a:pt x="341" y="447"/>
                  </a:cubicBezTo>
                  <a:cubicBezTo>
                    <a:pt x="330" y="453"/>
                    <a:pt x="323" y="464"/>
                    <a:pt x="322" y="476"/>
                  </a:cubicBezTo>
                  <a:cubicBezTo>
                    <a:pt x="322" y="477"/>
                    <a:pt x="322" y="478"/>
                    <a:pt x="322" y="479"/>
                  </a:cubicBezTo>
                  <a:cubicBezTo>
                    <a:pt x="322" y="491"/>
                    <a:pt x="327" y="501"/>
                    <a:pt x="335" y="509"/>
                  </a:cubicBezTo>
                  <a:cubicBezTo>
                    <a:pt x="434" y="591"/>
                    <a:pt x="434" y="591"/>
                    <a:pt x="434" y="591"/>
                  </a:cubicBezTo>
                  <a:cubicBezTo>
                    <a:pt x="447" y="602"/>
                    <a:pt x="464" y="603"/>
                    <a:pt x="478" y="595"/>
                  </a:cubicBezTo>
                  <a:cubicBezTo>
                    <a:pt x="478" y="595"/>
                    <a:pt x="496" y="585"/>
                    <a:pt x="509" y="577"/>
                  </a:cubicBezTo>
                  <a:cubicBezTo>
                    <a:pt x="572" y="591"/>
                    <a:pt x="641" y="582"/>
                    <a:pt x="692" y="552"/>
                  </a:cubicBezTo>
                  <a:cubicBezTo>
                    <a:pt x="742" y="523"/>
                    <a:pt x="771" y="478"/>
                    <a:pt x="771" y="430"/>
                  </a:cubicBezTo>
                  <a:cubicBezTo>
                    <a:pt x="771" y="429"/>
                    <a:pt x="771" y="428"/>
                    <a:pt x="771" y="426"/>
                  </a:cubicBezTo>
                  <a:cubicBezTo>
                    <a:pt x="810" y="403"/>
                    <a:pt x="1124" y="222"/>
                    <a:pt x="1124" y="222"/>
                  </a:cubicBezTo>
                  <a:cubicBezTo>
                    <a:pt x="1135" y="216"/>
                    <a:pt x="1142" y="205"/>
                    <a:pt x="1143" y="193"/>
                  </a:cubicBezTo>
                  <a:cubicBezTo>
                    <a:pt x="1143" y="191"/>
                    <a:pt x="1143" y="190"/>
                    <a:pt x="1143" y="189"/>
                  </a:cubicBezTo>
                  <a:cubicBezTo>
                    <a:pt x="1143" y="178"/>
                    <a:pt x="1138" y="167"/>
                    <a:pt x="1129" y="160"/>
                  </a:cubicBezTo>
                  <a:cubicBezTo>
                    <a:pt x="1031" y="77"/>
                    <a:pt x="1031" y="77"/>
                    <a:pt x="1031" y="77"/>
                  </a:cubicBezTo>
                  <a:cubicBezTo>
                    <a:pt x="1018" y="67"/>
                    <a:pt x="1001" y="65"/>
                    <a:pt x="987" y="73"/>
                  </a:cubicBezTo>
                  <a:cubicBezTo>
                    <a:pt x="987" y="73"/>
                    <a:pt x="938" y="102"/>
                    <a:pt x="914" y="116"/>
                  </a:cubicBezTo>
                  <a:cubicBezTo>
                    <a:pt x="710" y="0"/>
                    <a:pt x="419" y="0"/>
                    <a:pt x="215" y="11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6" name="Picture 46" descr="OG_Pipeline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539456" y="4293096"/>
            <a:ext cx="371475" cy="371475"/>
          </a:xfrm>
          <a:prstGeom prst="rect">
            <a:avLst/>
          </a:prstGeom>
          <a:noFill/>
        </p:spPr>
      </p:pic>
      <p:pic>
        <p:nvPicPr>
          <p:cNvPr id="17" name="Picture 47" descr="OG_On-shore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510087" y="3789040"/>
            <a:ext cx="430212" cy="388937"/>
          </a:xfrm>
          <a:prstGeom prst="rect">
            <a:avLst/>
          </a:prstGeom>
          <a:noFill/>
        </p:spPr>
      </p:pic>
      <p:pic>
        <p:nvPicPr>
          <p:cNvPr id="18" name="Picture 49" descr="Electrical_Energy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572000" y="5143512"/>
            <a:ext cx="396875" cy="396875"/>
          </a:xfrm>
          <a:prstGeom prst="rect">
            <a:avLst/>
          </a:prstGeom>
          <a:noFill/>
        </p:spPr>
      </p:pic>
      <p:pic>
        <p:nvPicPr>
          <p:cNvPr id="19" name="Picture 5" descr="C:\Users\hfouda.CMI\Documents\CMI\Graphics\SE\Sun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572000" y="5572140"/>
            <a:ext cx="360040" cy="360040"/>
          </a:xfrm>
          <a:prstGeom prst="rect">
            <a:avLst/>
          </a:prstGeom>
          <a:noFill/>
        </p:spPr>
      </p:pic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000760" y="3000372"/>
            <a:ext cx="2592288" cy="1792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 descr="C:\Users\hfouda.CMI\Documents\CMI\Graphics\Marketing\SE-WaterCycleTelemetry-PopUpDisplay-NoTxt-V005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715008" y="1571612"/>
            <a:ext cx="3000363" cy="1282467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143636" y="5143512"/>
            <a:ext cx="2204421" cy="1304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9" descr="Windfarm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43438" y="6000768"/>
            <a:ext cx="258763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214414" y="285728"/>
            <a:ext cx="776922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Проблемы в системах водоснабжения и водоотведения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7" name="Rounded Rectangle 10"/>
          <p:cNvSpPr/>
          <p:nvPr/>
        </p:nvSpPr>
        <p:spPr bwMode="auto">
          <a:xfrm>
            <a:off x="357158" y="1857364"/>
            <a:ext cx="8358246" cy="4071966"/>
          </a:xfrm>
          <a:prstGeom prst="roundRect">
            <a:avLst/>
          </a:prstGeom>
          <a:solidFill>
            <a:srgbClr val="42B4E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Типовая система водоснабжения и водоотведения</a:t>
            </a:r>
          </a:p>
          <a:p>
            <a:pPr>
              <a:buNone/>
            </a:pPr>
            <a:endParaRPr lang="en-US" sz="800" b="1" dirty="0" smtClean="0">
              <a:latin typeface="Arial" pitchFamily="34" charset="0"/>
              <a:cs typeface="Arial" pitchFamily="34" charset="0"/>
            </a:endParaRPr>
          </a:p>
          <a:p>
            <a:pPr lvl="1" indent="-279400">
              <a:buFontTx/>
              <a:buChar char="•"/>
              <a:tabLst>
                <a:tab pos="355600" algn="l"/>
              </a:tabLst>
            </a:pPr>
            <a:r>
              <a:rPr lang="ru-RU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Территориально разнесенные насосные/компрессорные станции</a:t>
            </a:r>
          </a:p>
          <a:p>
            <a:pPr lvl="1" indent="-279400">
              <a:buFontTx/>
              <a:buChar char="•"/>
              <a:tabLst>
                <a:tab pos="355600" algn="l"/>
              </a:tabLst>
            </a:pPr>
            <a:r>
              <a:rPr lang="ru-RU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Соблюдение требований регламентов и отчетность</a:t>
            </a:r>
          </a:p>
          <a:p>
            <a:pPr lvl="1" indent="-279400">
              <a:buFontTx/>
              <a:buChar char="•"/>
              <a:tabLst>
                <a:tab pos="355600" algn="l"/>
              </a:tabLst>
            </a:pPr>
            <a:r>
              <a:rPr lang="ru-RU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Объект жизнеобеспечения – подверженность к </a:t>
            </a:r>
            <a:r>
              <a:rPr lang="ru-RU" sz="1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кибератакам</a:t>
            </a:r>
            <a:endParaRPr lang="en-US" sz="1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indent="-279400">
              <a:buFontTx/>
              <a:buChar char="•"/>
              <a:tabLst>
                <a:tab pos="355600" algn="l"/>
              </a:tabLst>
            </a:pPr>
            <a:r>
              <a:rPr lang="ru-RU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Увеличение эксплуатационных расходов в то время как бюджеты уменьшаются</a:t>
            </a:r>
            <a:endParaRPr lang="en-US" sz="1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indent="-279400">
              <a:tabLst>
                <a:tab pos="355600" algn="l"/>
              </a:tabLst>
            </a:pPr>
            <a:endParaRPr lang="en-US" sz="1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Требования к системе</a:t>
            </a:r>
          </a:p>
          <a:p>
            <a:endParaRPr lang="en-US" sz="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indent="-279400">
              <a:buFontTx/>
              <a:buChar char="•"/>
              <a:tabLst>
                <a:tab pos="355600" algn="l"/>
              </a:tabLst>
            </a:pPr>
            <a:r>
              <a:rPr lang="ru-RU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Удаленные управление и контроль</a:t>
            </a:r>
            <a:endParaRPr lang="en-US" sz="1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indent="-279400">
              <a:buFontTx/>
              <a:buChar char="•"/>
              <a:tabLst>
                <a:tab pos="355600" algn="l"/>
              </a:tabLst>
            </a:pPr>
            <a:r>
              <a:rPr lang="ru-RU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Ведение подробного </a:t>
            </a:r>
            <a:r>
              <a:rPr lang="ru-RU" sz="1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журналирования</a:t>
            </a:r>
            <a:r>
              <a:rPr lang="ru-RU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событий и аудиторский учет</a:t>
            </a:r>
            <a:endParaRPr lang="en-US" sz="1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 indent="-279400">
              <a:buFontTx/>
              <a:buChar char="•"/>
              <a:tabLst>
                <a:tab pos="355600" algn="l"/>
              </a:tabLst>
            </a:pPr>
            <a:r>
              <a:rPr lang="ru-RU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Улучшенные шифрование и аутентификация</a:t>
            </a:r>
          </a:p>
          <a:p>
            <a:pPr lvl="1" indent="-279400">
              <a:buFontTx/>
              <a:buChar char="•"/>
              <a:tabLst>
                <a:tab pos="355600" algn="l"/>
              </a:tabLst>
            </a:pPr>
            <a:r>
              <a:rPr lang="ru-RU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Высочайшая эффективность</a:t>
            </a:r>
            <a:endParaRPr lang="en-US" sz="1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Проблемы в нефтегазовой отрасли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57158" y="1928802"/>
            <a:ext cx="8358246" cy="3714776"/>
          </a:xfrm>
          <a:prstGeom prst="roundRect">
            <a:avLst/>
          </a:prstGeom>
          <a:solidFill>
            <a:srgbClr val="D60093">
              <a:alpha val="8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80975" indent="-180975">
              <a:defRPr/>
            </a:pPr>
            <a:r>
              <a:rPr lang="ru-RU" sz="1800" b="1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Типовые</a:t>
            </a:r>
            <a:r>
              <a:rPr lang="en-US" sz="1800" b="1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 </a:t>
            </a:r>
            <a:r>
              <a:rPr lang="ru-RU" sz="1800" b="1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скважины и</a:t>
            </a:r>
            <a:r>
              <a:rPr lang="en-US" sz="1800" b="1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 </a:t>
            </a:r>
            <a:r>
              <a:rPr lang="ru-RU" sz="1800" b="1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промысловые объекты</a:t>
            </a:r>
          </a:p>
          <a:p>
            <a:pPr marL="180975" indent="-180975">
              <a:defRPr/>
            </a:pPr>
            <a:endParaRPr lang="en-US" sz="800" b="1" kern="0" dirty="0" smtClean="0">
              <a:solidFill>
                <a:srgbClr val="FFFFFF"/>
              </a:solidFill>
              <a:latin typeface="Arial"/>
              <a:cs typeface="Arial" pitchFamily="34" charset="0"/>
            </a:endParaRPr>
          </a:p>
          <a:p>
            <a:pPr marL="450850" lvl="1" indent="-273050">
              <a:buFontTx/>
              <a:buChar char="•"/>
              <a:defRPr/>
            </a:pPr>
            <a:r>
              <a:rPr lang="ru-RU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Обычно большое количество территориально разнесенных объектов</a:t>
            </a:r>
            <a:endParaRPr lang="en-US" sz="1800" kern="0" dirty="0" smtClean="0">
              <a:solidFill>
                <a:srgbClr val="FFFFFF"/>
              </a:solidFill>
              <a:latin typeface="Arial"/>
              <a:cs typeface="Arial" pitchFamily="34" charset="0"/>
            </a:endParaRPr>
          </a:p>
          <a:p>
            <a:pPr marL="450850" lvl="1" indent="-273050">
              <a:buFontTx/>
              <a:buChar char="•"/>
              <a:defRPr/>
            </a:pPr>
            <a:r>
              <a:rPr lang="ru-RU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Непрерывное функционирование в реальном времени</a:t>
            </a:r>
            <a:endParaRPr lang="en-US" sz="1800" kern="0" dirty="0" smtClean="0">
              <a:solidFill>
                <a:srgbClr val="FFFFFF"/>
              </a:solidFill>
              <a:latin typeface="Arial"/>
              <a:cs typeface="Arial" pitchFamily="34" charset="0"/>
            </a:endParaRPr>
          </a:p>
          <a:p>
            <a:pPr marL="541338" lvl="1" indent="-180975">
              <a:buFontTx/>
              <a:buChar char="•"/>
              <a:defRPr/>
            </a:pPr>
            <a:endParaRPr lang="en-US" sz="1800" kern="0" dirty="0" smtClean="0">
              <a:solidFill>
                <a:srgbClr val="FFFFFF"/>
              </a:solidFill>
              <a:latin typeface="Arial"/>
              <a:cs typeface="Arial" pitchFamily="34" charset="0"/>
            </a:endParaRPr>
          </a:p>
          <a:p>
            <a:pPr marL="180975" indent="-180975">
              <a:defRPr/>
            </a:pPr>
            <a:r>
              <a:rPr lang="ru-RU" sz="1800" b="1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Требования к системе</a:t>
            </a:r>
          </a:p>
          <a:p>
            <a:pPr marL="180975" indent="-180975">
              <a:defRPr/>
            </a:pPr>
            <a:endParaRPr lang="en-US" sz="800" b="1" kern="0" dirty="0" smtClean="0">
              <a:solidFill>
                <a:srgbClr val="FFFFFF"/>
              </a:solidFill>
              <a:latin typeface="Arial"/>
              <a:cs typeface="Arial" pitchFamily="34" charset="0"/>
            </a:endParaRPr>
          </a:p>
          <a:p>
            <a:pPr marL="450850" lvl="1" indent="-273050">
              <a:buFontTx/>
              <a:buChar char="•"/>
              <a:defRPr/>
            </a:pPr>
            <a:r>
              <a:rPr lang="ru-RU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База данных реального времени</a:t>
            </a:r>
            <a:r>
              <a:rPr lang="en-US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, </a:t>
            </a:r>
            <a:r>
              <a:rPr lang="ru-RU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многослойная векторная графика</a:t>
            </a:r>
            <a:endParaRPr lang="en-US" sz="1800" kern="0" dirty="0" smtClean="0">
              <a:solidFill>
                <a:srgbClr val="FFFFFF"/>
              </a:solidFill>
              <a:latin typeface="Arial"/>
              <a:cs typeface="Arial" pitchFamily="34" charset="0"/>
            </a:endParaRPr>
          </a:p>
          <a:p>
            <a:pPr marL="450850" lvl="1" indent="-273050">
              <a:buFontTx/>
              <a:buChar char="•"/>
              <a:defRPr/>
            </a:pPr>
            <a:r>
              <a:rPr lang="ru-RU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Максимальная доступность</a:t>
            </a:r>
            <a:r>
              <a:rPr lang="en-US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 </a:t>
            </a:r>
            <a:r>
              <a:rPr lang="ru-RU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посредством резервирования</a:t>
            </a:r>
            <a:r>
              <a:rPr lang="en-US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, </a:t>
            </a:r>
            <a:r>
              <a:rPr lang="ru-RU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переадресации сообщений об авариях</a:t>
            </a:r>
            <a:endParaRPr lang="en-US" sz="1800" kern="0" dirty="0" smtClean="0">
              <a:solidFill>
                <a:srgbClr val="FFFFFF"/>
              </a:solidFill>
              <a:latin typeface="Arial"/>
              <a:cs typeface="Arial" pitchFamily="34" charset="0"/>
            </a:endParaRPr>
          </a:p>
          <a:p>
            <a:pPr marL="450850" lvl="1" indent="-273050">
              <a:buFontTx/>
              <a:buChar char="•"/>
              <a:defRPr/>
            </a:pPr>
            <a:r>
              <a:rPr lang="ru-RU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Быстрый и эффективный анализ большого количества</a:t>
            </a:r>
            <a:r>
              <a:rPr lang="en-US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 </a:t>
            </a:r>
            <a:r>
              <a:rPr lang="ru-RU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объектов</a:t>
            </a:r>
            <a:r>
              <a:rPr lang="en-US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/</a:t>
            </a:r>
            <a:r>
              <a:rPr lang="ru-RU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 скважин</a:t>
            </a:r>
            <a:r>
              <a:rPr lang="en-US" sz="1800" kern="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230311" y="76200"/>
            <a:ext cx="276225" cy="6705600"/>
            <a:chOff x="775" y="48"/>
            <a:chExt cx="174" cy="4224"/>
          </a:xfrm>
        </p:grpSpPr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 flipV="1">
              <a:off x="782" y="48"/>
              <a:ext cx="0" cy="4224"/>
            </a:xfrm>
            <a:prstGeom prst="line">
              <a:avLst/>
            </a:prstGeom>
            <a:noFill/>
            <a:ln w="19050">
              <a:solidFill>
                <a:srgbClr val="FCE40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7" name="Text Box 17"/>
            <p:cNvSpPr txBox="1">
              <a:spLocks noChangeArrowheads="1"/>
            </p:cNvSpPr>
            <p:nvPr/>
          </p:nvSpPr>
          <p:spPr bwMode="auto">
            <a:xfrm rot="16200000">
              <a:off x="-297" y="1958"/>
              <a:ext cx="2317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ru-RU" sz="1200" b="1" dirty="0" smtClean="0">
                  <a:solidFill>
                    <a:schemeClr val="bg1"/>
                  </a:solidFill>
                  <a:latin typeface="Arial" charset="0"/>
                </a:rPr>
                <a:t>ВЕРТИКАЛИ</a:t>
              </a:r>
              <a:endParaRPr lang="ru-RU" sz="12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4450" y="1254123"/>
            <a:ext cx="8991600" cy="288925"/>
            <a:chOff x="28" y="790"/>
            <a:chExt cx="5664" cy="182"/>
          </a:xfrm>
        </p:grpSpPr>
        <p:sp>
          <p:nvSpPr>
            <p:cNvPr id="5134" name="Line 14"/>
            <p:cNvSpPr>
              <a:spLocks noChangeShapeType="1"/>
            </p:cNvSpPr>
            <p:nvPr/>
          </p:nvSpPr>
          <p:spPr bwMode="auto">
            <a:xfrm>
              <a:off x="28" y="790"/>
              <a:ext cx="5664" cy="0"/>
            </a:xfrm>
            <a:prstGeom prst="line">
              <a:avLst/>
            </a:prstGeom>
            <a:noFill/>
            <a:ln w="19050">
              <a:solidFill>
                <a:srgbClr val="FCE40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768" y="798"/>
              <a:ext cx="355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200" b="1" dirty="0" smtClean="0">
                  <a:solidFill>
                    <a:schemeClr val="bg1"/>
                  </a:solidFill>
                  <a:latin typeface="Arial" charset="0"/>
                </a:rPr>
                <a:t>И ГОРИЗОНТАЛИ ПРОМЫШЛЕННОЙ АВТОМАТИЗАЦИИ</a:t>
              </a:r>
              <a:endParaRPr lang="ru-RU" sz="12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pic>
        <p:nvPicPr>
          <p:cNvPr id="9" name="Рисунок 8" descr="Schneider_Electric_logo_s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5445224"/>
            <a:ext cx="2254250" cy="663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357290" y="2857496"/>
            <a:ext cx="702657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 smtClean="0">
                <a:solidFill>
                  <a:srgbClr val="FCE404"/>
                </a:solidFill>
                <a:latin typeface="Arial" charset="0"/>
              </a:rPr>
              <a:t>StruxureWare</a:t>
            </a:r>
            <a:r>
              <a:rPr lang="en-US" sz="2800" b="1" dirty="0" smtClean="0">
                <a:solidFill>
                  <a:srgbClr val="FCE404"/>
                </a:solidFill>
                <a:latin typeface="Arial" charset="0"/>
              </a:rPr>
              <a:t> SCADA Expert ClearSCADA</a:t>
            </a:r>
            <a:r>
              <a:rPr lang="en-US" sz="2800" b="1" baseline="30000" dirty="0" smtClean="0">
                <a:solidFill>
                  <a:srgbClr val="FCE404"/>
                </a:solidFill>
                <a:latin typeface="Arial" charset="0"/>
              </a:rPr>
              <a:t>®</a:t>
            </a:r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 как средство для решения насущных проблем в системах жизнеобеспечения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65687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3" name="Picture 2" descr="C:\Users\dcox\Marketing_ClearSCADA\StruxureWare\2013 R1\C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927" y="5070377"/>
            <a:ext cx="1638925" cy="1360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8224" y="1412776"/>
            <a:ext cx="2302528" cy="201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127" y="4841776"/>
            <a:ext cx="1806455" cy="1168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3" descr="C:\Users\dcox\Marketing_ClearSCADA\StruxureWare\2013 R1\StruxureWare_ClearSCADA-SplashScreen_English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272" y="2949234"/>
            <a:ext cx="2035176" cy="13567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431800" y="1773238"/>
            <a:ext cx="4521200" cy="3743994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StruxureWare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– это собственная торговая марка компании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Schneider Electric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. </a:t>
            </a:r>
            <a:r>
              <a:rPr lang="en-US" sz="2000" kern="0" dirty="0" err="1" smtClean="0">
                <a:latin typeface="Arial" pitchFamily="34" charset="0"/>
                <a:cs typeface="Arial" pitchFamily="34" charset="0"/>
              </a:rPr>
              <a:t>StruxureWare</a:t>
            </a:r>
            <a:r>
              <a:rPr lang="ru-RU" sz="2000" kern="0" dirty="0" smtClean="0">
                <a:latin typeface="Arial" pitchFamily="34" charset="0"/>
                <a:cs typeface="Arial" pitchFamily="34" charset="0"/>
              </a:rPr>
              <a:t> представляет собой набор приложений для управления производственной деятельностью предприятия при сохранении прежних ресурсов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ClearSCADA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, как часть Уровня Управления,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lang="ru-RU" sz="2000" kern="0" dirty="0" smtClean="0">
                <a:latin typeface="Arial" pitchFamily="34" charset="0"/>
                <a:cs typeface="Arial" pitchFamily="34" charset="0"/>
              </a:rPr>
              <a:t>теперь носит название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B1004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SCADA Expert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B1004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ClearSCADA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B1004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От </a:t>
            </a:r>
            <a:r>
              <a:rPr lang="en-US" sz="2800" b="1" dirty="0" err="1" smtClean="0">
                <a:solidFill>
                  <a:srgbClr val="FCE404"/>
                </a:solidFill>
                <a:latin typeface="Arial" charset="0"/>
              </a:rPr>
              <a:t>ClearSCADA</a:t>
            </a:r>
            <a:r>
              <a:rPr lang="en-US" sz="2800" b="1" dirty="0" smtClean="0">
                <a:solidFill>
                  <a:srgbClr val="FCE404"/>
                </a:solidFill>
                <a:latin typeface="Arial" charset="0"/>
              </a:rPr>
              <a:t> </a:t>
            </a:r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к </a:t>
            </a:r>
            <a:r>
              <a:rPr lang="en-US" sz="2800" b="1" dirty="0" smtClean="0">
                <a:solidFill>
                  <a:srgbClr val="FCE404"/>
                </a:solidFill>
                <a:latin typeface="Arial" charset="0"/>
              </a:rPr>
              <a:t>SCADA Expert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5720" y="1428736"/>
            <a:ext cx="8496944" cy="4680520"/>
          </a:xfrm>
          <a:prstGeom prst="rect">
            <a:avLst/>
          </a:prstGeom>
        </p:spPr>
        <p:txBody>
          <a:bodyPr/>
          <a:lstStyle/>
          <a:p>
            <a:pPr marL="342900" marR="0" lvl="0" indent="-2520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1800" b="1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Управление стоимостью владения активами и эксплуатационными расходами</a:t>
            </a:r>
            <a:r>
              <a:rPr kumimoji="0" lang="en-CA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720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Объектно-ориентированная среда разработки с изменениями конфигурации в режиме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on-line</a:t>
            </a:r>
          </a:p>
          <a:p>
            <a:pPr marL="720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Встроенные функции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SCADA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 интеграцией в систему телеметрии от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Schneider Electric</a:t>
            </a:r>
          </a:p>
          <a:p>
            <a:pPr marL="720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Масштабируемая и гибкая архитектура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SCADA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endPara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2520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Обеспечение</a:t>
            </a:r>
            <a:r>
              <a:rPr kumimoji="0" lang="ru-RU" sz="1800" b="1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надежной и безопасной работы в сети 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WAN</a:t>
            </a:r>
            <a:r>
              <a:rPr kumimoji="0" lang="en-CA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720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Протоколы обмена данными,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обеспечивающие отсутствие потерь данных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и надежную связь в сетях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WAN</a:t>
            </a:r>
          </a:p>
          <a:p>
            <a:pPr marL="720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Встроенная многоуровневая система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управления безопасностью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20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Тройное резервирование Сервера и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LAN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endPara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2520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Повышение продуктивности</a:t>
            </a:r>
            <a:r>
              <a:rPr kumimoji="0" lang="en-CA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и эффективности работы</a:t>
            </a:r>
            <a:endParaRPr kumimoji="0" lang="en-CA" sz="1800" b="1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20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Простая интеграция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в </a:t>
            </a:r>
            <a:r>
              <a:rPr kumimoji="0" lang="ru-RU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бизнес-системы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(ERP, Asset Management software..)</a:t>
            </a:r>
          </a:p>
          <a:p>
            <a:pPr marL="720000" marR="0" lvl="2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Интегрированная система диагностики и профилактического тех.обслуживания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Ключевые преимущества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7"/>
          <p:cNvSpPr/>
          <p:nvPr/>
        </p:nvSpPr>
        <p:spPr bwMode="auto">
          <a:xfrm>
            <a:off x="1927207" y="3952888"/>
            <a:ext cx="2665412" cy="1293813"/>
          </a:xfrm>
          <a:prstGeom prst="roundRect">
            <a:avLst/>
          </a:prstGeom>
          <a:solidFill>
            <a:srgbClr val="00B0F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marL="341313" indent="-341313" algn="ctr">
              <a:lnSpc>
                <a:spcPct val="90000"/>
              </a:lnSpc>
              <a:spcBef>
                <a:spcPct val="40000"/>
              </a:spcBef>
            </a:pPr>
            <a:r>
              <a:rPr lang="ru-RU" sz="1000" b="1" dirty="0">
                <a:latin typeface="Tahoma" charset="0"/>
              </a:rPr>
              <a:t>Продвинутая среда разработки</a:t>
            </a: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Полностью объектно-ориентированная</a:t>
            </a: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Шаблоны</a:t>
            </a: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Векторная графика</a:t>
            </a: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IEC 61131 логика </a:t>
            </a:r>
            <a:endParaRPr lang="en-US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</p:txBody>
      </p:sp>
      <p:sp>
        <p:nvSpPr>
          <p:cNvPr id="3" name="Rounded Rectangle 28"/>
          <p:cNvSpPr/>
          <p:nvPr/>
        </p:nvSpPr>
        <p:spPr bwMode="auto">
          <a:xfrm>
            <a:off x="4652944" y="3951301"/>
            <a:ext cx="2532063" cy="1295400"/>
          </a:xfrm>
          <a:prstGeom prst="roundRect">
            <a:avLst/>
          </a:prstGeom>
          <a:solidFill>
            <a:srgbClr val="00B0F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marL="341313" indent="-341313" algn="ctr">
              <a:lnSpc>
                <a:spcPct val="90000"/>
              </a:lnSpc>
              <a:spcBef>
                <a:spcPct val="40000"/>
              </a:spcBef>
            </a:pPr>
            <a:r>
              <a:rPr lang="ru-RU" sz="1000" b="1" dirty="0">
                <a:latin typeface="Tahoma" charset="0"/>
              </a:rPr>
              <a:t>Встроенные</a:t>
            </a:r>
            <a:r>
              <a:rPr lang="en-US" sz="1000" b="1" dirty="0">
                <a:latin typeface="Tahoma" charset="0"/>
              </a:rPr>
              <a:t>  </a:t>
            </a:r>
            <a:r>
              <a:rPr lang="en-US" sz="1000" b="1" dirty="0" smtClean="0">
                <a:latin typeface="Tahoma" charset="0"/>
              </a:rPr>
              <a:t>SCADA</a:t>
            </a:r>
            <a:r>
              <a:rPr lang="ru-RU" sz="1000" b="1" dirty="0" smtClean="0">
                <a:latin typeface="Tahoma" charset="0"/>
              </a:rPr>
              <a:t> </a:t>
            </a:r>
            <a:r>
              <a:rPr lang="ru-RU" sz="1000" b="1" dirty="0">
                <a:latin typeface="Tahoma" charset="0"/>
              </a:rPr>
              <a:t>функции</a:t>
            </a:r>
            <a:endParaRPr lang="en-US" sz="1000" b="1" dirty="0">
              <a:latin typeface="Tahoma" charset="0"/>
            </a:endParaRP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Web-</a:t>
            </a: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сервер</a:t>
            </a:r>
            <a:endParaRPr lang="en-US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Исторические записи</a:t>
            </a:r>
            <a:endParaRPr lang="en-US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Генератор отчетов</a:t>
            </a:r>
            <a:endParaRPr lang="en-US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Система управления </a:t>
            </a:r>
            <a:r>
              <a:rPr lang="ru-RU" sz="1000" b="1" dirty="0" err="1">
                <a:solidFill>
                  <a:schemeClr val="bg1"/>
                </a:solidFill>
                <a:latin typeface="Tahoma" charset="0"/>
                <a:cs typeface="Tahoma" charset="0"/>
              </a:rPr>
              <a:t>алармами</a:t>
            </a: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 </a:t>
            </a:r>
            <a:endParaRPr lang="en-US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</p:txBody>
      </p:sp>
      <p:sp>
        <p:nvSpPr>
          <p:cNvPr id="4" name="Rounded Rectangle 29"/>
          <p:cNvSpPr/>
          <p:nvPr/>
        </p:nvSpPr>
        <p:spPr bwMode="auto">
          <a:xfrm>
            <a:off x="1914507" y="2544776"/>
            <a:ext cx="2641600" cy="1298575"/>
          </a:xfrm>
          <a:prstGeom prst="roundRect">
            <a:avLst/>
          </a:prstGeom>
          <a:solidFill>
            <a:srgbClr val="00B0F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marL="341313" indent="-341313" algn="ctr">
              <a:lnSpc>
                <a:spcPct val="90000"/>
              </a:lnSpc>
              <a:spcBef>
                <a:spcPct val="40000"/>
              </a:spcBef>
            </a:pPr>
            <a:r>
              <a:rPr lang="ru-RU" sz="1000" b="1" dirty="0">
                <a:latin typeface="Tahoma" charset="0"/>
              </a:rPr>
              <a:t>Встроенные функции телеметрии</a:t>
            </a:r>
            <a:endParaRPr lang="en-US" sz="1000" b="1" dirty="0">
              <a:latin typeface="Tahoma" charset="0"/>
            </a:endParaRP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IEC 60870-5-101/104 </a:t>
            </a: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и 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DNP3</a:t>
            </a: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Локальное хранение данных</a:t>
            </a:r>
            <a:endParaRPr lang="en-US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Автоматическое заполнение</a:t>
            </a:r>
            <a:endParaRPr lang="en-US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Обработка </a:t>
            </a:r>
            <a:r>
              <a:rPr lang="ru-RU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множества 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WAN </a:t>
            </a:r>
            <a:r>
              <a:rPr lang="ru-RU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соединений</a:t>
            </a:r>
            <a:endParaRPr lang="en-US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</p:txBody>
      </p:sp>
      <p:sp>
        <p:nvSpPr>
          <p:cNvPr id="5" name="Rounded Rectangle 30"/>
          <p:cNvSpPr/>
          <p:nvPr/>
        </p:nvSpPr>
        <p:spPr bwMode="auto">
          <a:xfrm>
            <a:off x="4616432" y="2544776"/>
            <a:ext cx="2568575" cy="1298575"/>
          </a:xfrm>
          <a:prstGeom prst="roundRect">
            <a:avLst/>
          </a:prstGeom>
          <a:solidFill>
            <a:srgbClr val="00B0F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marL="341313" indent="-341313" algn="ctr">
              <a:lnSpc>
                <a:spcPct val="90000"/>
              </a:lnSpc>
              <a:spcBef>
                <a:spcPct val="40000"/>
              </a:spcBef>
            </a:pPr>
            <a:r>
              <a:rPr lang="ru-RU" sz="1000" b="1" dirty="0">
                <a:latin typeface="Tahoma" charset="0"/>
              </a:rPr>
              <a:t>Бизнес и </a:t>
            </a:r>
            <a:r>
              <a:rPr lang="ru-RU" sz="1000" b="1" dirty="0" err="1">
                <a:latin typeface="Tahoma" charset="0"/>
              </a:rPr>
              <a:t>ИТ-интеграция</a:t>
            </a:r>
            <a:endParaRPr lang="ru-RU" sz="1000" b="1" dirty="0">
              <a:latin typeface="Tahoma" charset="0"/>
            </a:endParaRP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US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SQL</a:t>
            </a:r>
            <a:r>
              <a:rPr lang="ru-RU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интерфейс</a:t>
            </a:r>
            <a:r>
              <a:rPr lang="en-US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 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(</a:t>
            </a:r>
            <a:r>
              <a:rPr lang="en-US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ODBC,OLE-DB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)</a:t>
            </a: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SOAP/XML</a:t>
            </a: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SE Web </a:t>
            </a: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сервисы</a:t>
            </a:r>
            <a:endParaRPr lang="en-US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.NET</a:t>
            </a:r>
          </a:p>
          <a:p>
            <a:pPr marL="216000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OPC DA/HDA</a:t>
            </a:r>
          </a:p>
        </p:txBody>
      </p:sp>
      <p:sp>
        <p:nvSpPr>
          <p:cNvPr id="6" name="Rounded Rectangle 32"/>
          <p:cNvSpPr>
            <a:spLocks noChangeArrowheads="1"/>
          </p:cNvSpPr>
          <p:nvPr/>
        </p:nvSpPr>
        <p:spPr bwMode="auto">
          <a:xfrm>
            <a:off x="2000232" y="5357826"/>
            <a:ext cx="5165725" cy="1130300"/>
          </a:xfrm>
          <a:prstGeom prst="roundRect">
            <a:avLst>
              <a:gd name="adj" fmla="val 16667"/>
            </a:avLst>
          </a:prstGeom>
          <a:solidFill>
            <a:srgbClr val="E47F00"/>
          </a:solidFill>
          <a:ln w="12700" algn="ctr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341313" indent="-341313" algn="ctr">
              <a:lnSpc>
                <a:spcPct val="90000"/>
              </a:lnSpc>
              <a:spcBef>
                <a:spcPct val="40000"/>
              </a:spcBef>
            </a:pPr>
            <a:r>
              <a:rPr lang="ru-RU" sz="1000" b="1" dirty="0">
                <a:latin typeface="Tahoma" charset="0"/>
              </a:rPr>
              <a:t>Масштабируемая архитектура</a:t>
            </a:r>
            <a:endParaRPr lang="en-US" sz="1000" b="1" dirty="0">
              <a:latin typeface="Tahoma" charset="0"/>
            </a:endParaRPr>
          </a:p>
          <a:p>
            <a:pPr marL="216000" lvl="3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От  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250 </a:t>
            </a: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 до 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500,000 </a:t>
            </a: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точек</a:t>
            </a:r>
            <a:endParaRPr lang="en-US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  <a:p>
            <a:pPr marL="216000" lvl="3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Полнофункциональный </a:t>
            </a:r>
            <a:r>
              <a:rPr lang="ru-RU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клиент или</a:t>
            </a:r>
            <a:r>
              <a:rPr lang="en-US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 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web</a:t>
            </a: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-клиент</a:t>
            </a:r>
          </a:p>
          <a:p>
            <a:pPr marL="216000" lvl="3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От одиночной  системы до системы с тройным резервированием</a:t>
            </a:r>
            <a:endParaRPr lang="ru-RU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  <a:p>
            <a:pPr marL="216000" lvl="3" indent="-216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Изменения конфигурации в режиме </a:t>
            </a:r>
            <a:r>
              <a:rPr lang="ru-RU" sz="1000" b="1" dirty="0" err="1" smtClean="0">
                <a:solidFill>
                  <a:schemeClr val="bg1"/>
                </a:solidFill>
                <a:latin typeface="Tahoma" charset="0"/>
                <a:cs typeface="Tahoma" charset="0"/>
              </a:rPr>
              <a:t>он-лайн</a:t>
            </a:r>
            <a:r>
              <a:rPr lang="ru-RU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 </a:t>
            </a:r>
            <a:endParaRPr lang="en-US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</p:txBody>
      </p:sp>
      <p:sp>
        <p:nvSpPr>
          <p:cNvPr id="7" name="Rounded Rectangle 33"/>
          <p:cNvSpPr/>
          <p:nvPr/>
        </p:nvSpPr>
        <p:spPr bwMode="auto">
          <a:xfrm>
            <a:off x="165082" y="2567001"/>
            <a:ext cx="1643062" cy="2679700"/>
          </a:xfrm>
          <a:prstGeom prst="roundRect">
            <a:avLst/>
          </a:prstGeom>
          <a:solidFill>
            <a:srgbClr val="4FA60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marL="341313" indent="-341313" algn="ctr">
              <a:lnSpc>
                <a:spcPct val="90000"/>
              </a:lnSpc>
              <a:spcBef>
                <a:spcPct val="40000"/>
              </a:spcBef>
            </a:pPr>
            <a:endParaRPr lang="en-US" sz="1000" dirty="0">
              <a:solidFill>
                <a:srgbClr val="000000"/>
              </a:solidFill>
              <a:latin typeface="Arial Rounded MT Bold" pitchFamily="34" charset="0"/>
              <a:ea typeface="ＭＳ Ｐゴシック" pitchFamily="34" charset="-128"/>
              <a:cs typeface="Arial" charset="0"/>
            </a:endParaRPr>
          </a:p>
          <a:p>
            <a:pPr marL="341313" indent="-341313" algn="ctr">
              <a:lnSpc>
                <a:spcPct val="90000"/>
              </a:lnSpc>
              <a:spcBef>
                <a:spcPct val="40000"/>
              </a:spcBef>
            </a:pPr>
            <a:endParaRPr lang="en-US" sz="1000" dirty="0">
              <a:solidFill>
                <a:srgbClr val="000000"/>
              </a:solidFill>
              <a:latin typeface="Arial Rounded MT Bold" pitchFamily="34" charset="0"/>
              <a:ea typeface="ＭＳ Ｐゴシック" pitchFamily="34" charset="-128"/>
              <a:cs typeface="Arial" charset="0"/>
            </a:endParaRPr>
          </a:p>
          <a:p>
            <a:pPr algn="ctr">
              <a:lnSpc>
                <a:spcPct val="90000"/>
              </a:lnSpc>
              <a:spcBef>
                <a:spcPct val="40000"/>
              </a:spcBef>
            </a:pPr>
            <a:r>
              <a:rPr lang="ru-RU" sz="1000" b="1" dirty="0" smtClean="0">
                <a:latin typeface="Tahoma" charset="0"/>
              </a:rPr>
              <a:t>Повышенная безопасность</a:t>
            </a:r>
            <a:endParaRPr lang="en-US" sz="1000" b="1" dirty="0">
              <a:latin typeface="Tahoma" charset="0"/>
            </a:endParaRPr>
          </a:p>
          <a:p>
            <a:pPr marL="180000" indent="-180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Многоуровневое управление безопасностью</a:t>
            </a:r>
            <a:endParaRPr lang="ru-RU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  <a:p>
            <a:pPr marL="180000" indent="-180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Поддержка защищенного протокола</a:t>
            </a:r>
          </a:p>
          <a:p>
            <a:pPr marL="180000" indent="-180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Серверы расположены позади </a:t>
            </a:r>
            <a:r>
              <a:rPr lang="ru-RU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ДМЗ</a:t>
            </a:r>
            <a:endParaRPr lang="en-US" sz="1000" b="1" dirty="0">
              <a:solidFill>
                <a:schemeClr val="bg1"/>
              </a:solidFill>
              <a:latin typeface="Tahoma" charset="0"/>
              <a:cs typeface="Tahoma" charset="0"/>
            </a:endParaRPr>
          </a:p>
        </p:txBody>
      </p:sp>
      <p:sp>
        <p:nvSpPr>
          <p:cNvPr id="8" name="Rounded Rectangle 34"/>
          <p:cNvSpPr/>
          <p:nvPr/>
        </p:nvSpPr>
        <p:spPr bwMode="auto">
          <a:xfrm>
            <a:off x="7308832" y="2567001"/>
            <a:ext cx="1643062" cy="2679700"/>
          </a:xfrm>
          <a:prstGeom prst="roundRect">
            <a:avLst/>
          </a:prstGeom>
          <a:solidFill>
            <a:srgbClr val="4FA60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ct val="40000"/>
              </a:spcBef>
            </a:pPr>
            <a:endParaRPr lang="en-US" sz="1000" dirty="0">
              <a:solidFill>
                <a:srgbClr val="000000"/>
              </a:solidFill>
              <a:latin typeface="Arial Rounded MT Bold" pitchFamily="34" charset="0"/>
              <a:ea typeface="ＭＳ Ｐゴシック" pitchFamily="34" charset="-128"/>
              <a:cs typeface="Arial" charset="0"/>
            </a:endParaRPr>
          </a:p>
          <a:p>
            <a:pPr marL="341313" indent="-341313">
              <a:lnSpc>
                <a:spcPct val="90000"/>
              </a:lnSpc>
              <a:spcBef>
                <a:spcPct val="40000"/>
              </a:spcBef>
            </a:pPr>
            <a:endParaRPr lang="en-US" sz="1000" dirty="0">
              <a:solidFill>
                <a:srgbClr val="000000"/>
              </a:solidFill>
              <a:latin typeface="Arial Rounded MT Bold" pitchFamily="34" charset="0"/>
              <a:ea typeface="ＭＳ Ｐゴシック" pitchFamily="34" charset="-128"/>
              <a:cs typeface="Arial" charset="0"/>
            </a:endParaRPr>
          </a:p>
          <a:p>
            <a:pPr marL="341313" indent="-341313">
              <a:lnSpc>
                <a:spcPct val="90000"/>
              </a:lnSpc>
              <a:spcBef>
                <a:spcPct val="40000"/>
              </a:spcBef>
            </a:pPr>
            <a:endParaRPr lang="en-US" sz="1000" dirty="0">
              <a:solidFill>
                <a:srgbClr val="000000"/>
              </a:solidFill>
              <a:latin typeface="Arial Rounded MT Bold" pitchFamily="34" charset="0"/>
              <a:ea typeface="ＭＳ Ｐゴシック" pitchFamily="34" charset="-128"/>
              <a:cs typeface="Arial" charset="0"/>
            </a:endParaRPr>
          </a:p>
          <a:p>
            <a:pPr algn="ctr">
              <a:lnSpc>
                <a:spcPct val="90000"/>
              </a:lnSpc>
              <a:spcBef>
                <a:spcPct val="40000"/>
              </a:spcBef>
            </a:pPr>
            <a:r>
              <a:rPr lang="ru-RU" sz="1000" b="1" dirty="0" smtClean="0">
                <a:latin typeface="Tahoma" charset="0"/>
              </a:rPr>
              <a:t>Надежное </a:t>
            </a:r>
            <a:r>
              <a:rPr lang="ru-RU" sz="1000" b="1" dirty="0" err="1" smtClean="0">
                <a:latin typeface="Tahoma" charset="0"/>
              </a:rPr>
              <a:t>функциониро-вание</a:t>
            </a:r>
            <a:endParaRPr lang="ru-RU" sz="1000" b="1" dirty="0">
              <a:latin typeface="Tahoma" charset="0"/>
            </a:endParaRPr>
          </a:p>
          <a:p>
            <a:pPr marL="180000" indent="-180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Тройное резервирование сервера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 </a:t>
            </a:r>
          </a:p>
          <a:p>
            <a:pPr marL="180000" indent="-180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Двойное резервирование 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 LAN </a:t>
            </a: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и 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 WAN</a:t>
            </a: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 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 </a:t>
            </a:r>
          </a:p>
        </p:txBody>
      </p:sp>
      <p:sp>
        <p:nvSpPr>
          <p:cNvPr id="9" name="Rounded Rectangle 36"/>
          <p:cNvSpPr>
            <a:spLocks noChangeArrowheads="1"/>
          </p:cNvSpPr>
          <p:nvPr/>
        </p:nvSpPr>
        <p:spPr bwMode="auto">
          <a:xfrm>
            <a:off x="2000232" y="1335101"/>
            <a:ext cx="5148262" cy="1139825"/>
          </a:xfrm>
          <a:prstGeom prst="roundRect">
            <a:avLst>
              <a:gd name="adj" fmla="val 16667"/>
            </a:avLst>
          </a:prstGeom>
          <a:solidFill>
            <a:srgbClr val="E47F00"/>
          </a:solidFill>
          <a:ln w="12700" algn="ctr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341313" indent="-341313" algn="ctr">
              <a:lnSpc>
                <a:spcPct val="90000"/>
              </a:lnSpc>
              <a:spcBef>
                <a:spcPct val="40000"/>
              </a:spcBef>
            </a:pPr>
            <a:r>
              <a:rPr lang="ru-RU" sz="1000" b="1" dirty="0">
                <a:latin typeface="Tahoma" charset="0"/>
              </a:rPr>
              <a:t>Интеграция  с  устройствами  телеметрии  </a:t>
            </a:r>
            <a:endParaRPr lang="en-US" sz="1000" b="1" dirty="0">
              <a:latin typeface="Tahoma" charset="0"/>
            </a:endParaRPr>
          </a:p>
          <a:p>
            <a:pPr marL="180000" lvl="1" indent="-180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Управление конфигурацией</a:t>
            </a:r>
            <a:r>
              <a:rPr lang="en-US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 SCADAPack 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RTU</a:t>
            </a:r>
          </a:p>
          <a:p>
            <a:pPr marL="180000" lvl="1" indent="-180000"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ru-RU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Прямое конфигурирование </a:t>
            </a:r>
            <a:r>
              <a:rPr lang="ru-RU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и сбор данных </a:t>
            </a:r>
            <a:r>
              <a:rPr lang="ru-RU" sz="1000" b="1" dirty="0" smtClean="0">
                <a:solidFill>
                  <a:schemeClr val="bg1"/>
                </a:solidFill>
                <a:latin typeface="Tahoma" charset="0"/>
                <a:cs typeface="Tahoma" charset="0"/>
              </a:rPr>
              <a:t>от вычислителей расхода газа </a:t>
            </a:r>
            <a:r>
              <a:rPr lang="en-US" sz="1000" b="1" dirty="0">
                <a:solidFill>
                  <a:schemeClr val="bg1"/>
                </a:solidFill>
                <a:latin typeface="Tahoma" charset="0"/>
                <a:cs typeface="Tahoma" charset="0"/>
              </a:rPr>
              <a:t>SCADAPack 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Основные компоненты системы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8" name="Группа 39"/>
          <p:cNvGrpSpPr>
            <a:grpSpLocks/>
          </p:cNvGrpSpPr>
          <p:nvPr/>
        </p:nvGrpSpPr>
        <p:grpSpPr bwMode="auto">
          <a:xfrm>
            <a:off x="357158" y="1428736"/>
            <a:ext cx="8274078" cy="4995876"/>
            <a:chOff x="179512" y="908720"/>
            <a:chExt cx="8546592" cy="5443728"/>
          </a:xfrm>
        </p:grpSpPr>
        <p:grpSp>
          <p:nvGrpSpPr>
            <p:cNvPr id="10" name="Группа 37"/>
            <p:cNvGrpSpPr>
              <a:grpSpLocks/>
            </p:cNvGrpSpPr>
            <p:nvPr/>
          </p:nvGrpSpPr>
          <p:grpSpPr bwMode="auto">
            <a:xfrm>
              <a:off x="179512" y="908720"/>
              <a:ext cx="8546592" cy="5443728"/>
              <a:chOff x="179512" y="908720"/>
              <a:chExt cx="8546592" cy="5443728"/>
            </a:xfrm>
          </p:grpSpPr>
          <p:pic>
            <p:nvPicPr>
              <p:cNvPr id="12" name="Рисунок 7" descr="Architecture_CS.jpg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79512" y="908720"/>
                <a:ext cx="8546592" cy="5443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466833" y="1988258"/>
                <a:ext cx="936569" cy="48102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sz="1050" dirty="0" err="1">
                    <a:latin typeface="Tahoma" charset="0"/>
                  </a:rPr>
                  <a:t>csv,xml,pdf</a:t>
                </a:r>
                <a:r>
                  <a:rPr lang="en-US" sz="1050" dirty="0">
                    <a:latin typeface="Tahoma" charset="0"/>
                  </a:rPr>
                  <a:t>, excel, </a:t>
                </a:r>
                <a:r>
                  <a:rPr lang="en-US" sz="1050" dirty="0" err="1">
                    <a:latin typeface="Tahoma" charset="0"/>
                  </a:rPr>
                  <a:t>obdc</a:t>
                </a:r>
                <a:r>
                  <a:rPr lang="en-US" sz="1050" dirty="0">
                    <a:latin typeface="Tahoma" charset="0"/>
                  </a:rPr>
                  <a:t> email</a:t>
                </a:r>
                <a:endParaRPr lang="ru-RU" sz="1050" dirty="0">
                  <a:latin typeface="Tahoma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797144" y="1916817"/>
                <a:ext cx="863549" cy="35085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>
                    <a:latin typeface="Tahoma" charset="0"/>
                  </a:rPr>
                  <a:t>Генератор отчетов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164097" y="1053187"/>
                <a:ext cx="1439777" cy="35085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>
                    <a:latin typeface="Tahoma" charset="0"/>
                  </a:rPr>
                  <a:t>Интеграция в бизнес системы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164097" y="1340535"/>
                <a:ext cx="1439777" cy="25400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50" dirty="0">
                    <a:latin typeface="Tahoma" charset="0"/>
                  </a:rPr>
                  <a:t>ERP</a:t>
                </a:r>
                <a:endParaRPr lang="ru-RU" sz="1050" dirty="0">
                  <a:latin typeface="Tahoma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092664" y="1556443"/>
                <a:ext cx="1584231" cy="25400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1050" dirty="0">
                    <a:latin typeface="Tahoma" charset="0"/>
                  </a:rPr>
                  <a:t>Управление активами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092664" y="1845378"/>
                <a:ext cx="1584231" cy="35084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>
                    <a:latin typeface="Tahoma" charset="0"/>
                  </a:rPr>
                  <a:t>Системы управления производством 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779748" y="1629470"/>
                <a:ext cx="2663667" cy="47944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sz="1050" dirty="0">
                    <a:latin typeface="Tahoma" charset="0"/>
                  </a:rPr>
                  <a:t>SQL </a:t>
                </a:r>
                <a:r>
                  <a:rPr lang="ru-RU" sz="1050" dirty="0">
                    <a:latin typeface="Tahoma" charset="0"/>
                  </a:rPr>
                  <a:t>интерфейс (</a:t>
                </a:r>
                <a:r>
                  <a:rPr lang="en-US" sz="1050" dirty="0">
                    <a:latin typeface="Tahoma" charset="0"/>
                  </a:rPr>
                  <a:t>ODBC &amp; OLE-DB) SOAP/XML </a:t>
                </a:r>
                <a:r>
                  <a:rPr lang="ru-RU" sz="1050" dirty="0">
                    <a:latin typeface="Tahoma" charset="0"/>
                  </a:rPr>
                  <a:t>и </a:t>
                </a:r>
                <a:r>
                  <a:rPr lang="en-US" sz="1050" dirty="0">
                    <a:latin typeface="Tahoma" charset="0"/>
                  </a:rPr>
                  <a:t>.NET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endParaRPr lang="ru-RU" sz="1050" dirty="0">
                  <a:latin typeface="Tahoma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23966" y="2709008"/>
                <a:ext cx="647662" cy="35084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sz="1050" dirty="0">
                    <a:latin typeface="Tahoma" charset="0"/>
                  </a:rPr>
                  <a:t>Email </a:t>
                </a:r>
                <a:r>
                  <a:rPr lang="ru-RU" sz="1050" dirty="0">
                    <a:latin typeface="Tahoma" charset="0"/>
                  </a:rPr>
                  <a:t>сервер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908197" y="2709008"/>
                <a:ext cx="863549" cy="22225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sz="1050" dirty="0">
                    <a:latin typeface="Tahoma" charset="0"/>
                  </a:rPr>
                  <a:t>pop3/</a:t>
                </a:r>
                <a:r>
                  <a:rPr lang="en-US" sz="1050" dirty="0" err="1">
                    <a:latin typeface="Tahoma" charset="0"/>
                  </a:rPr>
                  <a:t>smtp</a:t>
                </a:r>
                <a:endParaRPr lang="ru-RU" sz="1050" dirty="0">
                  <a:latin typeface="Tahoma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771746" y="2780448"/>
                <a:ext cx="863549" cy="48103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>
                    <a:latin typeface="Tahoma" charset="0"/>
                  </a:rPr>
                  <a:t>Пере</a:t>
                </a:r>
                <a:r>
                  <a:rPr lang="en-US" sz="1050" dirty="0">
                    <a:latin typeface="Tahoma" charset="0"/>
                  </a:rPr>
                  <a:t>-</a:t>
                </a:r>
                <a:r>
                  <a:rPr lang="ru-RU" sz="1050" dirty="0">
                    <a:latin typeface="Tahoma" charset="0"/>
                  </a:rPr>
                  <a:t>адресация </a:t>
                </a:r>
                <a:r>
                  <a:rPr lang="ru-RU" sz="1050" dirty="0" err="1">
                    <a:latin typeface="Tahoma" charset="0"/>
                  </a:rPr>
                  <a:t>алармов</a:t>
                </a:r>
                <a:endParaRPr lang="ru-RU" sz="1050" dirty="0">
                  <a:latin typeface="Tahoma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900194" y="3429758"/>
                <a:ext cx="1223890" cy="22067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sz="1050" dirty="0">
                    <a:latin typeface="Tahoma" charset="0"/>
                  </a:rPr>
                  <a:t>tap/</a:t>
                </a:r>
                <a:r>
                  <a:rPr lang="ru-RU" sz="1050" dirty="0">
                    <a:latin typeface="Tahoma" charset="0"/>
                  </a:rPr>
                  <a:t>прямая </a:t>
                </a:r>
                <a:r>
                  <a:rPr lang="en-US" sz="1050" dirty="0" err="1">
                    <a:latin typeface="Tahoma" charset="0"/>
                  </a:rPr>
                  <a:t>sms</a:t>
                </a:r>
                <a:endParaRPr lang="ru-RU" sz="1050" dirty="0">
                  <a:latin typeface="Tahoma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2484425" y="3717106"/>
                <a:ext cx="863549" cy="35085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sz="1050" dirty="0">
                    <a:latin typeface="Tahoma" charset="0"/>
                  </a:rPr>
                  <a:t>WEB-</a:t>
                </a:r>
                <a:r>
                  <a:rPr lang="ru-RU" sz="1050" dirty="0">
                    <a:latin typeface="Tahoma" charset="0"/>
                  </a:rPr>
                  <a:t>сервер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900194" y="4077481"/>
                <a:ext cx="1150870" cy="22067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sz="1050" dirty="0" err="1">
                    <a:latin typeface="Tahoma" charset="0"/>
                  </a:rPr>
                  <a:t>xtml</a:t>
                </a:r>
                <a:r>
                  <a:rPr lang="en-US" sz="1050" dirty="0">
                    <a:latin typeface="Tahoma" charset="0"/>
                  </a:rPr>
                  <a:t>/xml &amp; </a:t>
                </a:r>
                <a:r>
                  <a:rPr lang="en-US" sz="1050" dirty="0" err="1">
                    <a:latin typeface="Tahoma" charset="0"/>
                  </a:rPr>
                  <a:t>ssl</a:t>
                </a:r>
                <a:endParaRPr lang="ru-RU" sz="1050" dirty="0">
                  <a:latin typeface="Tahoma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619289" y="5445954"/>
                <a:ext cx="1152456" cy="22067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sz="1050" dirty="0" err="1">
                    <a:latin typeface="Tahoma" charset="0"/>
                  </a:rPr>
                  <a:t>snmp</a:t>
                </a:r>
                <a:r>
                  <a:rPr lang="en-US" sz="1050" dirty="0">
                    <a:latin typeface="Tahoma" charset="0"/>
                  </a:rPr>
                  <a:t>/</a:t>
                </a:r>
                <a:r>
                  <a:rPr lang="en-US" sz="1050" dirty="0" err="1">
                    <a:latin typeface="Tahoma" charset="0"/>
                  </a:rPr>
                  <a:t>icmp</a:t>
                </a:r>
                <a:endParaRPr lang="ru-RU" sz="1050" dirty="0">
                  <a:latin typeface="Tahoma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924202" y="2564540"/>
                <a:ext cx="863549" cy="48103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>
                    <a:latin typeface="Tahoma" charset="0"/>
                  </a:rPr>
                  <a:t>Журнал </a:t>
                </a:r>
                <a:r>
                  <a:rPr lang="ru-RU" sz="1050" dirty="0" err="1">
                    <a:latin typeface="Tahoma" charset="0"/>
                  </a:rPr>
                  <a:t>алармов</a:t>
                </a:r>
                <a:r>
                  <a:rPr lang="ru-RU" sz="1050" dirty="0">
                    <a:latin typeface="Tahoma" charset="0"/>
                  </a:rPr>
                  <a:t> и событий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779748" y="3572638"/>
                <a:ext cx="1081024" cy="48102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>
                    <a:latin typeface="Tahoma" charset="0"/>
                  </a:rPr>
                  <a:t>База данных  реального времени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100470" y="3717106"/>
                <a:ext cx="720682" cy="4318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ru-RU" sz="1050" dirty="0" err="1">
                    <a:latin typeface="Tahoma" charset="0"/>
                  </a:rPr>
                  <a:t>Истори-ческие</a:t>
                </a:r>
                <a:r>
                  <a:rPr lang="ru-RU" sz="1050" dirty="0">
                    <a:latin typeface="Tahoma" charset="0"/>
                  </a:rPr>
                  <a:t> данные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435413" y="2421660"/>
                <a:ext cx="1008002" cy="60803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>
                    <a:latin typeface="Tahoma" charset="0"/>
                  </a:rPr>
                  <a:t>Агрегация  данных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>
                    <a:latin typeface="Tahoma" charset="0"/>
                  </a:rPr>
                  <a:t>(мин., макс., среднее) 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732323" y="2637568"/>
                <a:ext cx="863549" cy="2206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sz="1050" dirty="0" err="1">
                    <a:latin typeface="Tahoma" charset="0"/>
                  </a:rPr>
                  <a:t>odbc</a:t>
                </a:r>
                <a:endParaRPr lang="ru-RU" sz="1050" dirty="0">
                  <a:latin typeface="Tahoma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7524438" y="3717106"/>
                <a:ext cx="685130" cy="382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>
                    <a:latin typeface="Tahoma" charset="0"/>
                  </a:rPr>
                  <a:t>Архив данных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892585" y="3645666"/>
                <a:ext cx="936569" cy="44927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sz="1050" dirty="0">
                    <a:latin typeface="Tahoma" charset="0"/>
                  </a:rPr>
                  <a:t>ODBC</a:t>
                </a:r>
                <a:r>
                  <a:rPr lang="ru-RU" sz="1050" dirty="0">
                    <a:latin typeface="Tahoma" charset="0"/>
                  </a:rPr>
                  <a:t>,</a:t>
                </a:r>
                <a:r>
                  <a:rPr lang="en-US" sz="1050" dirty="0">
                    <a:latin typeface="Tahoma" charset="0"/>
                  </a:rPr>
                  <a:t> OPC</a:t>
                </a:r>
                <a:r>
                  <a:rPr lang="ru-RU" sz="1050" dirty="0">
                    <a:latin typeface="Tahoma" charset="0"/>
                  </a:rPr>
                  <a:t>,</a:t>
                </a:r>
                <a:r>
                  <a:rPr lang="en-US" sz="1050" dirty="0">
                    <a:latin typeface="Tahoma" charset="0"/>
                  </a:rPr>
                  <a:t>HDA </a:t>
                </a:r>
                <a:r>
                  <a:rPr lang="ru-RU" sz="1050" dirty="0">
                    <a:latin typeface="Tahoma" charset="0"/>
                  </a:rPr>
                  <a:t>  </a:t>
                </a:r>
                <a:r>
                  <a:rPr lang="ru-RU" sz="800" dirty="0">
                    <a:latin typeface="Arial Narrow" pitchFamily="34" charset="0"/>
                    <a:cs typeface="Arial" pitchFamily="34" charset="0"/>
                  </a:rPr>
                  <a:t>интерфейсы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453005" y="2780448"/>
                <a:ext cx="863549" cy="3603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>
                    <a:latin typeface="Tahoma" charset="0"/>
                  </a:rPr>
                  <a:t>Внешняя БД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876580" y="4653763"/>
                <a:ext cx="1057212" cy="35085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>
                    <a:latin typeface="Tahoma" charset="0"/>
                  </a:rPr>
                  <a:t>Сторонние </a:t>
                </a:r>
                <a:r>
                  <a:rPr lang="en-US" sz="1050" dirty="0">
                    <a:latin typeface="Tahoma" charset="0"/>
                  </a:rPr>
                  <a:t>OPC</a:t>
                </a:r>
                <a:endParaRPr lang="ru-RU" sz="1050" dirty="0">
                  <a:latin typeface="Tahoma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787751" y="4580736"/>
                <a:ext cx="1152456" cy="48103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>
                    <a:latin typeface="Tahoma" charset="0"/>
                  </a:rPr>
                  <a:t>Открытая телеметрия </a:t>
                </a:r>
                <a:r>
                  <a:rPr lang="en-US" sz="1050" dirty="0" err="1">
                    <a:latin typeface="Tahoma" charset="0"/>
                  </a:rPr>
                  <a:t>Modbus</a:t>
                </a:r>
                <a:r>
                  <a:rPr lang="en-US" sz="1050" dirty="0">
                    <a:latin typeface="Tahoma" charset="0"/>
                  </a:rPr>
                  <a:t>, DNP3</a:t>
                </a:r>
                <a:endParaRPr lang="ru-RU" sz="1050" dirty="0">
                  <a:latin typeface="Tahoma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771746" y="4580736"/>
                <a:ext cx="1152456" cy="48103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ru-RU" sz="1050" dirty="0" err="1">
                    <a:latin typeface="Tahoma" charset="0"/>
                  </a:rPr>
                  <a:t>Производи-тельность</a:t>
                </a:r>
                <a:r>
                  <a:rPr lang="ru-RU" sz="1050" dirty="0">
                    <a:latin typeface="Tahoma" charset="0"/>
                  </a:rPr>
                  <a:t> сети/сервера</a:t>
                </a:r>
              </a:p>
            </p:txBody>
          </p:sp>
          <p:sp>
            <p:nvSpPr>
              <p:cNvPr id="38" name="TextBox 35"/>
              <p:cNvSpPr txBox="1">
                <a:spLocks noChangeArrowheads="1"/>
              </p:cNvSpPr>
              <p:nvPr/>
            </p:nvSpPr>
            <p:spPr bwMode="auto">
              <a:xfrm>
                <a:off x="3923928" y="5517232"/>
                <a:ext cx="855712" cy="3516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sz="1000">
                    <a:latin typeface="Arial Narrow" pitchFamily="34" charset="0"/>
                  </a:rPr>
                  <a:t>Сторонние </a:t>
                </a:r>
                <a:r>
                  <a:rPr lang="en-US" sz="1000">
                    <a:latin typeface="Arial Narrow" pitchFamily="34" charset="0"/>
                  </a:rPr>
                  <a:t>OPC</a:t>
                </a:r>
                <a:endParaRPr lang="ru-RU" sz="1000">
                  <a:latin typeface="Arial Narrow" pitchFamily="34" charset="0"/>
                </a:endParaRPr>
              </a:p>
            </p:txBody>
          </p:sp>
          <p:sp>
            <p:nvSpPr>
              <p:cNvPr id="39" name="TextBox 36"/>
              <p:cNvSpPr txBox="1">
                <a:spLocks noChangeArrowheads="1"/>
              </p:cNvSpPr>
              <p:nvPr/>
            </p:nvSpPr>
            <p:spPr bwMode="auto">
              <a:xfrm>
                <a:off x="4812848" y="5445224"/>
                <a:ext cx="1152128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sz="1000">
                    <a:latin typeface="Arial Narrow" pitchFamily="34" charset="0"/>
                  </a:rPr>
                  <a:t>Независимые поставщики оборудования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3203520" y="4148921"/>
              <a:ext cx="2376346" cy="3508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ru-RU" sz="1050" dirty="0">
                  <a:latin typeface="Tahoma" charset="0"/>
                </a:rPr>
                <a:t>Сбор данных </a:t>
              </a:r>
              <a:endParaRPr lang="en-US" sz="1050" dirty="0">
                <a:latin typeface="Tahoma" charset="0"/>
              </a:endParaRPr>
            </a:p>
            <a:p>
              <a:pPr algn="ctr">
                <a:lnSpc>
                  <a:spcPct val="80000"/>
                </a:lnSpc>
                <a:defRPr/>
              </a:pPr>
              <a:r>
                <a:rPr lang="ru-RU" sz="1050" dirty="0">
                  <a:latin typeface="Tahoma" charset="0"/>
                </a:rPr>
                <a:t>ввода-вывода</a:t>
              </a:r>
              <a:r>
                <a:rPr lang="en-US" sz="1050" dirty="0">
                  <a:latin typeface="Tahoma" charset="0"/>
                </a:rPr>
                <a:t> c</a:t>
              </a:r>
              <a:r>
                <a:rPr lang="ru-RU" sz="1050" dirty="0">
                  <a:latin typeface="Tahoma" charset="0"/>
                </a:rPr>
                <a:t> серверов</a:t>
              </a:r>
            </a:p>
          </p:txBody>
        </p:sp>
      </p:grpSp>
      <p:sp>
        <p:nvSpPr>
          <p:cNvPr id="40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Архитектура системы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Векторная графика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3" name="Text Placeholder 11"/>
          <p:cNvSpPr txBox="1">
            <a:spLocks/>
          </p:cNvSpPr>
          <p:nvPr/>
        </p:nvSpPr>
        <p:spPr>
          <a:xfrm>
            <a:off x="431800" y="1773238"/>
            <a:ext cx="4064000" cy="45259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Векторная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графика идеальна для отображения карт местности</a:t>
            </a:r>
            <a:endParaRPr kumimoji="0" lang="en-CA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000" kern="0" dirty="0" smtClean="0">
                <a:latin typeface="Arial" pitchFamily="34" charset="0"/>
                <a:cs typeface="Arial" pitchFamily="34" charset="0"/>
              </a:rPr>
              <a:t>Независимость от разрешения системы</a:t>
            </a:r>
            <a:r>
              <a:rPr kumimoji="0" lang="en-CA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Windows,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без потери деталей</a:t>
            </a:r>
            <a:r>
              <a:rPr kumimoji="0" lang="en-CA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000" kern="0" dirty="0" smtClean="0">
                <a:latin typeface="Arial" pitchFamily="34" charset="0"/>
                <a:cs typeface="Arial" pitchFamily="34" charset="0"/>
              </a:rPr>
              <a:t>Возможность работы со слоями для увеличения изображения и работы с ним</a:t>
            </a:r>
            <a:endParaRPr kumimoji="0" lang="en-CA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>
                <a:latin typeface="Arial" pitchFamily="34" charset="0"/>
                <a:cs typeface="Arial" pitchFamily="34" charset="0"/>
              </a:rPr>
              <a:t>Импорт файлов в формате </a:t>
            </a:r>
            <a:r>
              <a:rPr lang="en-US" sz="2000" kern="0" dirty="0" smtClean="0">
                <a:latin typeface="Arial" pitchFamily="34" charset="0"/>
                <a:cs typeface="Arial" pitchFamily="34" charset="0"/>
              </a:rPr>
              <a:t>AutoCAD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5" descr="Map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857752" y="1928802"/>
            <a:ext cx="3429873" cy="3789682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868373" y="1928802"/>
            <a:ext cx="3489841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13"/>
          <p:cNvSpPr/>
          <p:nvPr/>
        </p:nvSpPr>
        <p:spPr bwMode="auto">
          <a:xfrm>
            <a:off x="4643438" y="1571612"/>
            <a:ext cx="3857652" cy="4500594"/>
          </a:xfrm>
          <a:prstGeom prst="roundRect">
            <a:avLst/>
          </a:prstGeom>
          <a:noFill/>
          <a:ln w="38100" cap="flat" cmpd="sng" algn="ctr">
            <a:solidFill>
              <a:srgbClr val="E47F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Arial" charset="0"/>
            </a:endParaRPr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588224" y="1556792"/>
            <a:ext cx="2419784" cy="4631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Content Placeholder 19"/>
          <p:cNvSpPr txBox="1">
            <a:spLocks/>
          </p:cNvSpPr>
          <p:nvPr/>
        </p:nvSpPr>
        <p:spPr>
          <a:xfrm>
            <a:off x="431800" y="1773238"/>
            <a:ext cx="6372448" cy="45259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Объектно-ориентированная архитектура для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lang="ru-RU" sz="20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создания шаблонов объектов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Объекты низкого уровня представляют собой одиночные устройства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(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например, насосы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)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со связанными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Тегами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,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алармами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и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событиями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Параметрами безопасности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Параметрами связи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Объекты верхнего уровня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представляют собой целые </a:t>
            </a:r>
            <a:r>
              <a:rPr lang="ru-RU" sz="20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подсистемы и обычно состоят из групп устройств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Объектно-ориентированная архитектура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214414" y="285728"/>
            <a:ext cx="776922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Возможность расширения системы с целью защиты инвестиций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3" name="Content Placeholder 6"/>
          <p:cNvSpPr txBox="1">
            <a:spLocks/>
          </p:cNvSpPr>
          <p:nvPr/>
        </p:nvSpPr>
        <p:spPr>
          <a:xfrm>
            <a:off x="357158" y="1773238"/>
            <a:ext cx="4071966" cy="45259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000" kern="0" dirty="0" smtClean="0">
                <a:latin typeface="Arial" pitchFamily="34" charset="0"/>
                <a:cs typeface="Arial" pitchFamily="34" charset="0"/>
              </a:rPr>
              <a:t>Поддержка возможности расширения в будущем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Поддержка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32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или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64-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битной платформы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Windows</a:t>
            </a:r>
            <a:r>
              <a:rPr kumimoji="0" lang="en-US" sz="20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®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Возможность тройного резервирования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системы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Лицензии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на подключение:  от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250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до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500 000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точек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Подключение дополнительных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ViewX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и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Web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Х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клиентов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427984" y="1628800"/>
            <a:ext cx="4391791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2" name="Group 74"/>
          <p:cNvGrpSpPr/>
          <p:nvPr/>
        </p:nvGrpSpPr>
        <p:grpSpPr>
          <a:xfrm>
            <a:off x="285720" y="1571612"/>
            <a:ext cx="8715150" cy="4387361"/>
            <a:chOff x="276182" y="1132995"/>
            <a:chExt cx="9472019" cy="4610447"/>
          </a:xfrm>
        </p:grpSpPr>
        <p:grpSp>
          <p:nvGrpSpPr>
            <p:cNvPr id="43" name="Group 59"/>
            <p:cNvGrpSpPr/>
            <p:nvPr/>
          </p:nvGrpSpPr>
          <p:grpSpPr>
            <a:xfrm>
              <a:off x="3429378" y="3212976"/>
              <a:ext cx="1781085" cy="1420140"/>
              <a:chOff x="4953000" y="3200400"/>
              <a:chExt cx="1938639" cy="1458595"/>
            </a:xfrm>
          </p:grpSpPr>
          <p:pic>
            <p:nvPicPr>
              <p:cNvPr id="74" name="Picture 7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4953000" y="3200400"/>
                <a:ext cx="1938639" cy="1458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75" name="TextBox 74"/>
              <p:cNvSpPr txBox="1"/>
              <p:nvPr/>
            </p:nvSpPr>
            <p:spPr>
              <a:xfrm>
                <a:off x="5877687" y="3733800"/>
                <a:ext cx="751714" cy="3321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Arial" pitchFamily="34" charset="0"/>
                    <a:cs typeface="Arial" pitchFamily="34" charset="0"/>
                  </a:rPr>
                  <a:t>WAN</a:t>
                </a:r>
                <a:endParaRPr lang="en-US" sz="14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44" name="Straight Connector 76"/>
            <p:cNvCxnSpPr/>
            <p:nvPr/>
          </p:nvCxnSpPr>
          <p:spPr>
            <a:xfrm rot="16200000" flipV="1">
              <a:off x="1027655" y="5198915"/>
              <a:ext cx="830276" cy="423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418249" y="3731867"/>
              <a:ext cx="315154" cy="413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208872" y="5152765"/>
              <a:ext cx="422175" cy="580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474128" y="4165185"/>
              <a:ext cx="272415" cy="381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763688" y="4185505"/>
              <a:ext cx="272415" cy="381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9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707809" y="3762347"/>
              <a:ext cx="315154" cy="413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0" name="Straight Connector 82"/>
            <p:cNvCxnSpPr/>
            <p:nvPr/>
          </p:nvCxnSpPr>
          <p:spPr>
            <a:xfrm flipV="1">
              <a:off x="657186" y="4757009"/>
              <a:ext cx="2214578" cy="1498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276182" y="3685390"/>
              <a:ext cx="1286638" cy="549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Система</a:t>
              </a:r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 / </a:t>
              </a:r>
            </a:p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Завод</a:t>
              </a:r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 1</a:t>
              </a:r>
            </a:p>
          </p:txBody>
        </p:sp>
        <p:cxnSp>
          <p:nvCxnSpPr>
            <p:cNvPr id="52" name="Straight Connector 84"/>
            <p:cNvCxnSpPr/>
            <p:nvPr/>
          </p:nvCxnSpPr>
          <p:spPr>
            <a:xfrm rot="5400000" flipH="1" flipV="1">
              <a:off x="2366928" y="4518810"/>
              <a:ext cx="4286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1691680" y="5121610"/>
              <a:ext cx="1500198" cy="549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latin typeface="Arial" pitchFamily="34" charset="0"/>
                  <a:cs typeface="Arial" pitchFamily="34" charset="0"/>
                </a:rPr>
                <a:t>Основной сервер</a:t>
              </a:r>
              <a:endParaRPr lang="en-US" sz="1400" dirty="0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4" name="Straight Connector 86"/>
            <p:cNvCxnSpPr/>
            <p:nvPr/>
          </p:nvCxnSpPr>
          <p:spPr>
            <a:xfrm rot="16200000" flipV="1">
              <a:off x="5780183" y="5198915"/>
              <a:ext cx="830276" cy="423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6170777" y="3731867"/>
              <a:ext cx="315154" cy="413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Picture 2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961400" y="5152765"/>
              <a:ext cx="422175" cy="580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7" name="Picture 2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6226656" y="4165185"/>
              <a:ext cx="272415" cy="381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6516216" y="4185505"/>
              <a:ext cx="272415" cy="381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6460337" y="3762347"/>
              <a:ext cx="315154" cy="413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0" name="Straight Connector 92"/>
            <p:cNvCxnSpPr/>
            <p:nvPr/>
          </p:nvCxnSpPr>
          <p:spPr>
            <a:xfrm flipV="1">
              <a:off x="5409714" y="4757009"/>
              <a:ext cx="2214578" cy="1498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876256" y="3717032"/>
              <a:ext cx="1142622" cy="549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Система</a:t>
              </a:r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 / </a:t>
              </a:r>
            </a:p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Завод</a:t>
              </a:r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 2</a:t>
              </a:r>
            </a:p>
          </p:txBody>
        </p:sp>
        <p:cxnSp>
          <p:nvCxnSpPr>
            <p:cNvPr id="62" name="Straight Connector 94"/>
            <p:cNvCxnSpPr/>
            <p:nvPr/>
          </p:nvCxnSpPr>
          <p:spPr>
            <a:xfrm rot="16200000" flipV="1">
              <a:off x="5409201" y="4555318"/>
              <a:ext cx="353558" cy="85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6444208" y="5193618"/>
              <a:ext cx="1500198" cy="549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latin typeface="Arial" pitchFamily="34" charset="0"/>
                  <a:cs typeface="Arial" pitchFamily="34" charset="0"/>
                </a:rPr>
                <a:t>Основной сервер</a:t>
              </a:r>
              <a:endParaRPr lang="en-US" sz="1400" dirty="0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4" name="Straight Connector 96"/>
            <p:cNvCxnSpPr/>
            <p:nvPr/>
          </p:nvCxnSpPr>
          <p:spPr>
            <a:xfrm flipV="1">
              <a:off x="2609915" y="3985674"/>
              <a:ext cx="944987" cy="3002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97"/>
            <p:cNvCxnSpPr/>
            <p:nvPr/>
          </p:nvCxnSpPr>
          <p:spPr>
            <a:xfrm>
              <a:off x="5076056" y="4149080"/>
              <a:ext cx="50405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Picture 2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123728" y="1412776"/>
              <a:ext cx="1656184" cy="217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Oval 99"/>
            <p:cNvSpPr/>
            <p:nvPr/>
          </p:nvSpPr>
          <p:spPr>
            <a:xfrm>
              <a:off x="1403648" y="5373216"/>
              <a:ext cx="288032" cy="28803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100"/>
            <p:cNvSpPr/>
            <p:nvPr/>
          </p:nvSpPr>
          <p:spPr>
            <a:xfrm>
              <a:off x="6156176" y="5373216"/>
              <a:ext cx="288032" cy="288032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101"/>
            <p:cNvSpPr/>
            <p:nvPr/>
          </p:nvSpPr>
          <p:spPr>
            <a:xfrm>
              <a:off x="2411760" y="2132856"/>
              <a:ext cx="288032" cy="28803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102"/>
            <p:cNvSpPr/>
            <p:nvPr/>
          </p:nvSpPr>
          <p:spPr>
            <a:xfrm>
              <a:off x="2843808" y="2420888"/>
              <a:ext cx="288032" cy="288032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103"/>
            <p:cNvCxnSpPr/>
            <p:nvPr/>
          </p:nvCxnSpPr>
          <p:spPr>
            <a:xfrm rot="5400000" flipH="1" flipV="1">
              <a:off x="1439652" y="3032956"/>
              <a:ext cx="936104" cy="288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105"/>
            <p:cNvCxnSpPr>
              <a:stCxn id="49" idx="3"/>
            </p:cNvCxnSpPr>
            <p:nvPr/>
          </p:nvCxnSpPr>
          <p:spPr>
            <a:xfrm flipV="1">
              <a:off x="2022963" y="3284984"/>
              <a:ext cx="1180885" cy="6839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391211" y="1132995"/>
              <a:ext cx="5356990" cy="1972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7800" indent="-177800"/>
              <a:r>
                <a:rPr lang="ru-RU" sz="1800" b="1" dirty="0" smtClean="0">
                  <a:solidFill>
                    <a:srgbClr val="4FA600"/>
                  </a:solidFill>
                  <a:latin typeface="Arial" pitchFamily="34" charset="0"/>
                </a:rPr>
                <a:t>Функционирование клиента</a:t>
              </a:r>
            </a:p>
            <a:p>
              <a:pPr marL="177800" indent="-177800"/>
              <a:endParaRPr lang="en-US" sz="800" b="1" dirty="0" smtClean="0">
                <a:solidFill>
                  <a:srgbClr val="4FA600"/>
                </a:solidFill>
                <a:latin typeface="Arial" pitchFamily="34" charset="0"/>
              </a:endParaRPr>
            </a:p>
            <a:p>
              <a:pPr marL="177800" indent="-177800">
                <a:buFontTx/>
                <a:buChar char="-"/>
              </a:pPr>
              <a:r>
                <a:rPr lang="ru-RU" sz="1800" dirty="0" smtClean="0">
                  <a:latin typeface="Arial" pitchFamily="34" charset="0"/>
                </a:rPr>
                <a:t>Клиенты </a:t>
              </a:r>
              <a:r>
                <a:rPr lang="en-US" sz="1800" dirty="0" err="1" smtClean="0">
                  <a:latin typeface="Arial" pitchFamily="34" charset="0"/>
                </a:rPr>
                <a:t>ViewX</a:t>
              </a:r>
              <a:r>
                <a:rPr lang="en-US" sz="1800" dirty="0" smtClean="0">
                  <a:latin typeface="Arial" pitchFamily="34" charset="0"/>
                </a:rPr>
                <a:t> </a:t>
              </a:r>
              <a:r>
                <a:rPr lang="ru-RU" sz="1800" dirty="0" smtClean="0">
                  <a:latin typeface="Arial" pitchFamily="34" charset="0"/>
                </a:rPr>
                <a:t>могут иметь доступ к нескольким системам</a:t>
              </a:r>
              <a:r>
                <a:rPr lang="en-US" sz="1800" dirty="0" smtClean="0">
                  <a:latin typeface="Arial" pitchFamily="34" charset="0"/>
                </a:rPr>
                <a:t> </a:t>
              </a:r>
            </a:p>
            <a:p>
              <a:pPr marL="177800" indent="-177800">
                <a:buFontTx/>
                <a:buChar char="-"/>
              </a:pPr>
              <a:r>
                <a:rPr lang="ru-RU" sz="1800" dirty="0" smtClean="0">
                  <a:latin typeface="Arial" pitchFamily="34" charset="0"/>
                </a:rPr>
                <a:t>Объединение </a:t>
              </a:r>
              <a:r>
                <a:rPr lang="ru-RU" sz="1800" dirty="0" err="1" smtClean="0">
                  <a:latin typeface="Arial" pitchFamily="34" charset="0"/>
                </a:rPr>
                <a:t>алармов</a:t>
              </a:r>
              <a:r>
                <a:rPr lang="en-US" sz="1800" dirty="0" smtClean="0">
                  <a:latin typeface="Arial" pitchFamily="34" charset="0"/>
                </a:rPr>
                <a:t>, </a:t>
              </a:r>
              <a:r>
                <a:rPr lang="ru-RU" sz="1800" dirty="0" smtClean="0">
                  <a:latin typeface="Arial" pitchFamily="34" charset="0"/>
                </a:rPr>
                <a:t>трендов и </a:t>
              </a:r>
              <a:r>
                <a:rPr lang="ru-RU" sz="1800" dirty="0" err="1" smtClean="0">
                  <a:latin typeface="Arial" pitchFamily="34" charset="0"/>
                </a:rPr>
                <a:t>мимик</a:t>
              </a:r>
              <a:r>
                <a:rPr lang="ru-RU" sz="1800" dirty="0" smtClean="0">
                  <a:latin typeface="Arial" pitchFamily="34" charset="0"/>
                </a:rPr>
                <a:t>, поступающих из обеих систем</a:t>
              </a:r>
              <a:endParaRPr lang="en-US" sz="1800" dirty="0" smtClean="0">
                <a:latin typeface="Arial" pitchFamily="34" charset="0"/>
              </a:endParaRPr>
            </a:p>
            <a:p>
              <a:pPr marL="177800" indent="-177800">
                <a:buFontTx/>
                <a:buChar char="-"/>
              </a:pPr>
              <a:r>
                <a:rPr lang="ru-RU" sz="1800" dirty="0" smtClean="0">
                  <a:latin typeface="Arial" pitchFamily="34" charset="0"/>
                </a:rPr>
                <a:t>Возможность смены экранных форм</a:t>
              </a:r>
              <a:endParaRPr lang="en-US" sz="1800" dirty="0" smtClean="0">
                <a:latin typeface="Arial" pitchFamily="34" charset="0"/>
              </a:endParaRPr>
            </a:p>
          </p:txBody>
        </p:sp>
      </p:grpSp>
      <p:sp>
        <p:nvSpPr>
          <p:cNvPr id="76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Распределенная серверная архитектура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5" name="Group 38"/>
          <p:cNvGrpSpPr/>
          <p:nvPr/>
        </p:nvGrpSpPr>
        <p:grpSpPr>
          <a:xfrm>
            <a:off x="571472" y="1500174"/>
            <a:ext cx="8072494" cy="4863015"/>
            <a:chOff x="-1638786" y="75652"/>
            <a:chExt cx="7975266" cy="5999061"/>
          </a:xfrm>
        </p:grpSpPr>
        <p:grpSp>
          <p:nvGrpSpPr>
            <p:cNvPr id="46" name="Group 59"/>
            <p:cNvGrpSpPr/>
            <p:nvPr/>
          </p:nvGrpSpPr>
          <p:grpSpPr>
            <a:xfrm>
              <a:off x="2571735" y="3286124"/>
              <a:ext cx="1781085" cy="1420139"/>
              <a:chOff x="4952999" y="3200400"/>
              <a:chExt cx="1938639" cy="1458594"/>
            </a:xfrm>
          </p:grpSpPr>
          <p:pic>
            <p:nvPicPr>
              <p:cNvPr id="80" name="Picture 7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4952999" y="3200400"/>
                <a:ext cx="1938639" cy="14585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1" name="TextBox 80"/>
              <p:cNvSpPr txBox="1"/>
              <p:nvPr/>
            </p:nvSpPr>
            <p:spPr>
              <a:xfrm>
                <a:off x="5688736" y="3707849"/>
                <a:ext cx="842893" cy="350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latin typeface="Arial" pitchFamily="34" charset="0"/>
                  </a:rPr>
                  <a:t>WAN</a:t>
                </a:r>
                <a:endParaRPr lang="en-US" sz="1200" dirty="0">
                  <a:latin typeface="Arial" pitchFamily="34" charset="0"/>
                </a:endParaRPr>
              </a:p>
            </p:txBody>
          </p:sp>
        </p:grpSp>
        <p:cxnSp>
          <p:nvCxnSpPr>
            <p:cNvPr id="47" name="Straight Connector 43"/>
            <p:cNvCxnSpPr/>
            <p:nvPr/>
          </p:nvCxnSpPr>
          <p:spPr>
            <a:xfrm rot="16200000" flipV="1">
              <a:off x="5112063" y="2600908"/>
              <a:ext cx="648071" cy="1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4500562" y="3286124"/>
              <a:ext cx="1835918" cy="569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latin typeface="Arial" pitchFamily="34" charset="0"/>
                </a:rPr>
                <a:t>Пара серверов</a:t>
              </a:r>
              <a:endParaRPr lang="en-US" sz="1200" dirty="0" smtClean="0">
                <a:latin typeface="Arial" pitchFamily="34" charset="0"/>
              </a:endParaRPr>
            </a:p>
            <a:p>
              <a:r>
                <a:rPr lang="ru-RU" sz="1200" dirty="0" smtClean="0">
                  <a:latin typeface="Arial" pitchFamily="34" charset="0"/>
                </a:rPr>
                <a:t>Основной</a:t>
              </a:r>
              <a:r>
                <a:rPr lang="en-US" sz="1200" dirty="0" smtClean="0">
                  <a:latin typeface="Arial" pitchFamily="34" charset="0"/>
                </a:rPr>
                <a:t> / </a:t>
              </a:r>
              <a:r>
                <a:rPr lang="ru-RU" sz="1200" dirty="0" smtClean="0">
                  <a:latin typeface="Arial" pitchFamily="34" charset="0"/>
                </a:rPr>
                <a:t>Резервный</a:t>
              </a:r>
              <a:endParaRPr lang="en-US" sz="1200" dirty="0" smtClean="0">
                <a:latin typeface="Arial" pitchFamily="34" charset="0"/>
              </a:endParaRPr>
            </a:p>
          </p:txBody>
        </p:sp>
        <p:cxnSp>
          <p:nvCxnSpPr>
            <p:cNvPr id="49" name="Straight Connector 45"/>
            <p:cNvCxnSpPr/>
            <p:nvPr/>
          </p:nvCxnSpPr>
          <p:spPr>
            <a:xfrm>
              <a:off x="4067944" y="2276872"/>
              <a:ext cx="201622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6"/>
            <p:cNvCxnSpPr/>
            <p:nvPr/>
          </p:nvCxnSpPr>
          <p:spPr>
            <a:xfrm rot="5400000" flipH="1" flipV="1">
              <a:off x="4427985" y="2636911"/>
              <a:ext cx="720080" cy="3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236469" y="1189412"/>
              <a:ext cx="315154" cy="413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4598596" y="2610310"/>
              <a:ext cx="422175" cy="580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3" name="Picture 2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152649" y="2600341"/>
              <a:ext cx="422175" cy="580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4" name="TextBox 53"/>
            <p:cNvSpPr txBox="1"/>
            <p:nvPr/>
          </p:nvSpPr>
          <p:spPr>
            <a:xfrm>
              <a:off x="4007420" y="252516"/>
              <a:ext cx="2050984" cy="569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solidFill>
                    <a:srgbClr val="B10043"/>
                  </a:solidFill>
                  <a:latin typeface="Arial" pitchFamily="34" charset="0"/>
                </a:rPr>
                <a:t>Центральный пункт управления</a:t>
              </a:r>
              <a:endParaRPr lang="en-US" sz="1200" b="1" dirty="0" smtClean="0">
                <a:solidFill>
                  <a:srgbClr val="B10043"/>
                </a:solidFill>
                <a:latin typeface="Arial" pitchFamily="34" charset="0"/>
              </a:endParaRPr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4292348" y="1622730"/>
              <a:ext cx="272415" cy="381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6" name="Picture 2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4581908" y="1643050"/>
              <a:ext cx="272415" cy="381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7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526029" y="1219892"/>
              <a:ext cx="315154" cy="413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5211829" y="1204652"/>
              <a:ext cx="315154" cy="413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5257548" y="1622730"/>
              <a:ext cx="272415" cy="381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5547108" y="1643050"/>
              <a:ext cx="272415" cy="381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1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5506469" y="1224972"/>
              <a:ext cx="315154" cy="413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" name="TextBox 61"/>
            <p:cNvSpPr txBox="1"/>
            <p:nvPr/>
          </p:nvSpPr>
          <p:spPr>
            <a:xfrm>
              <a:off x="4189786" y="857232"/>
              <a:ext cx="642942" cy="379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Op 1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189918" y="857232"/>
              <a:ext cx="596152" cy="379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Op 2</a:t>
              </a:r>
            </a:p>
          </p:txBody>
        </p:sp>
        <p:cxnSp>
          <p:nvCxnSpPr>
            <p:cNvPr id="64" name="Straight Connector 60"/>
            <p:cNvCxnSpPr/>
            <p:nvPr/>
          </p:nvCxnSpPr>
          <p:spPr>
            <a:xfrm rot="16200000" flipV="1">
              <a:off x="1589652" y="5439448"/>
              <a:ext cx="830276" cy="423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1"/>
            <p:cNvCxnSpPr/>
            <p:nvPr/>
          </p:nvCxnSpPr>
          <p:spPr>
            <a:xfrm rot="16200000" flipV="1">
              <a:off x="1018149" y="5466427"/>
              <a:ext cx="830276" cy="423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408743" y="3999379"/>
              <a:ext cx="315154" cy="413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199366" y="5420277"/>
              <a:ext cx="422175" cy="580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753419" y="5410308"/>
              <a:ext cx="422175" cy="580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464622" y="4432697"/>
              <a:ext cx="272415" cy="381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0" name="Picture 2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754182" y="4453017"/>
              <a:ext cx="272415" cy="381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698303" y="4029859"/>
              <a:ext cx="315154" cy="413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" name="TextBox 71"/>
            <p:cNvSpPr txBox="1"/>
            <p:nvPr/>
          </p:nvSpPr>
          <p:spPr>
            <a:xfrm>
              <a:off x="1362060" y="3667200"/>
              <a:ext cx="642942" cy="379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Op 1</a:t>
              </a:r>
            </a:p>
          </p:txBody>
        </p:sp>
        <p:cxnSp>
          <p:nvCxnSpPr>
            <p:cNvPr id="73" name="Straight Connector 69"/>
            <p:cNvCxnSpPr/>
            <p:nvPr/>
          </p:nvCxnSpPr>
          <p:spPr>
            <a:xfrm flipV="1">
              <a:off x="647680" y="5024521"/>
              <a:ext cx="2214578" cy="1498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642910" y="3000372"/>
              <a:ext cx="2446439" cy="341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solidFill>
                    <a:srgbClr val="B10043"/>
                  </a:solidFill>
                  <a:latin typeface="Arial" pitchFamily="34" charset="0"/>
                </a:rPr>
                <a:t>Местный завод / предприятие</a:t>
              </a:r>
              <a:endParaRPr lang="en-US" sz="1200" b="1" dirty="0" smtClean="0">
                <a:solidFill>
                  <a:srgbClr val="B10043"/>
                </a:solidFill>
                <a:latin typeface="Arial" pitchFamily="34" charset="0"/>
              </a:endParaRPr>
            </a:p>
          </p:txBody>
        </p:sp>
        <p:cxnSp>
          <p:nvCxnSpPr>
            <p:cNvPr id="75" name="Straight Connector 71"/>
            <p:cNvCxnSpPr/>
            <p:nvPr/>
          </p:nvCxnSpPr>
          <p:spPr>
            <a:xfrm rot="5400000" flipH="1" flipV="1">
              <a:off x="2357422" y="4786322"/>
              <a:ext cx="4286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2"/>
            <p:cNvCxnSpPr/>
            <p:nvPr/>
          </p:nvCxnSpPr>
          <p:spPr>
            <a:xfrm flipV="1">
              <a:off x="2571736" y="4394465"/>
              <a:ext cx="235866" cy="1775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3"/>
            <p:cNvCxnSpPr/>
            <p:nvPr/>
          </p:nvCxnSpPr>
          <p:spPr>
            <a:xfrm rot="16200000" flipV="1">
              <a:off x="3815692" y="2817156"/>
              <a:ext cx="1081484" cy="9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2285984" y="5429264"/>
              <a:ext cx="2144902" cy="645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latin typeface="Arial" pitchFamily="34" charset="0"/>
                  <a:cs typeface="Arial" pitchFamily="34" charset="0"/>
                </a:rPr>
                <a:t>Пара серверов</a:t>
              </a:r>
              <a:endParaRPr lang="en-US" sz="1400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ru-RU" sz="1400" dirty="0" smtClean="0">
                  <a:latin typeface="Arial" pitchFamily="34" charset="0"/>
                  <a:cs typeface="Arial" pitchFamily="34" charset="0"/>
                </a:rPr>
                <a:t>Основной</a:t>
              </a:r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 / </a:t>
              </a:r>
              <a:r>
                <a:rPr lang="ru-RU" sz="1400" dirty="0" smtClean="0">
                  <a:latin typeface="Arial" pitchFamily="34" charset="0"/>
                  <a:cs typeface="Arial" pitchFamily="34" charset="0"/>
                </a:rPr>
                <a:t>Резервный</a:t>
              </a:r>
              <a:endParaRPr lang="en-US" sz="14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-1638786" y="75652"/>
              <a:ext cx="5363896" cy="2657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rgbClr val="4FA600"/>
                  </a:solidFill>
                  <a:latin typeface="Arial" pitchFamily="34" charset="0"/>
                </a:rPr>
                <a:t>WAN </a:t>
              </a:r>
              <a:r>
                <a:rPr lang="ru-RU" sz="1800" b="1" dirty="0" smtClean="0">
                  <a:solidFill>
                    <a:srgbClr val="4FA600"/>
                  </a:solidFill>
                  <a:latin typeface="Arial" pitchFamily="34" charset="0"/>
                </a:rPr>
                <a:t>коммуникации с использованием</a:t>
              </a:r>
              <a:r>
                <a:rPr lang="en-US" sz="1800" b="1" dirty="0" smtClean="0">
                  <a:solidFill>
                    <a:srgbClr val="4FA600"/>
                  </a:solidFill>
                  <a:latin typeface="Arial" pitchFamily="34" charset="0"/>
                </a:rPr>
                <a:t> DNP3</a:t>
              </a:r>
              <a:endParaRPr lang="ru-RU" sz="1800" b="1" dirty="0" smtClean="0">
                <a:solidFill>
                  <a:srgbClr val="4FA600"/>
                </a:solidFill>
                <a:latin typeface="Arial" pitchFamily="34" charset="0"/>
              </a:endParaRPr>
            </a:p>
            <a:p>
              <a:endParaRPr lang="en-US" sz="800" b="1" dirty="0" smtClean="0">
                <a:solidFill>
                  <a:srgbClr val="4FA600"/>
                </a:solidFill>
                <a:latin typeface="Arial" pitchFamily="34" charset="0"/>
              </a:endParaRPr>
            </a:p>
            <a:p>
              <a:pPr marL="177800" indent="-177800">
                <a:buFontTx/>
                <a:buChar char="-"/>
              </a:pPr>
              <a:r>
                <a:rPr lang="ru-RU" sz="1800" dirty="0" smtClean="0">
                  <a:latin typeface="Arial" pitchFamily="34" charset="0"/>
                </a:rPr>
                <a:t>Структура </a:t>
              </a:r>
              <a:r>
                <a:rPr lang="en-US" sz="1800" dirty="0" smtClean="0">
                  <a:latin typeface="Arial" pitchFamily="34" charset="0"/>
                </a:rPr>
                <a:t>Master / Slave</a:t>
              </a:r>
            </a:p>
            <a:p>
              <a:pPr marL="177800" indent="-177800">
                <a:buFontTx/>
                <a:buChar char="-"/>
              </a:pPr>
              <a:r>
                <a:rPr lang="ru-RU" sz="1800" dirty="0" smtClean="0">
                  <a:latin typeface="Arial" pitchFamily="34" charset="0"/>
                </a:rPr>
                <a:t>Коммуникации на основе событий</a:t>
              </a:r>
              <a:r>
                <a:rPr lang="en-US" sz="1800" dirty="0" smtClean="0">
                  <a:latin typeface="Arial" pitchFamily="34" charset="0"/>
                </a:rPr>
                <a:t>, </a:t>
              </a:r>
              <a:r>
                <a:rPr lang="ru-RU" sz="1800" dirty="0" smtClean="0">
                  <a:latin typeface="Arial" pitchFamily="34" charset="0"/>
                </a:rPr>
                <a:t>уменьшена полоса пропускания канала</a:t>
              </a:r>
              <a:endParaRPr lang="en-US" sz="1800" dirty="0" smtClean="0">
                <a:latin typeface="Arial" pitchFamily="34" charset="0"/>
              </a:endParaRPr>
            </a:p>
            <a:p>
              <a:pPr marL="177800" indent="-177800">
                <a:buFontTx/>
                <a:buChar char="-"/>
              </a:pPr>
              <a:r>
                <a:rPr lang="ru-RU" sz="1800" dirty="0" smtClean="0">
                  <a:latin typeface="Arial" pitchFamily="34" charset="0"/>
                </a:rPr>
                <a:t>Удаленные команды</a:t>
              </a:r>
              <a:endParaRPr lang="en-US" sz="1800" dirty="0" smtClean="0">
                <a:latin typeface="Arial" pitchFamily="34" charset="0"/>
              </a:endParaRPr>
            </a:p>
            <a:p>
              <a:pPr marL="177800" indent="-177800">
                <a:buFontTx/>
                <a:buChar char="-"/>
              </a:pPr>
              <a:r>
                <a:rPr lang="ru-RU" sz="1800" dirty="0" smtClean="0">
                  <a:latin typeface="Arial" pitchFamily="34" charset="0"/>
                </a:rPr>
                <a:t>Поддержка передачи данных</a:t>
              </a:r>
              <a:endParaRPr lang="en-US" sz="1800" dirty="0" smtClean="0">
                <a:latin typeface="Arial" pitchFamily="34" charset="0"/>
              </a:endParaRPr>
            </a:p>
            <a:p>
              <a:pPr marL="177800" indent="-177800">
                <a:buFontTx/>
                <a:buChar char="-"/>
              </a:pPr>
              <a:r>
                <a:rPr lang="ru-RU" sz="1800" dirty="0" smtClean="0">
                  <a:latin typeface="Arial" pitchFamily="34" charset="0"/>
                </a:rPr>
                <a:t>Аутентификация данных</a:t>
              </a:r>
              <a:endParaRPr lang="en-US" sz="1800" dirty="0" smtClean="0">
                <a:latin typeface="Arial" pitchFamily="34" charset="0"/>
              </a:endParaRPr>
            </a:p>
          </p:txBody>
        </p:sp>
      </p:grpSp>
      <p:cxnSp>
        <p:nvCxnSpPr>
          <p:cNvPr id="82" name="Straight Connector 72"/>
          <p:cNvCxnSpPr/>
          <p:nvPr/>
        </p:nvCxnSpPr>
        <p:spPr>
          <a:xfrm flipV="1">
            <a:off x="6429388" y="4000999"/>
            <a:ext cx="214314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Многоуровневая серверная архитектура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Надежность за счет</a:t>
            </a:r>
            <a:r>
              <a:rPr lang="en-US" sz="2800" b="1" dirty="0" smtClean="0">
                <a:solidFill>
                  <a:srgbClr val="FCE404"/>
                </a:solidFill>
                <a:latin typeface="Arial" charset="0"/>
              </a:rPr>
              <a:t> </a:t>
            </a:r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резервирования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14348" y="1428736"/>
            <a:ext cx="792961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18000" bIns="10800"/>
          <a:lstStyle/>
          <a:p>
            <a:pPr marL="341313" lvl="3" indent="-34131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Tx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До 3-х резервных серверов</a:t>
            </a:r>
          </a:p>
          <a:p>
            <a:pPr marL="341313" lvl="3" indent="-34131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Tx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Резервный сервер может размещаться на удаленном объекте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41313" lvl="3" indent="-34131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Tx/>
              <a:buChar char="•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Двойные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сети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LAN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и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WAN</a:t>
            </a:r>
            <a:endParaRPr lang="en-US" sz="2000" b="1" dirty="0" smtClean="0">
              <a:solidFill>
                <a:srgbClr val="626469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643182"/>
            <a:ext cx="7632848" cy="3844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459640" y="5837102"/>
            <a:ext cx="156889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Альтернативные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каналы связи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59640" y="3622524"/>
            <a:ext cx="202068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Пара серверов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Основной/ Резервный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03110" y="3622524"/>
            <a:ext cx="76617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Третий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сервер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8004" y="2693830"/>
            <a:ext cx="275594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Основной центр управления</a:t>
            </a:r>
            <a:endParaRPr lang="ru-RU" sz="1400" b="1" dirty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60036" y="2693830"/>
            <a:ext cx="285488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Резервный центр управления</a:t>
            </a:r>
            <a:endParaRPr lang="ru-RU" sz="1400" b="1" dirty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31012" y="3051020"/>
            <a:ext cx="69115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ViewX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HMI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02912" y="3051020"/>
            <a:ext cx="69115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ViewX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HMI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16632" y="5194160"/>
            <a:ext cx="94173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Двойная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сеть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LAN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31342" y="4765532"/>
            <a:ext cx="1005596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Двойная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сеть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WAN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Встроенная система архивирования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 bwMode="auto">
          <a:xfrm>
            <a:off x="428596" y="1571612"/>
            <a:ext cx="4211638" cy="40719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Встроенная система полного архивирования данных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Стандартные средства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SQL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для доступа к базе данных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0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Механизм обработки трендов позволяет представить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Текущий тренд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Исторический тренд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Обработанный исторический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тренд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(AVG, MIN, MAX)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XY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Графики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Продолжительное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архивирование сообщений</a:t>
            </a:r>
            <a:endParaRPr kumimoji="0" lang="nl-NL" sz="2000" b="0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635" y="1428736"/>
            <a:ext cx="3428454" cy="2743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1276" y="3714752"/>
            <a:ext cx="3125066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Формирование отчетов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31800" y="1500174"/>
            <a:ext cx="8280400" cy="45259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Интегрированные в систему средства для формирования отчетов для улучшения процесса обработки запросов к БД и оптимизации процессов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информационного обмена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Планировщик для создания и распространения отчетов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с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использованием предварительно созданных шаблонов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Открытые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промышленные стандартные интерфейсы для интеграции с </a:t>
            </a:r>
            <a:r>
              <a:rPr kumimoji="0" lang="ru-RU" sz="2000" b="0" i="0" u="none" strike="noStrike" kern="0" cap="none" spc="0" normalizeH="0" noProof="0" dirty="0" err="1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бизнес-системами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214818"/>
            <a:ext cx="4076175" cy="2000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37174" y="4358834"/>
            <a:ext cx="2520280" cy="189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0018" y="3892506"/>
            <a:ext cx="1371600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Встроенные функции телеметрии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31800" y="1773238"/>
            <a:ext cx="8426480" cy="229870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Оптимизирована для управления территориально удаленными устройствами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событийны</a:t>
            </a:r>
            <a:r>
              <a:rPr lang="ru-RU" sz="20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ми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lang="ru-RU" sz="20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протоколами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0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Автоматическое заполнение БД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корректными данными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lang="ru-RU" sz="20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временными отметками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от полевых устройств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Управление многочисленными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WAN </a:t>
            </a:r>
            <a:r>
              <a:rPr lang="ru-RU" sz="20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подключениями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69" y="3786190"/>
            <a:ext cx="5620785" cy="2469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357422" y="4000504"/>
            <a:ext cx="501457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Событийно-управляемый (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DNP3/IEC60870)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: без потерь данных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68" y="4286256"/>
            <a:ext cx="242889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latin typeface="Arial" pitchFamily="34" charset="0"/>
                <a:cs typeface="Arial" pitchFamily="34" charset="0"/>
              </a:rPr>
              <a:t>                             </a:t>
            </a:r>
          </a:p>
          <a:p>
            <a:endParaRPr lang="ru-RU" sz="1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" name="Content Placeholder 23"/>
          <p:cNvSpPr txBox="1">
            <a:spLocks/>
          </p:cNvSpPr>
          <p:nvPr/>
        </p:nvSpPr>
        <p:spPr>
          <a:xfrm>
            <a:off x="431800" y="1428736"/>
            <a:ext cx="8426480" cy="45259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Гибкая система </a:t>
            </a:r>
            <a:r>
              <a:rPr lang="ru-RU" sz="1600" kern="0" dirty="0" err="1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алармов</a:t>
            </a:r>
            <a:r>
              <a:rPr lang="ru-RU" sz="16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, содержащая до </a:t>
            </a:r>
            <a:r>
              <a:rPr kumimoji="0" lang="en-CA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1000 </a:t>
            </a:r>
            <a:r>
              <a:rPr lang="ru-RU" sz="16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уровней приоритетов </a:t>
            </a:r>
            <a:r>
              <a:rPr lang="ru-RU" sz="1600" kern="0" dirty="0" err="1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алармов</a:t>
            </a:r>
            <a:r>
              <a:rPr kumimoji="0" lang="en-CA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Наличие страниц </a:t>
            </a:r>
            <a:r>
              <a:rPr kumimoji="0" lang="ru-RU" sz="1600" b="0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подсказок по каждому виду </a:t>
            </a:r>
            <a:r>
              <a:rPr kumimoji="0" lang="ru-RU" sz="1600" b="0" i="0" u="none" strike="noStrike" kern="0" cap="none" spc="0" normalizeH="0" noProof="0" dirty="0" err="1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аларма</a:t>
            </a:r>
            <a:endParaRPr kumimoji="0" lang="ru-RU" sz="1600" b="0" i="0" u="none" strike="noStrike" kern="0" cap="none" spc="0" normalizeH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16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Широкие возможности по фильтрации </a:t>
            </a:r>
            <a:r>
              <a:rPr lang="ru-RU" sz="1600" kern="0" dirty="0" err="1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алармов</a:t>
            </a:r>
            <a:r>
              <a:rPr lang="ru-RU" sz="16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 для выделения активных и неактивных (архивных) </a:t>
            </a:r>
            <a:r>
              <a:rPr lang="ru-RU" sz="1600" kern="0" dirty="0" err="1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алармов</a:t>
            </a:r>
            <a:endParaRPr kumimoji="0" lang="en-CA" sz="1600" b="0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Передача информации</a:t>
            </a:r>
            <a:r>
              <a:rPr kumimoji="0" lang="ru-RU" sz="1600" b="0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об </a:t>
            </a:r>
            <a:r>
              <a:rPr kumimoji="0" lang="ru-RU" sz="1600" b="0" i="0" u="none" strike="noStrike" kern="0" cap="none" spc="0" normalizeH="0" noProof="0" dirty="0" err="1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алармах</a:t>
            </a:r>
            <a:r>
              <a:rPr kumimoji="0" lang="ru-RU" sz="1600" b="0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в виде </a:t>
            </a:r>
            <a:r>
              <a:rPr kumimoji="0" lang="en-CA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email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и</a:t>
            </a:r>
            <a:r>
              <a:rPr kumimoji="0" lang="en-CA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/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или</a:t>
            </a:r>
            <a:r>
              <a:rPr kumimoji="0" lang="en-CA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текстовых </a:t>
            </a:r>
            <a:r>
              <a:rPr kumimoji="0" lang="en-CA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SMS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сообщений и ожидание ответа от пользователя в виде уведомления о получении сообщения и дальнейшего управления</a:t>
            </a:r>
            <a:endParaRPr kumimoji="0" lang="en-CA" sz="1600" b="0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16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Расширение </a:t>
            </a:r>
            <a:r>
              <a:rPr lang="ru-RU" sz="1600" kern="0" dirty="0" err="1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алармов</a:t>
            </a:r>
            <a:r>
              <a:rPr kumimoji="0" lang="en-CA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 соответствии с особенностями</a:t>
            </a:r>
            <a:r>
              <a:rPr kumimoji="0" lang="ru-RU" sz="1600" b="0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деятельности предприятия</a:t>
            </a:r>
            <a:endParaRPr kumimoji="0" lang="en-CA" sz="1600" b="0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Алармы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могут быть </a:t>
            </a:r>
            <a:r>
              <a:rPr lang="ru-RU" sz="160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ограничены основываясь на другом </a:t>
            </a:r>
            <a:r>
              <a:rPr lang="ru-RU" sz="1600" dirty="0" err="1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аларме</a:t>
            </a:r>
            <a:r>
              <a:rPr kumimoji="0" lang="en-CA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 базе данных без</a:t>
            </a:r>
            <a:r>
              <a:rPr kumimoji="0" lang="en-CA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описания логики, с использованием встроенного механизма представления логики</a:t>
            </a:r>
            <a:r>
              <a:rPr kumimoji="0" lang="en-CA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91961" y="4866310"/>
            <a:ext cx="803400" cy="728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2091961" y="5652128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Аларм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86116" y="5652128"/>
            <a:ext cx="1571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Настраиваемый временной интервал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Picture 6" descr="http://t2.gstatic.com/images?q=tbn:enbeDF7KiOJzUM:http://www.chem.utoronto.ca/staff/DSTEPHAN/email-icon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20919" y="4509120"/>
            <a:ext cx="571504" cy="580874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5592423" y="4580558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email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06736" y="5437814"/>
            <a:ext cx="1265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Текстовое сообщение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Straight Arrow Connector 20"/>
          <p:cNvCxnSpPr/>
          <p:nvPr/>
        </p:nvCxnSpPr>
        <p:spPr>
          <a:xfrm>
            <a:off x="2734903" y="5223500"/>
            <a:ext cx="642942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1"/>
          <p:cNvCxnSpPr/>
          <p:nvPr/>
        </p:nvCxnSpPr>
        <p:spPr>
          <a:xfrm flipV="1">
            <a:off x="4306539" y="4866310"/>
            <a:ext cx="642942" cy="28575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2"/>
          <p:cNvCxnSpPr/>
          <p:nvPr/>
        </p:nvCxnSpPr>
        <p:spPr>
          <a:xfrm>
            <a:off x="4306539" y="5294938"/>
            <a:ext cx="785818" cy="28575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671" y="5380665"/>
            <a:ext cx="500066" cy="791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 descr="C:\Users\dcox\Marketing\Branding &amp; Corporate Material\SE Corporate material\Pictograms_Sept11\SE_pictogram_Tim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827417"/>
            <a:ext cx="753273" cy="7532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Управление </a:t>
            </a:r>
            <a:r>
              <a:rPr lang="ru-RU" sz="2800" b="1" dirty="0" err="1" smtClean="0">
                <a:solidFill>
                  <a:srgbClr val="FCE404"/>
                </a:solidFill>
                <a:latin typeface="Arial" charset="0"/>
              </a:rPr>
              <a:t>алармами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Интегрированная среда разработки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3" name="Content Placeholder 8"/>
          <p:cNvSpPr txBox="1">
            <a:spLocks/>
          </p:cNvSpPr>
          <p:nvPr/>
        </p:nvSpPr>
        <p:spPr>
          <a:xfrm>
            <a:off x="431800" y="1773238"/>
            <a:ext cx="8280400" cy="4525962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Интегрированная среда разработки </a:t>
            </a:r>
            <a:r>
              <a:rPr lang="ru-RU" sz="1800" dirty="0" smtClean="0">
                <a:solidFill>
                  <a:srgbClr val="4FA600"/>
                </a:solidFill>
                <a:latin typeface="Arial" charset="0"/>
              </a:rPr>
              <a:t>используется как </a:t>
            </a:r>
            <a:r>
              <a:rPr kumimoji="0" lang="ru-RU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Операторами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так  и </a:t>
            </a:r>
            <a:r>
              <a:rPr kumimoji="0" lang="ru-RU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Инженерами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</a:t>
            </a:r>
            <a:r>
              <a:rPr lang="ru-RU" sz="1800" dirty="0" smtClean="0">
                <a:solidFill>
                  <a:srgbClr val="4FA600"/>
                </a:solidFill>
                <a:latin typeface="Arial" charset="0"/>
              </a:rPr>
              <a:t>без ограничений прав доступа </a:t>
            </a:r>
            <a:endParaRPr kumimoji="0" lang="en-CA" sz="1800" b="0" i="0" u="none" strike="noStrike" kern="120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Поддержка работы нескольких</a:t>
            </a:r>
            <a:r>
              <a:rPr lang="ru-RU" sz="1800" dirty="0" smtClean="0">
                <a:solidFill>
                  <a:srgbClr val="4FA600"/>
                </a:solidFill>
                <a:latin typeface="Arial" charset="0"/>
              </a:rPr>
              <a:t> программистов одновременно</a:t>
            </a:r>
            <a:endParaRPr kumimoji="0" lang="en-CA" sz="1800" b="0" i="0" u="none" strike="noStrike" kern="120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‘exclusive control’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для предотвращения одновременного редактирования пользователями какого-либо объекта</a:t>
            </a:r>
            <a:endParaRPr kumimoji="0" lang="en-CA" sz="1800" b="0" i="0" u="none" strike="noStrike" kern="120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Автоматический журнал</a:t>
            </a:r>
          </a:p>
          <a:p>
            <a:pPr marL="342900"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800" dirty="0" smtClean="0">
                <a:solidFill>
                  <a:srgbClr val="4FA600"/>
                </a:solidFill>
                <a:latin typeface="Arial" charset="0"/>
              </a:rPr>
              <a:t>регистрации </a:t>
            </a:r>
            <a:r>
              <a:rPr kumimoji="0" lang="ru-RU" sz="1800" b="0" i="0" u="none" strike="noStrike" kern="120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всех изменений</a:t>
            </a:r>
          </a:p>
          <a:p>
            <a:pPr marL="342900"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800" dirty="0" smtClean="0">
                <a:solidFill>
                  <a:srgbClr val="4FA600"/>
                </a:solidFill>
                <a:latin typeface="Arial" charset="0"/>
              </a:rPr>
              <a:t>в конфигурации</a:t>
            </a:r>
            <a:endParaRPr kumimoji="0" lang="ru-RU" sz="1800" b="0" i="0" u="none" strike="noStrike" kern="1200" cap="none" spc="0" normalizeH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Информация резервных</a:t>
            </a:r>
          </a:p>
          <a:p>
            <a:pPr marL="342900"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800" b="0" i="0" u="none" strike="noStrike" kern="120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серверов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автоматически </a:t>
            </a:r>
          </a:p>
          <a:p>
            <a:pPr marL="342900"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обновляется при каждом</a:t>
            </a:r>
          </a:p>
          <a:p>
            <a:pPr marL="342900"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800" dirty="0" smtClean="0">
                <a:solidFill>
                  <a:srgbClr val="4FA600"/>
                </a:solidFill>
                <a:latin typeface="Arial" charset="0"/>
              </a:rPr>
              <a:t>изменении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конфигурации</a:t>
            </a:r>
            <a:endParaRPr kumimoji="0" lang="en-CA" sz="1800" b="0" i="0" u="none" strike="noStrike" kern="120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C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9" descr="Capture1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162371" y="3500438"/>
            <a:ext cx="4691392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1428729" y="2406557"/>
          <a:ext cx="6072230" cy="4080088"/>
        </p:xfrm>
        <a:graphic>
          <a:graphicData uri="http://schemas.openxmlformats.org/presentationml/2006/ole">
            <p:oleObj spid="_x0000_s29698" name="Image" r:id="rId3" imgW="9809524" imgH="6590476" progId="">
              <p:embed/>
            </p:oleObj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357158" y="1285860"/>
            <a:ext cx="8280400" cy="1071570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ct val="20000"/>
              </a:spcBef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Однотипные технологические объекты, устройства, подсистемы могут быть представлены в виде шаблонов. Создание шаблонов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снижает время разработки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проекта от 75 до 95%!</a:t>
            </a:r>
            <a:endParaRPr lang="en-US" sz="3200" b="1" kern="0" dirty="0" smtClean="0">
              <a:solidFill>
                <a:srgbClr val="FF0000"/>
              </a:solidFill>
            </a:endParaRPr>
          </a:p>
          <a:p>
            <a:pPr algn="just"/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Использование шаблонов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Готовность к бизнес интеграции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31800" y="1428736"/>
            <a:ext cx="8280400" cy="4597400"/>
          </a:xfrm>
          <a:prstGeom prst="rect">
            <a:avLst/>
          </a:prstGeom>
        </p:spPr>
        <p:txBody>
          <a:bodyPr/>
          <a:lstStyle/>
          <a:p>
            <a:pPr lvl="0" algn="just">
              <a:spcBef>
                <a:spcPct val="20000"/>
              </a:spcBef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Открытая платформа обеспечивает лидирующую в отрасли возможность интеграции с внешними бизнес и 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IT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системами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 целью передачи </a:t>
            </a:r>
            <a:r>
              <a:rPr lang="ru-RU" sz="20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эксплуатационных данных в адрес систем более высокого уровня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для </a:t>
            </a:r>
            <a:r>
              <a:rPr lang="ru-RU" sz="2000" kern="0" dirty="0" smtClean="0">
                <a:solidFill>
                  <a:srgbClr val="4FA600"/>
                </a:solidFill>
                <a:latin typeface="Arial" pitchFamily="34" charset="0"/>
                <a:cs typeface="Arial" pitchFamily="34" charset="0"/>
              </a:rPr>
              <a:t>их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дальнейшей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обработки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SQL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интерфейс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(ODBC, OLE-DB)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SOAP/XML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EcoStruxure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/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Web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Сервисы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.NET API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OPC DA/HDA/AE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Bild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9163" y="6291025"/>
            <a:ext cx="779061" cy="17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5"/>
          <p:cNvGrpSpPr/>
          <p:nvPr/>
        </p:nvGrpSpPr>
        <p:grpSpPr>
          <a:xfrm>
            <a:off x="3357554" y="2857496"/>
            <a:ext cx="5537158" cy="3067092"/>
            <a:chOff x="3211306" y="3483515"/>
            <a:chExt cx="5537158" cy="3067092"/>
          </a:xfrm>
        </p:grpSpPr>
        <p:grpSp>
          <p:nvGrpSpPr>
            <p:cNvPr id="6" name="Group 4"/>
            <p:cNvGrpSpPr/>
            <p:nvPr/>
          </p:nvGrpSpPr>
          <p:grpSpPr>
            <a:xfrm>
              <a:off x="3211306" y="3483515"/>
              <a:ext cx="5537158" cy="3067092"/>
              <a:chOff x="3211306" y="3483515"/>
              <a:chExt cx="5537158" cy="3067092"/>
            </a:xfrm>
          </p:grpSpPr>
          <p:grpSp>
            <p:nvGrpSpPr>
              <p:cNvPr id="8" name="Group 3"/>
              <p:cNvGrpSpPr/>
              <p:nvPr/>
            </p:nvGrpSpPr>
            <p:grpSpPr>
              <a:xfrm>
                <a:off x="3211306" y="3483515"/>
                <a:ext cx="5537158" cy="3067092"/>
                <a:chOff x="3077398" y="3483515"/>
                <a:chExt cx="5537158" cy="3067092"/>
              </a:xfrm>
            </p:grpSpPr>
            <p:pic>
              <p:nvPicPr>
                <p:cNvPr id="13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849060" y="3996285"/>
                  <a:ext cx="3086646" cy="16555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4" name="Picture 15" descr="SAP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424646" y="4134418"/>
                  <a:ext cx="572028" cy="3444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" name="Picture 20" descr="Oracle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396634" y="3828027"/>
                  <a:ext cx="1180962" cy="222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" name="Picture 21" descr="OSISoft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6588458" y="5712396"/>
                  <a:ext cx="875656" cy="3222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17" name="Group 8"/>
                <p:cNvGrpSpPr>
                  <a:grpSpLocks/>
                </p:cNvGrpSpPr>
                <p:nvPr/>
              </p:nvGrpSpPr>
              <p:grpSpPr bwMode="auto">
                <a:xfrm>
                  <a:off x="3617561" y="5529831"/>
                  <a:ext cx="655912" cy="492123"/>
                  <a:chOff x="5112060" y="2168860"/>
                  <a:chExt cx="3906232" cy="2945135"/>
                </a:xfrm>
              </p:grpSpPr>
              <p:pic>
                <p:nvPicPr>
                  <p:cNvPr id="30" name="Picture 10" descr="C:\Users\srb\Pictures\Mimics\MapDemo1.png"/>
                  <p:cNvPicPr>
                    <a:picLocks noChangeAspect="1" noChangeArrowheads="1"/>
                  </p:cNvPicPr>
                  <p:nvPr/>
                </p:nvPicPr>
                <p:blipFill>
                  <a:blip r:embed="rId7" cstate="email"/>
                  <a:srcRect/>
                  <a:stretch>
                    <a:fillRect/>
                  </a:stretch>
                </p:blipFill>
                <p:spPr bwMode="auto">
                  <a:xfrm>
                    <a:off x="5544108" y="2168860"/>
                    <a:ext cx="3474184" cy="294513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31" name="Straight Connector 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112060" y="2420888"/>
                    <a:ext cx="360040" cy="72008"/>
                  </a:xfrm>
                  <a:prstGeom prst="line">
                    <a:avLst/>
                  </a:prstGeom>
                  <a:noFill/>
                  <a:ln w="12700" algn="ctr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</p:spPr>
              </p:cxnSp>
            </p:grpSp>
            <p:pic>
              <p:nvPicPr>
                <p:cNvPr id="18" name="Picture 13" descr="flat-screen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7589949" y="4507467"/>
                  <a:ext cx="550221" cy="6000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" name="Picture 15" descr="flat-screen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7611746" y="5502851"/>
                  <a:ext cx="550221" cy="6000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0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7584917" y="5077380"/>
                  <a:ext cx="624031" cy="365125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GB" sz="900" b="1" dirty="0"/>
                    <a:t>Billing</a:t>
                  </a:r>
                </a:p>
                <a:p>
                  <a:pPr algn="ctr"/>
                  <a:r>
                    <a:rPr lang="en-GB" sz="900" b="1" dirty="0"/>
                    <a:t>System</a:t>
                  </a:r>
                </a:p>
              </p:txBody>
            </p:sp>
            <p:sp>
              <p:nvSpPr>
                <p:cNvPr id="2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7437286" y="6077526"/>
                  <a:ext cx="932691" cy="365125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GB" sz="900" b="1" dirty="0"/>
                    <a:t>Asset</a:t>
                  </a:r>
                </a:p>
                <a:p>
                  <a:pPr algn="ctr"/>
                  <a:r>
                    <a:rPr lang="en-GB" sz="900" b="1" dirty="0"/>
                    <a:t>Management</a:t>
                  </a:r>
                </a:p>
              </p:txBody>
            </p:sp>
            <p:sp>
              <p:nvSpPr>
                <p:cNvPr id="22" name="Rounded Rectangle 16"/>
                <p:cNvSpPr/>
                <p:nvPr/>
              </p:nvSpPr>
              <p:spPr bwMode="auto">
                <a:xfrm>
                  <a:off x="3077398" y="3483515"/>
                  <a:ext cx="5537158" cy="3067092"/>
                </a:xfrm>
                <a:prstGeom prst="roundRect">
                  <a:avLst/>
                </a:prstGeom>
                <a:noFill/>
                <a:ln w="38100" cap="flat" cmpd="sng" algn="ctr">
                  <a:solidFill>
                    <a:srgbClr val="E47F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chemeClr val="bg2"/>
                    </a:solidFill>
                    <a:effectLst/>
                    <a:latin typeface="Arial" charset="0"/>
                  </a:endParaRPr>
                </a:p>
              </p:txBody>
            </p:sp>
            <p:pic>
              <p:nvPicPr>
                <p:cNvPr id="23" name="Picture 3"/>
                <p:cNvPicPr>
                  <a:picLocks noChangeAspect="1" noChangeArrowheads="1"/>
                </p:cNvPicPr>
                <p:nvPr/>
              </p:nvPicPr>
              <p:blipFill>
                <a:blip r:embed="rId10" cstate="email"/>
                <a:srcRect/>
                <a:stretch>
                  <a:fillRect/>
                </a:stretch>
              </p:blipFill>
              <p:spPr bwMode="auto">
                <a:xfrm>
                  <a:off x="6665624" y="3530229"/>
                  <a:ext cx="617329" cy="667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4" name="Picture 18" descr="GMaps"/>
                <p:cNvPicPr>
                  <a:picLocks noChangeAspect="1" noChangeArrowheads="1"/>
                </p:cNvPicPr>
                <p:nvPr/>
              </p:nvPicPr>
              <p:blipFill>
                <a:blip r:embed="rId11" cstate="print"/>
                <a:srcRect/>
                <a:stretch>
                  <a:fillRect/>
                </a:stretch>
              </p:blipFill>
              <p:spPr bwMode="auto">
                <a:xfrm>
                  <a:off x="3158665" y="5566344"/>
                  <a:ext cx="704551" cy="5000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" name="Picture 17" descr="GIS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3381025" y="5853681"/>
                  <a:ext cx="723004" cy="3429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" name="Picture 5" descr="Soa_Logo_o_schilder_RZ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58172" y="5993388"/>
                  <a:ext cx="539750" cy="533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27" name="Group 22"/>
                <p:cNvGrpSpPr>
                  <a:grpSpLocks/>
                </p:cNvGrpSpPr>
                <p:nvPr/>
              </p:nvGrpSpPr>
              <p:grpSpPr bwMode="auto">
                <a:xfrm rot="16029366">
                  <a:off x="5316859" y="5673823"/>
                  <a:ext cx="219128" cy="258131"/>
                  <a:chOff x="1586" y="2136"/>
                  <a:chExt cx="229" cy="265"/>
                </a:xfrm>
              </p:grpSpPr>
              <p:pic>
                <p:nvPicPr>
                  <p:cNvPr id="28" name="Picture 18" descr="Arrow_right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>
                    <a:off x="1586" y="2136"/>
                    <a:ext cx="228" cy="15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9" name="Picture 19" descr="Arrow_right"/>
                  <p:cNvPicPr>
                    <a:picLocks noChangeAspect="1" noChangeArrowheads="1"/>
                  </p:cNvPicPr>
                  <p:nvPr/>
                </p:nvPicPr>
                <p:blipFill>
                  <a:blip r:embed="rId15" cstate="print"/>
                  <a:srcRect/>
                  <a:stretch>
                    <a:fillRect/>
                  </a:stretch>
                </p:blipFill>
                <p:spPr bwMode="auto">
                  <a:xfrm rot="10800000">
                    <a:off x="1587" y="2249"/>
                    <a:ext cx="228" cy="15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grpSp>
            <p:nvGrpSpPr>
              <p:cNvPr id="9" name="Group 11"/>
              <p:cNvGrpSpPr>
                <a:grpSpLocks/>
              </p:cNvGrpSpPr>
              <p:nvPr/>
            </p:nvGrpSpPr>
            <p:grpSpPr bwMode="auto">
              <a:xfrm>
                <a:off x="7668345" y="3541307"/>
                <a:ext cx="693182" cy="828650"/>
                <a:chOff x="1157860" y="2587716"/>
                <a:chExt cx="1047180" cy="1282056"/>
              </a:xfrm>
            </p:grpSpPr>
            <p:pic>
              <p:nvPicPr>
                <p:cNvPr id="10" name="Picture 3"/>
                <p:cNvPicPr>
                  <a:picLocks noChangeAspect="1" noChangeArrowheads="1"/>
                </p:cNvPicPr>
                <p:nvPr/>
              </p:nvPicPr>
              <p:blipFill>
                <a:blip r:embed="rId16" cstate="print"/>
                <a:srcRect/>
                <a:stretch>
                  <a:fillRect/>
                </a:stretch>
              </p:blipFill>
              <p:spPr bwMode="auto">
                <a:xfrm>
                  <a:off x="1327149" y="2762293"/>
                  <a:ext cx="588731" cy="2770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" name="Picture 17" descr="flat-screen"/>
                <p:cNvPicPr>
                  <a:picLocks noChangeAspect="1" noChangeArrowheads="1"/>
                </p:cNvPicPr>
                <p:nvPr/>
              </p:nvPicPr>
              <p:blipFill>
                <a:blip r:embed="rId17" cstate="print"/>
                <a:srcRect/>
                <a:stretch>
                  <a:fillRect/>
                </a:stretch>
              </p:blipFill>
              <p:spPr bwMode="auto">
                <a:xfrm>
                  <a:off x="1250949" y="2587716"/>
                  <a:ext cx="806451" cy="9293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2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1157860" y="3504830"/>
                  <a:ext cx="1047180" cy="36494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GB" sz="900" b="1" dirty="0"/>
                    <a:t>Water Network  </a:t>
                  </a:r>
                </a:p>
                <a:p>
                  <a:pPr algn="ctr"/>
                  <a:r>
                    <a:rPr lang="en-GB" sz="900" b="1" dirty="0"/>
                    <a:t>Simulation</a:t>
                  </a:r>
                </a:p>
              </p:txBody>
            </p:sp>
          </p:grpSp>
        </p:grp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773" y="4934324"/>
              <a:ext cx="627390" cy="6376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2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7572396" y="3500438"/>
            <a:ext cx="119295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latin typeface="Arial" pitchFamily="34" charset="0"/>
                <a:cs typeface="Arial" pitchFamily="34" charset="0"/>
              </a:rPr>
              <a:t>Симуляция </a:t>
            </a:r>
            <a:r>
              <a:rPr lang="ru-RU" sz="900" b="1" dirty="0" err="1" smtClean="0">
                <a:latin typeface="Arial" pitchFamily="34" charset="0"/>
                <a:cs typeface="Arial" pitchFamily="34" charset="0"/>
              </a:rPr>
              <a:t>водо</a:t>
            </a:r>
            <a:r>
              <a:rPr lang="ru-RU" sz="900" b="1" dirty="0" smtClean="0">
                <a:latin typeface="Arial" pitchFamily="34" charset="0"/>
                <a:cs typeface="Arial" pitchFamily="34" charset="0"/>
              </a:rPr>
              <a:t>-</a:t>
            </a:r>
          </a:p>
          <a:p>
            <a:r>
              <a:rPr lang="ru-RU" sz="900" b="1" dirty="0" smtClean="0">
                <a:latin typeface="Arial" pitchFamily="34" charset="0"/>
                <a:cs typeface="Arial" pitchFamily="34" charset="0"/>
              </a:rPr>
              <a:t>проводной сети</a:t>
            </a:r>
            <a:endParaRPr lang="ru-RU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43834" y="4500570"/>
            <a:ext cx="9460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900" b="1" dirty="0" err="1" smtClean="0">
                <a:latin typeface="Arial" pitchFamily="34" charset="0"/>
                <a:cs typeface="Arial" pitchFamily="34" charset="0"/>
              </a:rPr>
              <a:t>Биллинговая</a:t>
            </a:r>
            <a:endParaRPr lang="ru-RU" sz="9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900" b="1" dirty="0" smtClean="0">
                <a:latin typeface="Arial" pitchFamily="34" charset="0"/>
                <a:cs typeface="Arial" pitchFamily="34" charset="0"/>
              </a:rPr>
              <a:t>система</a:t>
            </a:r>
            <a:endParaRPr lang="ru-RU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15272" y="5500702"/>
            <a:ext cx="87235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latin typeface="Arial" pitchFamily="34" charset="0"/>
                <a:cs typeface="Arial" pitchFamily="34" charset="0"/>
              </a:rPr>
              <a:t>Управление</a:t>
            </a:r>
          </a:p>
          <a:p>
            <a:r>
              <a:rPr lang="ru-RU" sz="900" b="1" dirty="0" smtClean="0">
                <a:latin typeface="Arial" pitchFamily="34" charset="0"/>
                <a:cs typeface="Arial" pitchFamily="34" charset="0"/>
              </a:rPr>
              <a:t>активами</a:t>
            </a:r>
            <a:endParaRPr lang="ru-RU" sz="9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89"/>
          <p:cNvCxnSpPr>
            <a:cxnSpLocks noChangeShapeType="1"/>
          </p:cNvCxnSpPr>
          <p:nvPr/>
        </p:nvCxnSpPr>
        <p:spPr bwMode="auto">
          <a:xfrm rot="10800000">
            <a:off x="2709856" y="5757865"/>
            <a:ext cx="3048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4" name="Picture 26" descr="CMI_HardwareIcons_SCPkSingle_RtLft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31006" y="4227515"/>
            <a:ext cx="433388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8" descr="CMI_HardwareIcons_PCbottom_RtLft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11731" y="2405065"/>
            <a:ext cx="64770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124"/>
          <p:cNvGrpSpPr>
            <a:grpSpLocks/>
          </p:cNvGrpSpPr>
          <p:nvPr/>
        </p:nvGrpSpPr>
        <p:grpSpPr bwMode="auto">
          <a:xfrm rot="3709741">
            <a:off x="7678702" y="4947376"/>
            <a:ext cx="381000" cy="152400"/>
            <a:chOff x="2640" y="1872"/>
            <a:chExt cx="144" cy="96"/>
          </a:xfrm>
        </p:grpSpPr>
        <p:sp>
          <p:nvSpPr>
            <p:cNvPr id="8" name="Line 125"/>
            <p:cNvSpPr>
              <a:spLocks noChangeShapeType="1"/>
            </p:cNvSpPr>
            <p:nvPr/>
          </p:nvSpPr>
          <p:spPr bwMode="auto">
            <a:xfrm flipV="1">
              <a:off x="2640" y="1920"/>
              <a:ext cx="96" cy="48"/>
            </a:xfrm>
            <a:prstGeom prst="line">
              <a:avLst/>
            </a:prstGeom>
            <a:noFill/>
            <a:ln w="1587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Line 126"/>
            <p:cNvSpPr>
              <a:spLocks noChangeShapeType="1"/>
            </p:cNvSpPr>
            <p:nvPr/>
          </p:nvSpPr>
          <p:spPr bwMode="auto">
            <a:xfrm flipV="1">
              <a:off x="2688" y="1920"/>
              <a:ext cx="48" cy="0"/>
            </a:xfrm>
            <a:prstGeom prst="line">
              <a:avLst/>
            </a:prstGeom>
            <a:noFill/>
            <a:ln w="1587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Line 127"/>
            <p:cNvSpPr>
              <a:spLocks noChangeShapeType="1"/>
            </p:cNvSpPr>
            <p:nvPr/>
          </p:nvSpPr>
          <p:spPr bwMode="auto">
            <a:xfrm flipV="1">
              <a:off x="2688" y="1872"/>
              <a:ext cx="96" cy="48"/>
            </a:xfrm>
            <a:prstGeom prst="line">
              <a:avLst/>
            </a:prstGeom>
            <a:noFill/>
            <a:ln w="1587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Text Box 132"/>
          <p:cNvSpPr txBox="1">
            <a:spLocks noChangeArrowheads="1"/>
          </p:cNvSpPr>
          <p:nvPr/>
        </p:nvSpPr>
        <p:spPr bwMode="auto">
          <a:xfrm>
            <a:off x="6357950" y="4418015"/>
            <a:ext cx="730231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Master</a:t>
            </a:r>
          </a:p>
        </p:txBody>
      </p:sp>
      <p:pic>
        <p:nvPicPr>
          <p:cNvPr id="12" name="Picture 138" descr="PC_Server_V00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259506" y="3471865"/>
            <a:ext cx="33178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142"/>
          <p:cNvSpPr txBox="1">
            <a:spLocks noChangeArrowheads="1"/>
          </p:cNvSpPr>
          <p:nvPr/>
        </p:nvSpPr>
        <p:spPr bwMode="auto">
          <a:xfrm>
            <a:off x="6640506" y="3319465"/>
            <a:ext cx="121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Резервные серверы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151"/>
          <p:cNvSpPr txBox="1">
            <a:spLocks noChangeArrowheads="1"/>
          </p:cNvSpPr>
          <p:nvPr/>
        </p:nvSpPr>
        <p:spPr bwMode="auto">
          <a:xfrm>
            <a:off x="3286116" y="2285992"/>
            <a:ext cx="12493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Местное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функциони-рование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154" descr="Report_V001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192706" y="3052765"/>
            <a:ext cx="4953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155"/>
          <p:cNvSpPr txBox="1">
            <a:spLocks noChangeArrowheads="1"/>
          </p:cNvSpPr>
          <p:nvPr/>
        </p:nvSpPr>
        <p:spPr bwMode="auto">
          <a:xfrm>
            <a:off x="4786314" y="3538540"/>
            <a:ext cx="10159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1200" i="1" dirty="0" smtClean="0">
                <a:latin typeface="Arial" pitchFamily="34" charset="0"/>
                <a:cs typeface="Arial" pitchFamily="34" charset="0"/>
              </a:rPr>
              <a:t>Отчеты по региону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156"/>
          <p:cNvSpPr txBox="1">
            <a:spLocks noChangeArrowheads="1"/>
          </p:cNvSpPr>
          <p:nvPr/>
        </p:nvSpPr>
        <p:spPr bwMode="auto">
          <a:xfrm>
            <a:off x="5573706" y="2481265"/>
            <a:ext cx="76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dirty="0" err="1">
                <a:latin typeface="Arial" pitchFamily="34" charset="0"/>
                <a:cs typeface="Arial" pitchFamily="34" charset="0"/>
              </a:rPr>
              <a:t>ViewX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8" name="Group 157"/>
          <p:cNvGrpSpPr>
            <a:grpSpLocks/>
          </p:cNvGrpSpPr>
          <p:nvPr/>
        </p:nvGrpSpPr>
        <p:grpSpPr bwMode="auto">
          <a:xfrm rot="-1020696">
            <a:off x="6934194" y="4987928"/>
            <a:ext cx="381000" cy="152400"/>
            <a:chOff x="2640" y="1872"/>
            <a:chExt cx="144" cy="96"/>
          </a:xfrm>
        </p:grpSpPr>
        <p:sp>
          <p:nvSpPr>
            <p:cNvPr id="19" name="Line 158"/>
            <p:cNvSpPr>
              <a:spLocks noChangeShapeType="1"/>
            </p:cNvSpPr>
            <p:nvPr/>
          </p:nvSpPr>
          <p:spPr bwMode="auto">
            <a:xfrm flipV="1">
              <a:off x="2640" y="1920"/>
              <a:ext cx="96" cy="48"/>
            </a:xfrm>
            <a:prstGeom prst="line">
              <a:avLst/>
            </a:prstGeom>
            <a:noFill/>
            <a:ln w="1587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159"/>
            <p:cNvSpPr>
              <a:spLocks noChangeShapeType="1"/>
            </p:cNvSpPr>
            <p:nvPr/>
          </p:nvSpPr>
          <p:spPr bwMode="auto">
            <a:xfrm flipV="1">
              <a:off x="2688" y="1920"/>
              <a:ext cx="48" cy="0"/>
            </a:xfrm>
            <a:prstGeom prst="line">
              <a:avLst/>
            </a:prstGeom>
            <a:noFill/>
            <a:ln w="1587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Line 160"/>
            <p:cNvSpPr>
              <a:spLocks noChangeShapeType="1"/>
            </p:cNvSpPr>
            <p:nvPr/>
          </p:nvSpPr>
          <p:spPr bwMode="auto">
            <a:xfrm flipV="1">
              <a:off x="2688" y="1872"/>
              <a:ext cx="96" cy="48"/>
            </a:xfrm>
            <a:prstGeom prst="line">
              <a:avLst/>
            </a:prstGeom>
            <a:noFill/>
            <a:ln w="1587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6" name="Picture 208" descr="EngineeringBldg_V00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354506" y="2676528"/>
            <a:ext cx="7461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08" descr="AccutechSensor_V001.jp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069282" y="5248296"/>
            <a:ext cx="134937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18" descr="AccutechSensor_V001.jpg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780206" y="5208590"/>
            <a:ext cx="13652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Line 94"/>
          <p:cNvSpPr>
            <a:spLocks noChangeShapeType="1"/>
          </p:cNvSpPr>
          <p:nvPr/>
        </p:nvSpPr>
        <p:spPr bwMode="auto">
          <a:xfrm flipH="1" flipV="1">
            <a:off x="7186606" y="4484690"/>
            <a:ext cx="158750" cy="192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137" descr="PC_Server_V00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267444" y="2886078"/>
            <a:ext cx="33178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Straight Connector 46"/>
          <p:cNvCxnSpPr>
            <a:cxnSpLocks noChangeShapeType="1"/>
          </p:cNvCxnSpPr>
          <p:nvPr/>
        </p:nvCxnSpPr>
        <p:spPr bwMode="auto">
          <a:xfrm rot="-5400000" flipH="1" flipV="1">
            <a:off x="5252237" y="3602834"/>
            <a:ext cx="1414463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42" name="Picture 144" descr="WAN_Cloud_V001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714744" y="3857628"/>
            <a:ext cx="944562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" name="Straight Connector 48"/>
          <p:cNvCxnSpPr>
            <a:cxnSpLocks noChangeShapeType="1"/>
          </p:cNvCxnSpPr>
          <p:nvPr/>
        </p:nvCxnSpPr>
        <p:spPr bwMode="auto">
          <a:xfrm rot="10800000" flipV="1">
            <a:off x="4551356" y="4314828"/>
            <a:ext cx="239395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44" name="Text Box 145"/>
          <p:cNvSpPr txBox="1">
            <a:spLocks noChangeArrowheads="1"/>
          </p:cNvSpPr>
          <p:nvPr/>
        </p:nvSpPr>
        <p:spPr bwMode="auto">
          <a:xfrm>
            <a:off x="3865556" y="4095753"/>
            <a:ext cx="6858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800" b="1">
                <a:latin typeface="Arial" pitchFamily="34" charset="0"/>
                <a:cs typeface="Arial" pitchFamily="34" charset="0"/>
              </a:rPr>
              <a:t>WAN</a:t>
            </a:r>
          </a:p>
        </p:txBody>
      </p:sp>
      <p:sp>
        <p:nvSpPr>
          <p:cNvPr id="45" name="Text Box 223"/>
          <p:cNvSpPr txBox="1">
            <a:spLocks noChangeArrowheads="1"/>
          </p:cNvSpPr>
          <p:nvPr/>
        </p:nvSpPr>
        <p:spPr bwMode="auto">
          <a:xfrm>
            <a:off x="4056056" y="4352928"/>
            <a:ext cx="6858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800" b="1">
                <a:latin typeface="Arial" pitchFamily="34" charset="0"/>
                <a:cs typeface="Arial" pitchFamily="34" charset="0"/>
              </a:rPr>
              <a:t>WWW</a:t>
            </a:r>
          </a:p>
        </p:txBody>
      </p:sp>
      <p:pic>
        <p:nvPicPr>
          <p:cNvPr id="46" name="Picture 147" descr="PC_Server_V00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481256" y="2252665"/>
            <a:ext cx="33178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 Box 149"/>
          <p:cNvSpPr txBox="1">
            <a:spLocks noChangeArrowheads="1"/>
          </p:cNvSpPr>
          <p:nvPr/>
        </p:nvSpPr>
        <p:spPr bwMode="auto">
          <a:xfrm>
            <a:off x="1500166" y="2071678"/>
            <a:ext cx="990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Сервер обработки данных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8" name="Picture 185" descr="CMI_HardwareIcons_PCbottom_RtLft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4069" y="3017840"/>
            <a:ext cx="64770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86" descr="PC_V00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2405056" y="3852865"/>
            <a:ext cx="3667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87" descr="PC_V00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2412994" y="4595815"/>
            <a:ext cx="36671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 Box 196"/>
          <p:cNvSpPr txBox="1">
            <a:spLocks noChangeArrowheads="1"/>
          </p:cNvSpPr>
          <p:nvPr/>
        </p:nvSpPr>
        <p:spPr bwMode="auto">
          <a:xfrm>
            <a:off x="2003419" y="3489328"/>
            <a:ext cx="76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dirty="0" err="1">
                <a:latin typeface="Arial" pitchFamily="34" charset="0"/>
                <a:cs typeface="Arial" pitchFamily="34" charset="0"/>
              </a:rPr>
              <a:t>ViewX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2" name="Picture 197" descr="Report_V001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2328856" y="5453065"/>
            <a:ext cx="4572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Text Box 200"/>
          <p:cNvSpPr txBox="1">
            <a:spLocks noChangeArrowheads="1"/>
          </p:cNvSpPr>
          <p:nvPr/>
        </p:nvSpPr>
        <p:spPr bwMode="auto">
          <a:xfrm>
            <a:off x="1500166" y="5000636"/>
            <a:ext cx="10728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Биллинг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/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Подсчет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 Box 202"/>
          <p:cNvSpPr txBox="1">
            <a:spLocks noChangeArrowheads="1"/>
          </p:cNvSpPr>
          <p:nvPr/>
        </p:nvSpPr>
        <p:spPr bwMode="auto">
          <a:xfrm>
            <a:off x="1428728" y="5786454"/>
            <a:ext cx="121444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Отчеты по ведению бизнеса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6" name="Picture 207" descr="OfficeBldg_V001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1262056" y="3090865"/>
            <a:ext cx="6858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 Box 209"/>
          <p:cNvSpPr txBox="1">
            <a:spLocks noChangeArrowheads="1"/>
          </p:cNvSpPr>
          <p:nvPr/>
        </p:nvSpPr>
        <p:spPr bwMode="auto">
          <a:xfrm>
            <a:off x="785786" y="4429132"/>
            <a:ext cx="105599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Головные офисы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8" name="Straight Connector 73"/>
          <p:cNvCxnSpPr>
            <a:cxnSpLocks noChangeShapeType="1"/>
          </p:cNvCxnSpPr>
          <p:nvPr/>
        </p:nvCxnSpPr>
        <p:spPr bwMode="auto">
          <a:xfrm rot="5400000">
            <a:off x="1489862" y="4234659"/>
            <a:ext cx="304958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9" name="Straight Connector 79"/>
          <p:cNvCxnSpPr>
            <a:cxnSpLocks noChangeShapeType="1"/>
          </p:cNvCxnSpPr>
          <p:nvPr/>
        </p:nvCxnSpPr>
        <p:spPr bwMode="auto">
          <a:xfrm>
            <a:off x="3014656" y="4314828"/>
            <a:ext cx="80645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0" name="Straight Connector 84"/>
          <p:cNvCxnSpPr>
            <a:cxnSpLocks noChangeShapeType="1"/>
          </p:cNvCxnSpPr>
          <p:nvPr/>
        </p:nvCxnSpPr>
        <p:spPr bwMode="auto">
          <a:xfrm rot="10800000">
            <a:off x="2709856" y="3548065"/>
            <a:ext cx="3048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" name="Straight Connector 86"/>
          <p:cNvCxnSpPr>
            <a:cxnSpLocks noChangeShapeType="1"/>
          </p:cNvCxnSpPr>
          <p:nvPr/>
        </p:nvCxnSpPr>
        <p:spPr bwMode="auto">
          <a:xfrm rot="10800000">
            <a:off x="2705094" y="4310065"/>
            <a:ext cx="3048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2" name="Straight Connector 87"/>
          <p:cNvCxnSpPr>
            <a:cxnSpLocks noChangeShapeType="1"/>
          </p:cNvCxnSpPr>
          <p:nvPr/>
        </p:nvCxnSpPr>
        <p:spPr bwMode="auto">
          <a:xfrm rot="10800000">
            <a:off x="2709856" y="5072065"/>
            <a:ext cx="3048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" name="Straight Connector 94"/>
          <p:cNvCxnSpPr>
            <a:cxnSpLocks noChangeShapeType="1"/>
          </p:cNvCxnSpPr>
          <p:nvPr/>
        </p:nvCxnSpPr>
        <p:spPr bwMode="auto">
          <a:xfrm rot="10800000">
            <a:off x="2705094" y="2709865"/>
            <a:ext cx="3048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65" name="TextBox 129"/>
          <p:cNvSpPr txBox="1">
            <a:spLocks noChangeArrowheads="1"/>
          </p:cNvSpPr>
          <p:nvPr/>
        </p:nvSpPr>
        <p:spPr bwMode="auto">
          <a:xfrm>
            <a:off x="6572264" y="5676924"/>
            <a:ext cx="21431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Удаленно управляемые процессы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6" name="Straight Connector 101"/>
          <p:cNvCxnSpPr>
            <a:cxnSpLocks noChangeShapeType="1"/>
          </p:cNvCxnSpPr>
          <p:nvPr/>
        </p:nvCxnSpPr>
        <p:spPr bwMode="auto">
          <a:xfrm flipV="1">
            <a:off x="5954706" y="3390903"/>
            <a:ext cx="511175" cy="47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7" name="Straight Connector 105"/>
          <p:cNvCxnSpPr>
            <a:cxnSpLocks noChangeShapeType="1"/>
          </p:cNvCxnSpPr>
          <p:nvPr/>
        </p:nvCxnSpPr>
        <p:spPr bwMode="auto">
          <a:xfrm rot="10800000">
            <a:off x="5578469" y="2905128"/>
            <a:ext cx="3810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8" name="Straight Connector 109"/>
          <p:cNvCxnSpPr>
            <a:cxnSpLocks noChangeShapeType="1"/>
          </p:cNvCxnSpPr>
          <p:nvPr/>
        </p:nvCxnSpPr>
        <p:spPr bwMode="auto">
          <a:xfrm>
            <a:off x="5959469" y="3971928"/>
            <a:ext cx="471487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7352946" y="4679109"/>
            <a:ext cx="3143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Работа с оборудованием </a:t>
            </a:r>
            <a:r>
              <a:rPr lang="en-US" sz="2800" b="1" dirty="0" smtClean="0">
                <a:solidFill>
                  <a:srgbClr val="FCE404"/>
                </a:solidFill>
                <a:latin typeface="Arial" charset="0"/>
              </a:rPr>
              <a:t>TRSS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53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" name="TextBox 22"/>
          <p:cNvSpPr txBox="1">
            <a:spLocks noChangeArrowheads="1"/>
          </p:cNvSpPr>
          <p:nvPr/>
        </p:nvSpPr>
        <p:spPr bwMode="auto">
          <a:xfrm>
            <a:off x="571472" y="1357298"/>
            <a:ext cx="37424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42B4E6"/>
                </a:solidFill>
                <a:latin typeface="Arial" pitchFamily="34" charset="0"/>
                <a:cs typeface="Arial" pitchFamily="34" charset="0"/>
              </a:rPr>
              <a:t>Бесшовная интеграция</a:t>
            </a:r>
            <a:endParaRPr lang="en-CA" sz="2400" b="1" dirty="0">
              <a:solidFill>
                <a:srgbClr val="42B4E6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sz="2800" b="1" dirty="0" smtClean="0">
                <a:solidFill>
                  <a:srgbClr val="FCE404"/>
                </a:solidFill>
                <a:latin typeface="Arial" charset="0"/>
              </a:rPr>
              <a:t>ClearSCADA Mobile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3" name="Rounded Rectangle 3"/>
          <p:cNvSpPr/>
          <p:nvPr/>
        </p:nvSpPr>
        <p:spPr bwMode="auto">
          <a:xfrm>
            <a:off x="285628" y="3929066"/>
            <a:ext cx="8496944" cy="2344250"/>
          </a:xfrm>
          <a:prstGeom prst="roundRect">
            <a:avLst/>
          </a:prstGeom>
          <a:noFill/>
          <a:ln w="57150" cap="flat" cmpd="sng" algn="ctr">
            <a:solidFill>
              <a:srgbClr val="E47F00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AU" sz="2000" dirty="0" smtClean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ClearSCADA </a:t>
            </a:r>
            <a:r>
              <a:rPr lang="en-AU" sz="20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AU" sz="2000" dirty="0" smtClean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obile </a:t>
            </a:r>
            <a:r>
              <a:rPr lang="ru-RU" sz="2000" dirty="0" smtClean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является </a:t>
            </a:r>
            <a:r>
              <a:rPr lang="ru-RU" sz="2000" b="1" dirty="0" smtClean="0">
                <a:solidFill>
                  <a:srgbClr val="B10043"/>
                </a:solidFill>
                <a:latin typeface="Arial" pitchFamily="34" charset="0"/>
                <a:cs typeface="Arial" pitchFamily="34" charset="0"/>
              </a:rPr>
              <a:t>модулем расширения по отношению к системе </a:t>
            </a:r>
            <a:r>
              <a:rPr lang="en-AU" sz="2000" b="1" dirty="0" smtClean="0">
                <a:solidFill>
                  <a:srgbClr val="B10043"/>
                </a:solidFill>
                <a:latin typeface="Arial" pitchFamily="34" charset="0"/>
                <a:cs typeface="Arial" pitchFamily="34" charset="0"/>
              </a:rPr>
              <a:t>SCADA Expert ClearSCADA</a:t>
            </a:r>
            <a:r>
              <a:rPr lang="ru-RU" sz="2000" dirty="0" smtClean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, который представляет собой </a:t>
            </a:r>
            <a:r>
              <a:rPr lang="ru-RU" sz="2000" b="1" dirty="0" smtClean="0">
                <a:solidFill>
                  <a:srgbClr val="B10043"/>
                </a:solidFill>
                <a:latin typeface="Arial" pitchFamily="34" charset="0"/>
                <a:cs typeface="Arial" pitchFamily="34" charset="0"/>
              </a:rPr>
              <a:t>мобильное устройство</a:t>
            </a:r>
            <a:r>
              <a:rPr lang="ru-RU" sz="2000" dirty="0" smtClean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, обеспечивающее</a:t>
            </a:r>
            <a:r>
              <a:rPr lang="en-US" sz="2000" dirty="0" smtClean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предоставление информации мониторинга (аварии, события, тренды) в режиме реального времени для работников выездных бригад, что позволяет им быстро найти решение проблемы и сделать свою работу более </a:t>
            </a:r>
            <a:r>
              <a:rPr lang="ru-RU" sz="2000" b="1" dirty="0" smtClean="0">
                <a:solidFill>
                  <a:srgbClr val="B10043"/>
                </a:solidFill>
                <a:latin typeface="Arial" pitchFamily="34" charset="0"/>
                <a:cs typeface="Arial" pitchFamily="34" charset="0"/>
              </a:rPr>
              <a:t>эффективной</a:t>
            </a:r>
            <a:r>
              <a:rPr lang="en-AU" sz="2000" dirty="0" smtClean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n-AU" sz="2000" dirty="0">
              <a:solidFill>
                <a:srgbClr val="00953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57158" y="1714488"/>
            <a:ext cx="4464050" cy="1828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000" kern="0" dirty="0" smtClean="0">
                <a:latin typeface="Arial" pitchFamily="34" charset="0"/>
                <a:cs typeface="Arial" pitchFamily="34" charset="0"/>
              </a:rPr>
              <a:t>Мобильный клиент для </a:t>
            </a: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SCADA Expert ClearSCADA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Работает на мобильных устройствах </a:t>
            </a: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(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телефоны и планшеты</a:t>
            </a:r>
            <a:r>
              <a:rPr kumimoji="0" lang="en-A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)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на базе </a:t>
            </a:r>
            <a:r>
              <a:rPr lang="en-AU" sz="2000" b="1" kern="0" dirty="0" smtClean="0">
                <a:latin typeface="Arial" pitchFamily="34" charset="0"/>
                <a:cs typeface="Arial" pitchFamily="34" charset="0"/>
              </a:rPr>
              <a:t>Android</a:t>
            </a:r>
            <a:endParaRPr kumimoji="0" lang="en-A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A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A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2132" y="1428736"/>
            <a:ext cx="2988333" cy="2239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42844" y="1643050"/>
            <a:ext cx="8858312" cy="45259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Многоуровневая система управления информационной безопасностью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Основанная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на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типах данных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работник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”, “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группы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”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и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“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оборудование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”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Ведение регистрации всех изменений в конфигурации и действий эксплуатационного персонала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Поддержка протоколов безопасности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DNP3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защищенная аутентификация</a:t>
            </a:r>
            <a:r>
              <a:rPr kumimoji="0" lang="en-CA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Уникальные ключи безопасности для обеспечения целостности данных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Сервер обработки данных, размещенный позади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A6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ДМЗ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4FA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Позволяет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использовать данные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SCADA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за пределами зоны  действия брандмауэров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SCADA LAN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Односторонняя связь с главным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сервером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(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только чтение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Доступ к данным корпоративной системы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SCADA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без прямого подключения к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SCADA LAN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12" descr="SecurityChe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2786058"/>
            <a:ext cx="1115814" cy="739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6710" y="4643446"/>
            <a:ext cx="1000132" cy="139756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Улучшенное управление безопасностью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230311" y="76200"/>
            <a:ext cx="276225" cy="6705600"/>
            <a:chOff x="775" y="48"/>
            <a:chExt cx="174" cy="4224"/>
          </a:xfrm>
        </p:grpSpPr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 flipV="1">
              <a:off x="782" y="48"/>
              <a:ext cx="0" cy="4224"/>
            </a:xfrm>
            <a:prstGeom prst="line">
              <a:avLst/>
            </a:prstGeom>
            <a:noFill/>
            <a:ln w="19050">
              <a:solidFill>
                <a:srgbClr val="FCE40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7" name="Text Box 17"/>
            <p:cNvSpPr txBox="1">
              <a:spLocks noChangeArrowheads="1"/>
            </p:cNvSpPr>
            <p:nvPr/>
          </p:nvSpPr>
          <p:spPr bwMode="auto">
            <a:xfrm rot="16200000">
              <a:off x="-297" y="1958"/>
              <a:ext cx="2317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ru-RU" sz="1200" b="1" dirty="0" smtClean="0">
                  <a:solidFill>
                    <a:schemeClr val="bg1"/>
                  </a:solidFill>
                  <a:latin typeface="Arial" charset="0"/>
                </a:rPr>
                <a:t>ВЕРТИКАЛИ</a:t>
              </a:r>
              <a:endParaRPr lang="ru-RU" sz="12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4450" y="1254123"/>
            <a:ext cx="8991600" cy="288925"/>
            <a:chOff x="28" y="790"/>
            <a:chExt cx="5664" cy="182"/>
          </a:xfrm>
        </p:grpSpPr>
        <p:sp>
          <p:nvSpPr>
            <p:cNvPr id="5134" name="Line 14"/>
            <p:cNvSpPr>
              <a:spLocks noChangeShapeType="1"/>
            </p:cNvSpPr>
            <p:nvPr/>
          </p:nvSpPr>
          <p:spPr bwMode="auto">
            <a:xfrm>
              <a:off x="28" y="790"/>
              <a:ext cx="5664" cy="0"/>
            </a:xfrm>
            <a:prstGeom prst="line">
              <a:avLst/>
            </a:prstGeom>
            <a:noFill/>
            <a:ln w="19050">
              <a:solidFill>
                <a:srgbClr val="FCE40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768" y="798"/>
              <a:ext cx="355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200" b="1" dirty="0" smtClean="0">
                  <a:solidFill>
                    <a:schemeClr val="bg1"/>
                  </a:solidFill>
                  <a:latin typeface="Arial" charset="0"/>
                </a:rPr>
                <a:t>И ГОРИЗОНТАЛИ ПРОМЫШЛЕННОЙ АВТОМАТИЗАЦИИ</a:t>
              </a:r>
              <a:endParaRPr lang="ru-RU" sz="12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727448" y="3276600"/>
            <a:ext cx="677364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Примеры внедрения системы на территории Российской Федерации</a:t>
            </a:r>
          </a:p>
        </p:txBody>
      </p:sp>
      <p:pic>
        <p:nvPicPr>
          <p:cNvPr id="9" name="Рисунок 8" descr="Schneider_Electric_logo_s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5445224"/>
            <a:ext cx="2254250" cy="663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5687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Области применения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8793" y="1592796"/>
            <a:ext cx="2628292" cy="2628292"/>
          </a:xfrm>
          <a:prstGeom prst="roundRect">
            <a:avLst>
              <a:gd name="adj" fmla="val 9364"/>
            </a:avLst>
          </a:prstGeom>
          <a:solidFill>
            <a:srgbClr val="FFFF99"/>
          </a:solidFill>
          <a:ln w="9525">
            <a:solidFill>
              <a:schemeClr val="tx1"/>
            </a:solidFill>
          </a:ln>
          <a:effectLst>
            <a:outerShdw blurRad="127000" dist="50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>
              <a:spcAft>
                <a:spcPts val="600"/>
              </a:spcAft>
            </a:pPr>
            <a:r>
              <a:rPr lang="ru-RU" sz="15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Нефть и газ</a:t>
            </a:r>
          </a:p>
          <a:p>
            <a:pPr marL="180975" indent="-180975">
              <a:spcAft>
                <a:spcPts val="0"/>
              </a:spcAft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Автоматизация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устья скважины</a:t>
            </a:r>
          </a:p>
          <a:p>
            <a:pPr marL="180975" indent="-180975">
              <a:spcAft>
                <a:spcPts val="0"/>
              </a:spcAft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Вычисление расхода газа</a:t>
            </a:r>
          </a:p>
          <a:p>
            <a:pPr marL="180975" indent="-180975">
              <a:spcAft>
                <a:spcPts val="0"/>
              </a:spcAft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Управление механизированной добычей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257855" y="1592796"/>
            <a:ext cx="2628292" cy="2623548"/>
          </a:xfrm>
          <a:prstGeom prst="roundRect">
            <a:avLst>
              <a:gd name="adj" fmla="val 9364"/>
            </a:avLst>
          </a:prstGeom>
          <a:solidFill>
            <a:srgbClr val="FFFF99"/>
          </a:solidFill>
          <a:ln w="9525">
            <a:solidFill>
              <a:schemeClr val="tx1"/>
            </a:solidFill>
          </a:ln>
          <a:effectLst>
            <a:outerShdw blurRad="127000" dist="50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>
              <a:spcAft>
                <a:spcPts val="600"/>
              </a:spcAft>
            </a:pPr>
            <a:r>
              <a:rPr lang="ru-RU" sz="15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Водоснабжение </a:t>
            </a:r>
            <a:r>
              <a:rPr lang="ru-RU" sz="15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5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5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</a:t>
            </a:r>
            <a:r>
              <a:rPr lang="ru-RU" sz="15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водоотведение</a:t>
            </a:r>
            <a:endParaRPr lang="en-US" sz="15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80975" indent="-180975">
              <a:spcAft>
                <a:spcPts val="0"/>
              </a:spcAft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Широкий набор функций </a:t>
            </a:r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SCADA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для насосных и компрессорных станций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0975" indent="-180975">
              <a:spcAft>
                <a:spcPts val="0"/>
              </a:spcAft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Станции водоочистки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42957" y="1592796"/>
            <a:ext cx="2628292" cy="2623548"/>
          </a:xfrm>
          <a:prstGeom prst="roundRect">
            <a:avLst>
              <a:gd name="adj" fmla="val 9364"/>
            </a:avLst>
          </a:prstGeom>
          <a:solidFill>
            <a:srgbClr val="FFFF99"/>
          </a:solidFill>
          <a:ln w="9525">
            <a:solidFill>
              <a:schemeClr val="tx1"/>
            </a:solidFill>
          </a:ln>
          <a:effectLst>
            <a:outerShdw blurRad="127000" dist="50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>
              <a:spcAft>
                <a:spcPts val="600"/>
              </a:spcAft>
            </a:pPr>
            <a:r>
              <a:rPr lang="ru-RU" sz="15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Энергетика, гидроэнергетика</a:t>
            </a:r>
            <a:endParaRPr lang="en-US" sz="15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80975" indent="-180975">
              <a:spcAft>
                <a:spcPts val="0"/>
              </a:spcAft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Автоматизация подстанций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0975" indent="-180975">
              <a:spcAft>
                <a:spcPts val="0"/>
              </a:spcAft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Автоматизация систем возобновляемой энергетики</a:t>
            </a:r>
            <a:endParaRPr lang="ru-RU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6684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Примеры внедрений </a:t>
            </a:r>
            <a:r>
              <a:rPr lang="en-US" sz="2800" b="1" dirty="0" smtClean="0">
                <a:solidFill>
                  <a:srgbClr val="FCE404"/>
                </a:solidFill>
                <a:latin typeface="Arial" charset="0"/>
              </a:rPr>
              <a:t>ClearSCADA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8" name="Group 293"/>
          <p:cNvGraphicFramePr>
            <a:graphicFrameLocks noGrp="1"/>
          </p:cNvGraphicFramePr>
          <p:nvPr/>
        </p:nvGraphicFramePr>
        <p:xfrm>
          <a:off x="858838" y="1300163"/>
          <a:ext cx="8066087" cy="5351463"/>
        </p:xfrm>
        <a:graphic>
          <a:graphicData uri="http://schemas.openxmlformats.org/drawingml/2006/table">
            <a:tbl>
              <a:tblPr/>
              <a:tblGrid>
                <a:gridCol w="2357437"/>
                <a:gridCol w="2035175"/>
                <a:gridCol w="3673475"/>
              </a:tblGrid>
              <a:tr h="2047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Предприятие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Регион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 автоматизации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ЗАО «Каспийский трубопроводный консорциум – Россия»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Краснодарский край, г. Новороссийск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Система телемеханики и связи (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СТМиС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Ямбургское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ГКМ (ООО «Газпром добыча Ямбург»)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ЯНАО, Ямбург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АСУТП котельной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Новоуренгойское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ГКМ (ООО «Газпром добыча Уренгой»)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ХМАО, Новый Уренгой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Пункт управления системы телемеханики кустов газовых скважин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ОАО «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Сахатранснефтегаз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Якутия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Диспетчеризация ГРП и ГРС, АСУТП котельной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ОАО «Омская электрогенерирующая компания»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г. Омск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АСУТП вакуумной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деаэрационной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установки ЦВД-600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ГТ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ТЭЦ-Энерго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Энергомаш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Екатеринбург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г. Екатеринбург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АСУТП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энергостанции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ГТ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ТЭЦ-Энерго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Энергомаш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Чехов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Московская обл., г. Чехов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АСУТП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энергостанции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Arial" pitchFamily="34" charset="0"/>
                          <a:cs typeface="Arial" pitchFamily="34" charset="0"/>
                        </a:rPr>
                        <a:t>ГТ </a:t>
                      </a:r>
                      <a:r>
                        <a:rPr lang="ru-RU" sz="800" dirty="0" err="1" smtClean="0">
                          <a:latin typeface="Arial" pitchFamily="34" charset="0"/>
                          <a:cs typeface="Arial" pitchFamily="34" charset="0"/>
                        </a:rPr>
                        <a:t>ТЭЦ-Энерго</a:t>
                      </a:r>
                      <a:r>
                        <a:rPr lang="ru-RU" sz="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dirty="0" err="1" smtClean="0">
                          <a:latin typeface="Arial" pitchFamily="34" charset="0"/>
                          <a:cs typeface="Arial" pitchFamily="34" charset="0"/>
                        </a:rPr>
                        <a:t>Энергомаш</a:t>
                      </a:r>
                      <a:r>
                        <a:rPr lang="ru-RU" sz="800" dirty="0" smtClean="0">
                          <a:latin typeface="Arial" pitchFamily="34" charset="0"/>
                          <a:cs typeface="Arial" pitchFamily="34" charset="0"/>
                        </a:rPr>
                        <a:t> Волгодонск</a:t>
                      </a:r>
                      <a:endParaRPr lang="ru-RU" sz="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Ростовская обл., г. Волгодонск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АСУТП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энергостанции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МУП «Водоканал г. Хабаровска»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г. Хабаровск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АСУ ТП насосных станций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ООО «Сахалинский Водоканал»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г. Южно-Сахалинск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АСУ ТП 24-х насосных станций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МУП «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Горводоканал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г. Пскова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г. Псков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АСУ ТП объектами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горводоканала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ОАО «ВСМПО АВИСМА»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Свердловская обл., Верхняя Салда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АСУТП линии производства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суперпластификатора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ТОО «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Каракудукмунай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«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Лукойл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Оверсиз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Казахстан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Пункт управления системы телемеханики кустов нефтяных скважин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Ачимовские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залежи» УКПГ-22 (ООО «Газпром добыча Уренгой»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ХМАО, ЯНАО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Пункт управления системы телемеханики кустов нефтяных скважин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ООО «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ПурНоваГаз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(ОАО «НОВАТЭК»)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ЯНАО,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Тарко-Сале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Пункт управления системы телемеханики кустов газовых скважин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ОАО «Магнитогорский металлургический комбинат»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Челябинская обл., г. Магнитогорск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Комплекс систем авторегулирования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котлоагрегатов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паровоздуходувной электростанции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ТПП «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Покачевнефтегаз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(ООО «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Лукойл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– Западная Сибирь»)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Тюменская обл.,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Покачи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АСУТП установки осушки газа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56684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230311" y="76200"/>
            <a:ext cx="276225" cy="6705600"/>
            <a:chOff x="775" y="48"/>
            <a:chExt cx="174" cy="4224"/>
          </a:xfrm>
        </p:grpSpPr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 flipV="1">
              <a:off x="782" y="48"/>
              <a:ext cx="0" cy="4224"/>
            </a:xfrm>
            <a:prstGeom prst="line">
              <a:avLst/>
            </a:prstGeom>
            <a:noFill/>
            <a:ln w="19050">
              <a:solidFill>
                <a:srgbClr val="FCE40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7" name="Text Box 17"/>
            <p:cNvSpPr txBox="1">
              <a:spLocks noChangeArrowheads="1"/>
            </p:cNvSpPr>
            <p:nvPr/>
          </p:nvSpPr>
          <p:spPr bwMode="auto">
            <a:xfrm rot="16200000">
              <a:off x="-297" y="1958"/>
              <a:ext cx="2317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ru-RU" sz="1200" b="1" dirty="0" smtClean="0">
                  <a:solidFill>
                    <a:schemeClr val="bg1"/>
                  </a:solidFill>
                  <a:latin typeface="Arial" charset="0"/>
                </a:rPr>
                <a:t>ВЕРТИКАЛИ</a:t>
              </a:r>
              <a:endParaRPr lang="ru-RU" sz="12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4450" y="1254123"/>
            <a:ext cx="8991600" cy="288925"/>
            <a:chOff x="28" y="790"/>
            <a:chExt cx="5664" cy="182"/>
          </a:xfrm>
        </p:grpSpPr>
        <p:sp>
          <p:nvSpPr>
            <p:cNvPr id="5134" name="Line 14"/>
            <p:cNvSpPr>
              <a:spLocks noChangeShapeType="1"/>
            </p:cNvSpPr>
            <p:nvPr/>
          </p:nvSpPr>
          <p:spPr bwMode="auto">
            <a:xfrm>
              <a:off x="28" y="790"/>
              <a:ext cx="5664" cy="0"/>
            </a:xfrm>
            <a:prstGeom prst="line">
              <a:avLst/>
            </a:prstGeom>
            <a:noFill/>
            <a:ln w="19050">
              <a:solidFill>
                <a:srgbClr val="FCE40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768" y="798"/>
              <a:ext cx="355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200" b="1" dirty="0" smtClean="0">
                  <a:solidFill>
                    <a:schemeClr val="bg1"/>
                  </a:solidFill>
                  <a:latin typeface="Arial" charset="0"/>
                </a:rPr>
                <a:t>И ГОРИЗОНТАЛИ ПРОМЫШЛЕННОЙ АВТОМАТИЗАЦИИ</a:t>
              </a:r>
              <a:endParaRPr lang="ru-RU" sz="12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727448" y="3276600"/>
            <a:ext cx="65169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Выводы</a:t>
            </a:r>
          </a:p>
        </p:txBody>
      </p:sp>
      <p:pic>
        <p:nvPicPr>
          <p:cNvPr id="9" name="Рисунок 8" descr="Schneider_Electric_logo_s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5445224"/>
            <a:ext cx="2254250" cy="663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5687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7" name="Picture 228" descr="One.bmp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25177" y="1567456"/>
            <a:ext cx="288031" cy="516762"/>
          </a:xfrm>
          <a:prstGeom prst="rect">
            <a:avLst/>
          </a:prstGeom>
        </p:spPr>
      </p:pic>
      <p:sp>
        <p:nvSpPr>
          <p:cNvPr id="18" name="Content Placeholder 9"/>
          <p:cNvSpPr txBox="1">
            <a:spLocks/>
          </p:cNvSpPr>
          <p:nvPr/>
        </p:nvSpPr>
        <p:spPr>
          <a:xfrm>
            <a:off x="857224" y="1500174"/>
            <a:ext cx="7742664" cy="655482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ru-RU" kern="0" dirty="0" smtClean="0">
                <a:solidFill>
                  <a:srgbClr val="626469"/>
                </a:solidFill>
                <a:latin typeface="Arial" pitchFamily="34" charset="0"/>
              </a:rPr>
              <a:t>Систему высочайшего </a:t>
            </a:r>
            <a:r>
              <a:rPr lang="ru-RU" sz="2400" kern="0" dirty="0" smtClean="0">
                <a:solidFill>
                  <a:srgbClr val="B10043"/>
                </a:solidFill>
                <a:latin typeface="Arial" pitchFamily="34" charset="0"/>
              </a:rPr>
              <a:t>КАЧЕСТВА</a:t>
            </a:r>
            <a:r>
              <a:rPr lang="en-CA" kern="0" dirty="0" smtClean="0">
                <a:solidFill>
                  <a:srgbClr val="626469"/>
                </a:solidFill>
                <a:latin typeface="Arial" pitchFamily="34" charset="0"/>
              </a:rPr>
              <a:t> </a:t>
            </a:r>
            <a:r>
              <a:rPr lang="ru-RU" kern="0" dirty="0" smtClean="0">
                <a:solidFill>
                  <a:srgbClr val="626469"/>
                </a:solidFill>
                <a:latin typeface="Arial" pitchFamily="34" charset="0"/>
              </a:rPr>
              <a:t>и</a:t>
            </a:r>
            <a:r>
              <a:rPr lang="en-CA" kern="0" dirty="0" smtClean="0">
                <a:solidFill>
                  <a:srgbClr val="626469"/>
                </a:solidFill>
                <a:latin typeface="Arial" pitchFamily="34" charset="0"/>
              </a:rPr>
              <a:t> </a:t>
            </a:r>
            <a:r>
              <a:rPr lang="ru-RU" sz="2400" kern="0" dirty="0" smtClean="0">
                <a:solidFill>
                  <a:srgbClr val="B10043"/>
                </a:solidFill>
                <a:latin typeface="Arial" pitchFamily="34" charset="0"/>
              </a:rPr>
              <a:t>НАДЕЖНОСТИ</a:t>
            </a:r>
            <a:endParaRPr lang="en-CA" b="1" kern="0" dirty="0">
              <a:solidFill>
                <a:srgbClr val="626469"/>
              </a:solidFill>
              <a:latin typeface="Arial" pitchFamily="34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endParaRPr lang="en-CA" b="1" kern="0" dirty="0">
              <a:solidFill>
                <a:srgbClr val="626469"/>
              </a:solidFill>
              <a:latin typeface="+mn-lt"/>
              <a:cs typeface="+mn-cs"/>
            </a:endParaRPr>
          </a:p>
        </p:txBody>
      </p:sp>
      <p:sp>
        <p:nvSpPr>
          <p:cNvPr id="19" name="Content Placeholder 9"/>
          <p:cNvSpPr txBox="1">
            <a:spLocks/>
          </p:cNvSpPr>
          <p:nvPr/>
        </p:nvSpPr>
        <p:spPr>
          <a:xfrm>
            <a:off x="1285852" y="2285992"/>
            <a:ext cx="7236296" cy="576064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ru-RU" kern="0" dirty="0" smtClean="0">
                <a:solidFill>
                  <a:srgbClr val="626469"/>
                </a:solidFill>
                <a:latin typeface="Arial" pitchFamily="34" charset="0"/>
              </a:rPr>
              <a:t>Повышение </a:t>
            </a:r>
            <a:r>
              <a:rPr lang="ru-RU" sz="2400" kern="0" dirty="0" smtClean="0">
                <a:solidFill>
                  <a:srgbClr val="B10043"/>
                </a:solidFill>
                <a:latin typeface="Arial" pitchFamily="34" charset="0"/>
              </a:rPr>
              <a:t>ЭФФЕКТИВНОСТИ РАБОТЫ </a:t>
            </a:r>
            <a:r>
              <a:rPr lang="ru-RU" kern="0" dirty="0" smtClean="0">
                <a:solidFill>
                  <a:srgbClr val="626469"/>
                </a:solidFill>
                <a:latin typeface="Arial" pitchFamily="34" charset="0"/>
              </a:rPr>
              <a:t>предприятия</a:t>
            </a:r>
            <a:r>
              <a:rPr lang="en-CA" kern="0" dirty="0" smtClean="0">
                <a:solidFill>
                  <a:srgbClr val="626469"/>
                </a:solidFill>
                <a:latin typeface="Arial" pitchFamily="34" charset="0"/>
              </a:rPr>
              <a:t>    </a:t>
            </a:r>
            <a:endParaRPr lang="en-CA" b="1" kern="0" dirty="0">
              <a:solidFill>
                <a:srgbClr val="626469"/>
              </a:solidFill>
              <a:latin typeface="Arial" pitchFamily="34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endParaRPr lang="en-CA" b="1" kern="0" dirty="0">
              <a:solidFill>
                <a:srgbClr val="626469"/>
              </a:solidFill>
              <a:latin typeface="+mn-lt"/>
              <a:cs typeface="+mn-cs"/>
            </a:endParaRPr>
          </a:p>
        </p:txBody>
      </p:sp>
      <p:pic>
        <p:nvPicPr>
          <p:cNvPr id="20" name="Picture 232" descr="Two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81796" y="2358000"/>
            <a:ext cx="451867" cy="546348"/>
          </a:xfrm>
          <a:prstGeom prst="rect">
            <a:avLst/>
          </a:prstGeom>
        </p:spPr>
      </p:pic>
      <p:sp>
        <p:nvSpPr>
          <p:cNvPr id="21" name="Content Placeholder 9"/>
          <p:cNvSpPr txBox="1">
            <a:spLocks/>
          </p:cNvSpPr>
          <p:nvPr/>
        </p:nvSpPr>
        <p:spPr>
          <a:xfrm>
            <a:off x="1757988" y="3294104"/>
            <a:ext cx="6984776" cy="779548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ru-RU" kern="0" dirty="0" smtClean="0">
                <a:solidFill>
                  <a:srgbClr val="626469"/>
                </a:solidFill>
                <a:latin typeface="Arial" pitchFamily="34" charset="0"/>
              </a:rPr>
              <a:t>Полное </a:t>
            </a:r>
            <a:r>
              <a:rPr lang="ru-RU" kern="0" dirty="0" smtClean="0">
                <a:solidFill>
                  <a:srgbClr val="B10043"/>
                </a:solidFill>
                <a:latin typeface="Arial" pitchFamily="34" charset="0"/>
              </a:rPr>
              <a:t>СООТВЕТСТВИЕ </a:t>
            </a:r>
            <a:r>
              <a:rPr lang="ru-RU" kern="0" dirty="0" smtClean="0">
                <a:solidFill>
                  <a:srgbClr val="626469"/>
                </a:solidFill>
                <a:latin typeface="Arial" pitchFamily="34" charset="0"/>
              </a:rPr>
              <a:t>нормативным </a:t>
            </a:r>
            <a:r>
              <a:rPr lang="ru-RU" kern="0" dirty="0" smtClean="0">
                <a:solidFill>
                  <a:srgbClr val="B10043"/>
                </a:solidFill>
                <a:latin typeface="Arial" pitchFamily="34" charset="0"/>
              </a:rPr>
              <a:t>ТРЕБОВАНИЯМ </a:t>
            </a:r>
            <a:r>
              <a:rPr lang="ru-RU" kern="0" dirty="0" smtClean="0">
                <a:solidFill>
                  <a:srgbClr val="626469"/>
                </a:solidFill>
                <a:latin typeface="Arial" pitchFamily="34" charset="0"/>
              </a:rPr>
              <a:t>и</a:t>
            </a:r>
            <a:r>
              <a:rPr lang="en-CA" kern="0" dirty="0" smtClean="0">
                <a:solidFill>
                  <a:srgbClr val="626469"/>
                </a:solidFill>
                <a:latin typeface="Arial" pitchFamily="34" charset="0"/>
              </a:rPr>
              <a:t> </a:t>
            </a:r>
            <a:r>
              <a:rPr lang="ru-RU" kern="0" dirty="0" smtClean="0">
                <a:solidFill>
                  <a:srgbClr val="B10043"/>
                </a:solidFill>
                <a:latin typeface="Arial" pitchFamily="34" charset="0"/>
              </a:rPr>
              <a:t>СТАНДАРТАМ</a:t>
            </a:r>
            <a:endParaRPr lang="en-CA" kern="0" dirty="0">
              <a:solidFill>
                <a:srgbClr val="626469"/>
              </a:solidFill>
              <a:latin typeface="Arial" pitchFamily="34" charset="0"/>
            </a:endParaRPr>
          </a:p>
        </p:txBody>
      </p:sp>
      <p:pic>
        <p:nvPicPr>
          <p:cNvPr id="22" name="Picture 239" descr="Three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217264" y="3438120"/>
            <a:ext cx="445168" cy="489317"/>
          </a:xfrm>
          <a:prstGeom prst="rect">
            <a:avLst/>
          </a:prstGeom>
        </p:spPr>
      </p:pic>
      <p:sp>
        <p:nvSpPr>
          <p:cNvPr id="23" name="Content Placeholder 9"/>
          <p:cNvSpPr txBox="1">
            <a:spLocks/>
          </p:cNvSpPr>
          <p:nvPr/>
        </p:nvSpPr>
        <p:spPr>
          <a:xfrm>
            <a:off x="2263754" y="4373654"/>
            <a:ext cx="6264696" cy="628692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ru-RU" sz="2400" kern="0" dirty="0" smtClean="0">
                <a:solidFill>
                  <a:srgbClr val="B10043"/>
                </a:solidFill>
                <a:latin typeface="Arial" pitchFamily="34" charset="0"/>
              </a:rPr>
              <a:t>МИНИМИЗАЦИЯ РИСКОВ </a:t>
            </a:r>
            <a:r>
              <a:rPr lang="ru-RU" kern="0" dirty="0" smtClean="0">
                <a:solidFill>
                  <a:srgbClr val="626469"/>
                </a:solidFill>
                <a:latin typeface="Arial" pitchFamily="34" charset="0"/>
              </a:rPr>
              <a:t>вследствие повышения безопасности</a:t>
            </a:r>
            <a:endParaRPr lang="en-CA" b="1" kern="0" dirty="0" smtClean="0">
              <a:solidFill>
                <a:srgbClr val="626469"/>
              </a:solidFill>
              <a:latin typeface="Arial" pitchFamily="34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endParaRPr lang="en-CA" b="1" kern="0" dirty="0">
              <a:solidFill>
                <a:srgbClr val="626469"/>
              </a:solidFill>
              <a:latin typeface="+mn-lt"/>
              <a:cs typeface="+mn-cs"/>
            </a:endParaRPr>
          </a:p>
        </p:txBody>
      </p:sp>
      <p:pic>
        <p:nvPicPr>
          <p:cNvPr id="24" name="Picture 241" descr="Four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649312" y="4518240"/>
            <a:ext cx="445168" cy="489317"/>
          </a:xfrm>
          <a:prstGeom prst="rect">
            <a:avLst/>
          </a:prstGeom>
        </p:spPr>
      </p:pic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1285852" y="285728"/>
            <a:ext cx="769778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Приобретая систему </a:t>
            </a:r>
            <a:r>
              <a:rPr lang="en-US" sz="2800" b="1" dirty="0" smtClean="0">
                <a:solidFill>
                  <a:srgbClr val="FCE404"/>
                </a:solidFill>
                <a:latin typeface="Arial" charset="0"/>
              </a:rPr>
              <a:t>TRSS </a:t>
            </a:r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от </a:t>
            </a:r>
          </a:p>
          <a:p>
            <a:pPr eaLnBrk="0" hangingPunct="0"/>
            <a:r>
              <a:rPr lang="en-US" sz="2800" b="1" dirty="0" smtClean="0">
                <a:solidFill>
                  <a:srgbClr val="FCE404"/>
                </a:solidFill>
                <a:latin typeface="Arial" charset="0"/>
              </a:rPr>
              <a:t>Schneider Electric</a:t>
            </a:r>
            <a:r>
              <a:rPr lang="en-US" sz="2800" b="1" baseline="30000" dirty="0" smtClean="0">
                <a:solidFill>
                  <a:srgbClr val="FCE404"/>
                </a:solidFill>
                <a:latin typeface="Arial" charset="0"/>
              </a:rPr>
              <a:t>®</a:t>
            </a:r>
            <a:r>
              <a:rPr lang="en-US" sz="2800" b="1" dirty="0" smtClean="0">
                <a:solidFill>
                  <a:srgbClr val="FCE404"/>
                </a:solidFill>
                <a:latin typeface="Arial" charset="0"/>
              </a:rPr>
              <a:t> </a:t>
            </a:r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Вы получаете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3108" y="5429264"/>
            <a:ext cx="3571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44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Content Placeholder 9"/>
          <p:cNvSpPr txBox="1">
            <a:spLocks/>
          </p:cNvSpPr>
          <p:nvPr/>
        </p:nvSpPr>
        <p:spPr>
          <a:xfrm>
            <a:off x="2879304" y="5500702"/>
            <a:ext cx="6264696" cy="628692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r>
              <a:rPr lang="ru-RU" sz="2400" kern="0" dirty="0" smtClean="0">
                <a:solidFill>
                  <a:srgbClr val="B10043"/>
                </a:solidFill>
                <a:latin typeface="Arial" pitchFamily="34" charset="0"/>
              </a:rPr>
              <a:t>УВЕРЕННОСТЬ</a:t>
            </a:r>
            <a:r>
              <a:rPr lang="ru-RU" kern="0" dirty="0" smtClean="0">
                <a:solidFill>
                  <a:srgbClr val="626469"/>
                </a:solidFill>
                <a:latin typeface="Arial" pitchFamily="34" charset="0"/>
              </a:rPr>
              <a:t> в завтрашнем дне</a:t>
            </a:r>
            <a:endParaRPr lang="en-CA" b="1" kern="0" dirty="0" smtClean="0">
              <a:solidFill>
                <a:srgbClr val="626469"/>
              </a:solidFill>
              <a:latin typeface="Arial" pitchFamily="34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/>
            </a:pPr>
            <a:endParaRPr lang="en-CA" b="1" kern="0" dirty="0">
              <a:solidFill>
                <a:srgbClr val="626469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6684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71472" y="1857364"/>
            <a:ext cx="79629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Для получения дополнительной информации об этом и других продуктах посетите наш сайт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: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www.trss.pro</a:t>
            </a:r>
            <a:endParaRPr lang="ru-RU" sz="2800" dirty="0" smtClean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а также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www.plcsystems.ru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artisticPlasticWrap trans="70000" smoothness="6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8992" y="2428868"/>
            <a:ext cx="2357454" cy="2441648"/>
          </a:xfrm>
          <a:prstGeom prst="rect">
            <a:avLst/>
          </a:prstGeom>
        </p:spPr>
      </p:pic>
      <p:sp>
        <p:nvSpPr>
          <p:cNvPr id="5" name="Line 13"/>
          <p:cNvSpPr>
            <a:spLocks noChangeShapeType="1"/>
          </p:cNvSpPr>
          <p:nvPr/>
        </p:nvSpPr>
        <p:spPr bwMode="auto">
          <a:xfrm flipV="1">
            <a:off x="1241425" y="76200"/>
            <a:ext cx="0" cy="1177925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266824" y="762000"/>
            <a:ext cx="77692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ВОПРОСЫ ?</a:t>
            </a:r>
            <a:endParaRPr lang="ru-RU" sz="2800" dirty="0">
              <a:solidFill>
                <a:srgbClr val="FCE404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295400" y="3214688"/>
            <a:ext cx="5638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FCE404"/>
                </a:solidFill>
                <a:latin typeface="Arial" charset="0"/>
              </a:rPr>
              <a:t>СПАСИБО </a:t>
            </a:r>
            <a:r>
              <a:rPr lang="ru-RU" sz="2800" b="1" dirty="0">
                <a:solidFill>
                  <a:srgbClr val="FCE404"/>
                </a:solidFill>
                <a:latin typeface="Arial" charset="0"/>
              </a:rPr>
              <a:t>ЗА ВНИМАНИЕ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295400" y="4267200"/>
            <a:ext cx="52578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ru-RU" sz="2000" b="1" dirty="0" smtClean="0">
                <a:solidFill>
                  <a:schemeClr val="bg1"/>
                </a:solidFill>
                <a:latin typeface="Arial" charset="0"/>
              </a:rPr>
              <a:t>Александр Иванович Егоров</a:t>
            </a:r>
            <a:endParaRPr lang="ru-RU" sz="2000" b="1" dirty="0">
              <a:solidFill>
                <a:schemeClr val="bg1"/>
              </a:solidFill>
              <a:latin typeface="Arial" charset="0"/>
            </a:endParaRPr>
          </a:p>
          <a:p>
            <a:pPr eaLnBrk="0" hangingPunct="0"/>
            <a:r>
              <a:rPr lang="ru-RU" sz="2000" dirty="0" smtClean="0">
                <a:solidFill>
                  <a:schemeClr val="bg1"/>
                </a:solidFill>
                <a:latin typeface="Arial" charset="0"/>
              </a:rPr>
              <a:t>Вед. менеджер</a:t>
            </a:r>
            <a:endParaRPr lang="ru-RU" sz="2000" dirty="0">
              <a:solidFill>
                <a:schemeClr val="bg1"/>
              </a:solidFill>
              <a:latin typeface="Arial" charset="0"/>
            </a:endParaRPr>
          </a:p>
          <a:p>
            <a:pPr eaLnBrk="0" hangingPunct="0"/>
            <a:endParaRPr lang="ru-RU" sz="2000" dirty="0">
              <a:solidFill>
                <a:schemeClr val="bg1"/>
              </a:solidFill>
              <a:latin typeface="Arial" charset="0"/>
            </a:endParaRPr>
          </a:p>
          <a:p>
            <a:pPr eaLnBrk="0" hangingPunct="0">
              <a:tabLst>
                <a:tab pos="804863" algn="l"/>
              </a:tabLst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info@plcsystems.ru</a:t>
            </a:r>
            <a:endParaRPr lang="en-US" sz="2000" dirty="0">
              <a:solidFill>
                <a:schemeClr val="bg1"/>
              </a:solidFill>
              <a:latin typeface="Arial" charset="0"/>
            </a:endParaRPr>
          </a:p>
          <a:p>
            <a:pPr eaLnBrk="0" hangingPunct="0">
              <a:tabLst>
                <a:tab pos="804863" algn="l"/>
              </a:tabLst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www.plcsystems.ru</a:t>
            </a:r>
            <a:endParaRPr lang="en-US" sz="2000" dirty="0">
              <a:solidFill>
                <a:schemeClr val="bg1"/>
              </a:solidFill>
              <a:latin typeface="Arial" charset="0"/>
            </a:endParaRPr>
          </a:p>
          <a:p>
            <a:pPr eaLnBrk="0" hangingPunct="0"/>
            <a:endParaRPr lang="en-US" sz="2000" dirty="0">
              <a:solidFill>
                <a:schemeClr val="bg1"/>
              </a:solidFill>
              <a:latin typeface="Arial" charset="0"/>
            </a:endParaRPr>
          </a:p>
          <a:p>
            <a:pPr eaLnBrk="0" hangingPunct="0">
              <a:tabLst>
                <a:tab pos="719138" algn="l"/>
              </a:tabLst>
            </a:pPr>
            <a:r>
              <a:rPr lang="ru-RU" sz="2000" dirty="0">
                <a:solidFill>
                  <a:schemeClr val="bg1"/>
                </a:solidFill>
                <a:latin typeface="Arial" charset="0"/>
              </a:rPr>
              <a:t>Тел.: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sz="2000" dirty="0" smtClean="0">
                <a:solidFill>
                  <a:schemeClr val="bg1"/>
                </a:solidFill>
                <a:latin typeface="Arial" charset="0"/>
              </a:rPr>
              <a:t>(</a:t>
            </a:r>
            <a:r>
              <a:rPr lang="en-US" sz="2000" dirty="0">
                <a:solidFill>
                  <a:schemeClr val="bg1"/>
                </a:solidFill>
                <a:latin typeface="Arial" charset="0"/>
              </a:rPr>
              <a:t>4</a:t>
            </a:r>
            <a:r>
              <a:rPr lang="ru-RU" sz="2000" dirty="0">
                <a:solidFill>
                  <a:schemeClr val="bg1"/>
                </a:solidFill>
                <a:latin typeface="Arial" charset="0"/>
              </a:rPr>
              <a:t>95) </a:t>
            </a:r>
            <a:r>
              <a:rPr lang="en-US" sz="2000" dirty="0">
                <a:solidFill>
                  <a:schemeClr val="bg1"/>
                </a:solidFill>
                <a:latin typeface="Arial" charset="0"/>
              </a:rPr>
              <a:t>92</a:t>
            </a:r>
            <a:r>
              <a:rPr lang="ru-RU" sz="2000" dirty="0" smtClean="0">
                <a:solidFill>
                  <a:schemeClr val="bg1"/>
                </a:solidFill>
                <a:latin typeface="Arial" charset="0"/>
              </a:rPr>
              <a:t>5-77-98 , (499) 707-18-71</a:t>
            </a:r>
            <a:endParaRPr lang="ru-RU" sz="2000" dirty="0">
              <a:solidFill>
                <a:schemeClr val="bg1"/>
              </a:solidFill>
              <a:latin typeface="Arial" charset="0"/>
            </a:endParaRPr>
          </a:p>
          <a:p>
            <a:pPr eaLnBrk="0" hangingPunct="0">
              <a:tabLst>
                <a:tab pos="719138" algn="l"/>
              </a:tabLst>
            </a:pPr>
            <a:r>
              <a:rPr lang="ru-RU" sz="2000" dirty="0">
                <a:solidFill>
                  <a:schemeClr val="bg1"/>
                </a:solidFill>
                <a:latin typeface="Arial" charset="0"/>
              </a:rPr>
              <a:t>Факс</a:t>
            </a:r>
            <a:r>
              <a:rPr lang="ru-RU" sz="2000" dirty="0" smtClean="0">
                <a:solidFill>
                  <a:schemeClr val="bg1"/>
                </a:solidFill>
                <a:latin typeface="Arial" charset="0"/>
              </a:rPr>
              <a:t>: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sz="2000" dirty="0" smtClean="0">
                <a:solidFill>
                  <a:schemeClr val="bg1"/>
                </a:solidFill>
                <a:latin typeface="Arial" charset="0"/>
              </a:rPr>
              <a:t>(</a:t>
            </a:r>
            <a:r>
              <a:rPr lang="en-US" sz="2000" dirty="0">
                <a:solidFill>
                  <a:schemeClr val="bg1"/>
                </a:solidFill>
                <a:latin typeface="Arial" charset="0"/>
              </a:rPr>
              <a:t>4</a:t>
            </a:r>
            <a:r>
              <a:rPr lang="ru-RU" sz="2000" dirty="0">
                <a:solidFill>
                  <a:schemeClr val="bg1"/>
                </a:solidFill>
                <a:latin typeface="Arial" charset="0"/>
              </a:rPr>
              <a:t>95) </a:t>
            </a:r>
            <a:r>
              <a:rPr lang="en-US" sz="2000" dirty="0">
                <a:solidFill>
                  <a:schemeClr val="bg1"/>
                </a:solidFill>
                <a:latin typeface="Arial" charset="0"/>
              </a:rPr>
              <a:t>490-24-62</a:t>
            </a:r>
            <a:endParaRPr lang="ru-RU" sz="2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 flipV="1">
            <a:off x="1241425" y="76200"/>
            <a:ext cx="0" cy="670560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44450" y="1254125"/>
            <a:ext cx="8991600" cy="0"/>
          </a:xfrm>
          <a:prstGeom prst="line">
            <a:avLst/>
          </a:prstGeom>
          <a:noFill/>
          <a:ln w="19050">
            <a:solidFill>
              <a:srgbClr val="FCE4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10145</TotalTime>
  <Words>1672</Words>
  <Application>Microsoft Office PowerPoint</Application>
  <PresentationFormat>Экран (4:3)</PresentationFormat>
  <Paragraphs>395</Paragraphs>
  <Slides>34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Оформление по умолчанию</vt:lpstr>
      <vt:lpstr>Image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Company>plc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Zarkova</dc:creator>
  <cp:lastModifiedBy>stolyarova</cp:lastModifiedBy>
  <cp:revision>1484</cp:revision>
  <dcterms:created xsi:type="dcterms:W3CDTF">2004-04-28T11:10:23Z</dcterms:created>
  <dcterms:modified xsi:type="dcterms:W3CDTF">2015-03-20T15:44:49Z</dcterms:modified>
</cp:coreProperties>
</file>