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1722932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317309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2432762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C36F533-9B77-4472-9D5F-21D739EC393E}" type="datetimeFigureOut">
              <a:rPr lang="ru-RU" smtClean="0"/>
              <a:t>19.10.2021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536412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C36F533-9B77-4472-9D5F-21D739EC393E}" type="datetimeFigureOut">
              <a:rPr lang="ru-RU" smtClean="0"/>
              <a:t>19.10.2021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96743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C36F533-9B77-4472-9D5F-21D739EC393E}" type="datetimeFigureOut">
              <a:rPr lang="ru-RU" smtClean="0"/>
              <a:t>19.10.2021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4060883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36F533-9B77-4472-9D5F-21D739EC393E}" type="datetimeFigureOut">
              <a:rPr lang="ru-RU" smtClean="0"/>
              <a:t>19.10.2021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840706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36F533-9B77-4472-9D5F-21D739EC393E}" type="datetimeFigureOut">
              <a:rPr lang="ru-RU" smtClean="0"/>
              <a:t>19.10.2021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2272068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36F533-9B77-4472-9D5F-21D739EC393E}" type="datetimeFigureOut">
              <a:rPr lang="ru-RU" smtClean="0"/>
              <a:t>19.10.2021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873163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2176885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4B7F78-0A1A-4FF2-8B57-57245C340C4D}"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30731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C36F533-9B77-4472-9D5F-21D739EC393E}" type="datetimeFigureOut">
              <a:rPr lang="ru-RU" smtClean="0"/>
              <a:t>19.10.2021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521419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C36F533-9B77-4472-9D5F-21D739EC393E}" type="datetimeFigureOut">
              <a:rPr lang="ru-RU" smtClean="0"/>
              <a:t>19.10.2021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4B7F78-0A1A-4FF2-8B57-57245C340C4D}"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68372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C36F533-9B77-4472-9D5F-21D739EC393E}" type="datetimeFigureOut">
              <a:rPr lang="ru-RU" smtClean="0"/>
              <a:t>19.10.2021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1915685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1061826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36F533-9B77-4472-9D5F-21D739EC393E}" type="datetimeFigureOut">
              <a:rPr lang="ru-RU" smtClean="0"/>
              <a:t>19.10.2021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4B7F78-0A1A-4FF2-8B57-57245C340C4D}" type="slidenum">
              <a:rPr lang="ru-RU" smtClean="0"/>
              <a:t>‹#›</a:t>
            </a:fld>
            <a:endParaRPr lang="ru-RU"/>
          </a:p>
        </p:txBody>
      </p:sp>
    </p:spTree>
    <p:extLst>
      <p:ext uri="{BB962C8B-B14F-4D97-AF65-F5344CB8AC3E}">
        <p14:creationId xmlns:p14="http://schemas.microsoft.com/office/powerpoint/2010/main" val="413946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36F533-9B77-4472-9D5F-21D739EC393E}" type="datetimeFigureOut">
              <a:rPr lang="ru-RU" smtClean="0"/>
              <a:t>19.10.2021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64B7F78-0A1A-4FF2-8B57-57245C340C4D}" type="slidenum">
              <a:rPr lang="ru-RU" smtClean="0"/>
              <a:t>‹#›</a:t>
            </a:fld>
            <a:endParaRPr lang="ru-RU"/>
          </a:p>
        </p:txBody>
      </p:sp>
    </p:spTree>
    <p:extLst>
      <p:ext uri="{BB962C8B-B14F-4D97-AF65-F5344CB8AC3E}">
        <p14:creationId xmlns:p14="http://schemas.microsoft.com/office/powerpoint/2010/main" val="1086280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pPr algn="ctr"/>
            <a:r>
              <a:rPr lang="ru-RU" sz="72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rPr>
              <a:t>Солнечные электростанции</a:t>
            </a:r>
            <a:endParaRPr lang="ru-RU" sz="7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006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Солнечные электростанции Краматорск купить в Краматорске по цене $ 20 000 -  Биржа оборудования ProСтанки"/>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923994" y="457200"/>
            <a:ext cx="9757926" cy="599901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27563" y="681426"/>
            <a:ext cx="9185563" cy="2677656"/>
          </a:xfrm>
          <a:prstGeom prst="rect">
            <a:avLst/>
          </a:prstGeom>
        </p:spPr>
        <p:txBody>
          <a:bodyPr wrap="square">
            <a:spAutoFit/>
          </a:bodyPr>
          <a:lstStyle/>
          <a:p>
            <a:pPr algn="just"/>
            <a:r>
              <a:rPr lang="ru-RU" sz="2800" b="1" dirty="0"/>
              <a:t>Солнечная электростанция (СЭС) — инженерное сооружение, преобразующее солнечную радиацию в электрическую энергию. Способы преобразования солнечной радиации различны и зависят от конструкции электростанции.</a:t>
            </a:r>
          </a:p>
        </p:txBody>
      </p:sp>
    </p:spTree>
    <p:extLst>
      <p:ext uri="{BB962C8B-B14F-4D97-AF65-F5344CB8AC3E}">
        <p14:creationId xmlns:p14="http://schemas.microsoft.com/office/powerpoint/2010/main" val="3031857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3216" y="204496"/>
            <a:ext cx="8911687" cy="1280890"/>
          </a:xfrm>
        </p:spPr>
        <p:txBody>
          <a:bodyPr/>
          <a:lstStyle/>
          <a:p>
            <a:pPr algn="ctr"/>
            <a:r>
              <a:rPr lang="ru-RU" dirty="0" smtClean="0"/>
              <a:t>Типы </a:t>
            </a:r>
            <a:r>
              <a:rPr lang="ru-RU" dirty="0"/>
              <a:t>солнечных электростанций</a:t>
            </a:r>
          </a:p>
        </p:txBody>
      </p:sp>
      <p:pic>
        <p:nvPicPr>
          <p:cNvPr id="4" name="Объект 3"/>
          <p:cNvPicPr>
            <a:picLocks noGrp="1" noChangeAspect="1"/>
          </p:cNvPicPr>
          <p:nvPr>
            <p:ph idx="1"/>
          </p:nvPr>
        </p:nvPicPr>
        <p:blipFill>
          <a:blip r:embed="rId2"/>
          <a:stretch>
            <a:fillRect/>
          </a:stretch>
        </p:blipFill>
        <p:spPr>
          <a:xfrm>
            <a:off x="1803216" y="1054748"/>
            <a:ext cx="9480586" cy="5302500"/>
          </a:xfrm>
          <a:prstGeom prst="rect">
            <a:avLst/>
          </a:prstGeom>
        </p:spPr>
      </p:pic>
      <p:sp>
        <p:nvSpPr>
          <p:cNvPr id="5" name="Прямоугольник 4"/>
          <p:cNvSpPr/>
          <p:nvPr/>
        </p:nvSpPr>
        <p:spPr>
          <a:xfrm>
            <a:off x="1981199" y="1693038"/>
            <a:ext cx="9116292" cy="3693319"/>
          </a:xfrm>
          <a:prstGeom prst="rect">
            <a:avLst/>
          </a:prstGeom>
        </p:spPr>
        <p:txBody>
          <a:bodyPr wrap="square">
            <a:spAutoFit/>
          </a:bodyPr>
          <a:lstStyle/>
          <a:p>
            <a:pPr marL="285750" indent="-285750" algn="just">
              <a:buFont typeface="Arial" panose="020B0604020202020204" pitchFamily="34" charset="0"/>
              <a:buChar char="•"/>
            </a:pPr>
            <a:r>
              <a:rPr lang="ru-RU" sz="2600" b="1" dirty="0" smtClean="0"/>
              <a:t>СЭС </a:t>
            </a:r>
            <a:r>
              <a:rPr lang="ru-RU" sz="2600" b="1" dirty="0"/>
              <a:t>башенного типа</a:t>
            </a:r>
          </a:p>
          <a:p>
            <a:pPr marL="342900" indent="-342900" algn="just">
              <a:buFont typeface="Arial" panose="020B0604020202020204" pitchFamily="34" charset="0"/>
              <a:buChar char="•"/>
            </a:pPr>
            <a:r>
              <a:rPr lang="ru-RU" sz="2600" b="1" dirty="0" smtClean="0"/>
              <a:t>СЭС </a:t>
            </a:r>
            <a:r>
              <a:rPr lang="ru-RU" sz="2600" b="1" dirty="0"/>
              <a:t>тарельчатого типа</a:t>
            </a:r>
          </a:p>
          <a:p>
            <a:pPr marL="342900" indent="-342900" algn="just">
              <a:buFont typeface="Arial" panose="020B0604020202020204" pitchFamily="34" charset="0"/>
              <a:buChar char="•"/>
            </a:pPr>
            <a:r>
              <a:rPr lang="ru-RU" sz="2600" b="1" dirty="0" smtClean="0"/>
              <a:t>СЭС</a:t>
            </a:r>
            <a:r>
              <a:rPr lang="ru-RU" sz="2600" b="1" dirty="0"/>
              <a:t>, использующие фотоэлектрические модули</a:t>
            </a:r>
          </a:p>
          <a:p>
            <a:pPr marL="342900" indent="-342900" algn="just">
              <a:buFont typeface="Arial" panose="020B0604020202020204" pitchFamily="34" charset="0"/>
              <a:buChar char="•"/>
            </a:pPr>
            <a:r>
              <a:rPr lang="ru-RU" sz="2600" b="1" dirty="0" smtClean="0"/>
              <a:t>СЭС</a:t>
            </a:r>
            <a:r>
              <a:rPr lang="ru-RU" sz="2600" b="1" dirty="0"/>
              <a:t>, </a:t>
            </a:r>
            <a:r>
              <a:rPr lang="ru-RU" sz="2600" b="1" dirty="0" smtClean="0"/>
              <a:t>использующие параболоцилиндрические </a:t>
            </a:r>
            <a:r>
              <a:rPr lang="ru-RU" sz="2600" b="1" dirty="0"/>
              <a:t>концентраторы</a:t>
            </a:r>
          </a:p>
          <a:p>
            <a:pPr marL="342900" indent="-342900" algn="just">
              <a:buFont typeface="Arial" panose="020B0604020202020204" pitchFamily="34" charset="0"/>
              <a:buChar char="•"/>
            </a:pPr>
            <a:r>
              <a:rPr lang="ru-RU" sz="2600" b="1" dirty="0" smtClean="0"/>
              <a:t>СЭС</a:t>
            </a:r>
            <a:r>
              <a:rPr lang="ru-RU" sz="2600" b="1" dirty="0"/>
              <a:t>, использующие двигатель Стирлинга</a:t>
            </a:r>
          </a:p>
          <a:p>
            <a:pPr marL="342900" indent="-342900" algn="just">
              <a:buFont typeface="Arial" panose="020B0604020202020204" pitchFamily="34" charset="0"/>
              <a:buChar char="•"/>
            </a:pPr>
            <a:r>
              <a:rPr lang="ru-RU" sz="2600" b="1" dirty="0" smtClean="0"/>
              <a:t>Аэростатные </a:t>
            </a:r>
            <a:r>
              <a:rPr lang="ru-RU" sz="2600" b="1" dirty="0"/>
              <a:t>СЭС</a:t>
            </a:r>
          </a:p>
          <a:p>
            <a:pPr marL="342900" indent="-342900" algn="just">
              <a:buFont typeface="Arial" panose="020B0604020202020204" pitchFamily="34" charset="0"/>
              <a:buChar char="•"/>
            </a:pPr>
            <a:r>
              <a:rPr lang="ru-RU" sz="2600" b="1" dirty="0" smtClean="0"/>
              <a:t>Комбинированные </a:t>
            </a:r>
            <a:r>
              <a:rPr lang="ru-RU" sz="2600" b="1" dirty="0"/>
              <a:t>СЭС</a:t>
            </a:r>
          </a:p>
          <a:p>
            <a:pPr marL="342900" indent="-342900" algn="just">
              <a:buFont typeface="Arial" panose="020B0604020202020204" pitchFamily="34" charset="0"/>
              <a:buChar char="•"/>
            </a:pPr>
            <a:r>
              <a:rPr lang="ru-RU" sz="2600" b="1" dirty="0" smtClean="0"/>
              <a:t>Солнечно-вакуумные </a:t>
            </a:r>
            <a:r>
              <a:rPr lang="ru-RU" sz="2600" b="1" dirty="0"/>
              <a:t>электростанции</a:t>
            </a:r>
          </a:p>
        </p:txBody>
      </p:sp>
    </p:spTree>
    <p:extLst>
      <p:ext uri="{BB962C8B-B14F-4D97-AF65-F5344CB8AC3E}">
        <p14:creationId xmlns:p14="http://schemas.microsoft.com/office/powerpoint/2010/main" val="3340857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7690" y="596401"/>
            <a:ext cx="6648056" cy="719781"/>
          </a:xfrm>
        </p:spPr>
        <p:txBody>
          <a:bodyPr/>
          <a:lstStyle/>
          <a:p>
            <a:pPr algn="ctr"/>
            <a:r>
              <a:rPr lang="ru-RU" dirty="0"/>
              <a:t>Башенные электростанции</a:t>
            </a:r>
          </a:p>
        </p:txBody>
      </p:sp>
      <p:pic>
        <p:nvPicPr>
          <p:cNvPr id="2050" name="Picture 2" descr="Башенная солнечная электростанц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5746" y="0"/>
            <a:ext cx="3786103" cy="2569143"/>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52400" y="1486372"/>
            <a:ext cx="8063346" cy="5262979"/>
          </a:xfrm>
          <a:prstGeom prst="rect">
            <a:avLst/>
          </a:prstGeom>
        </p:spPr>
        <p:txBody>
          <a:bodyPr wrap="square">
            <a:spAutoFit/>
          </a:bodyPr>
          <a:lstStyle/>
          <a:p>
            <a:pPr indent="457200" algn="just"/>
            <a:r>
              <a:rPr lang="ru-RU" sz="1600" dirty="0"/>
              <a:t>Данные электростанции основаны на принципе получения водяного пара с использованием солнечной радиации. В центре станции стоит башня высотой от 18 до 24 </a:t>
            </a:r>
            <a:r>
              <a:rPr lang="ru-RU" sz="1600" dirty="0" smtClean="0"/>
              <a:t>метров </a:t>
            </a:r>
            <a:r>
              <a:rPr lang="ru-RU" sz="1600" dirty="0"/>
              <a:t>(в зависимости от мощности и некоторых других параметров высота может быть больше либо меньше), на вершине которой находится резервуар с водой. Этот резервуар покрашен в чёрный цвет для поглощения теплового и видимого излучения. Также в этой башне находится насосная группа, доставляющая воду в резервуар от турбогенератора, который находится вне башни. По кругу от башни на некотором расстоянии располагаются гелиостаты.</a:t>
            </a:r>
          </a:p>
          <a:p>
            <a:pPr indent="457200" algn="just"/>
            <a:r>
              <a:rPr lang="ru-RU" sz="1600" dirty="0" smtClean="0"/>
              <a:t>Гелиостат </a:t>
            </a:r>
            <a:r>
              <a:rPr lang="ru-RU" sz="1600" dirty="0"/>
              <a:t>— зеркало площадью в несколько квадратных </a:t>
            </a:r>
            <a:r>
              <a:rPr lang="ru-RU" sz="1600" dirty="0" smtClean="0"/>
              <a:t>метров, </a:t>
            </a:r>
            <a:r>
              <a:rPr lang="ru-RU" sz="1600" dirty="0"/>
              <a:t>закреплённое на опоре и подключённое к общей системе позиционирования. То есть, в зависимости от положения солнца, зеркало будет менять свою ориентацию в пространстве. Основная и самая трудная задача — это позиционирование всех зеркал станции так, чтобы в любой момент времени все отражённые лучи от них попали на резервуар. В ясную солнечную погоду температура в резервуаре может достигать 700 °</a:t>
            </a:r>
            <a:r>
              <a:rPr lang="ru-RU" sz="1600" dirty="0" smtClean="0"/>
              <a:t>C. </a:t>
            </a:r>
            <a:r>
              <a:rPr lang="ru-RU" sz="1600" dirty="0"/>
              <a:t>Такие температурные параметры используются на большинстве традиционных тепловых электростанций, поэтому для получения энергии используются стандартные турбины. Фактически на станциях такого типа можно получить сравнительно большой КПД (около 20 </a:t>
            </a:r>
            <a:r>
              <a:rPr lang="ru-RU" sz="1600" dirty="0" smtClean="0"/>
              <a:t>%)и </a:t>
            </a:r>
            <a:r>
              <a:rPr lang="ru-RU" sz="1600" dirty="0"/>
              <a:t>высокие мощности.</a:t>
            </a:r>
          </a:p>
        </p:txBody>
      </p:sp>
      <p:pic>
        <p:nvPicPr>
          <p:cNvPr id="2052" name="Picture 4" descr="СЭС башенного типа, солнечные электростанции"/>
          <p:cNvPicPr>
            <a:picLocks noChangeAspect="1" noChangeArrowheads="1"/>
          </p:cNvPicPr>
          <p:nvPr/>
        </p:nvPicPr>
        <p:blipFill rotWithShape="1">
          <a:blip r:embed="rId3">
            <a:extLst>
              <a:ext uri="{28A0092B-C50C-407E-A947-70E740481C1C}">
                <a14:useLocalDpi xmlns:a14="http://schemas.microsoft.com/office/drawing/2010/main" val="0"/>
              </a:ext>
            </a:extLst>
          </a:blip>
          <a:srcRect r="64041"/>
          <a:stretch/>
        </p:blipFill>
        <p:spPr bwMode="auto">
          <a:xfrm>
            <a:off x="8215746" y="2569142"/>
            <a:ext cx="3786103" cy="3553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772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7690" y="665675"/>
            <a:ext cx="6980566" cy="539672"/>
          </a:xfrm>
        </p:spPr>
        <p:txBody>
          <a:bodyPr>
            <a:noAutofit/>
          </a:bodyPr>
          <a:lstStyle/>
          <a:p>
            <a:pPr algn="ctr"/>
            <a:r>
              <a:rPr lang="ru-RU" dirty="0"/>
              <a:t>Тарельчатые электростанции</a:t>
            </a:r>
          </a:p>
        </p:txBody>
      </p:sp>
      <p:pic>
        <p:nvPicPr>
          <p:cNvPr id="4" name="Рисунок 3"/>
          <p:cNvPicPr>
            <a:picLocks noChangeAspect="1"/>
          </p:cNvPicPr>
          <p:nvPr/>
        </p:nvPicPr>
        <p:blipFill>
          <a:blip r:embed="rId2"/>
          <a:stretch>
            <a:fillRect/>
          </a:stretch>
        </p:blipFill>
        <p:spPr>
          <a:xfrm>
            <a:off x="8548256" y="0"/>
            <a:ext cx="3574473" cy="2561174"/>
          </a:xfrm>
          <a:prstGeom prst="rect">
            <a:avLst/>
          </a:prstGeom>
        </p:spPr>
      </p:pic>
      <p:sp>
        <p:nvSpPr>
          <p:cNvPr id="5" name="Прямоугольник 4"/>
          <p:cNvSpPr/>
          <p:nvPr/>
        </p:nvSpPr>
        <p:spPr>
          <a:xfrm>
            <a:off x="221673" y="1651383"/>
            <a:ext cx="8326583" cy="5016758"/>
          </a:xfrm>
          <a:prstGeom prst="rect">
            <a:avLst/>
          </a:prstGeom>
        </p:spPr>
        <p:txBody>
          <a:bodyPr wrap="square">
            <a:spAutoFit/>
          </a:bodyPr>
          <a:lstStyle/>
          <a:p>
            <a:pPr indent="457200" algn="just"/>
            <a:r>
              <a:rPr lang="ru-RU" sz="2000" dirty="0"/>
              <a:t>Принципиально электростанции данного типа похожи на башенные, однако конструктивно отличаются. Здесь используются отдельные модули, каждый из которых генерирует электричество. Модуль включает в себя и отражатель, и приемник. На опоре устанавливается параболическая сборка из зеркал, формирующих отражатель</a:t>
            </a:r>
            <a:r>
              <a:rPr lang="ru-RU" sz="2000" dirty="0" smtClean="0"/>
              <a:t>.</a:t>
            </a:r>
          </a:p>
          <a:p>
            <a:pPr indent="457200" algn="just"/>
            <a:r>
              <a:rPr lang="ru-RU" sz="2000" dirty="0"/>
              <a:t>Приёмник расположен примерно в области концентрации отражённого солнечного света. Отражатель состоит из зеркал в форме, напоминающей тарелки (отсюда название), радиально расположенных на ферме. Диаметры этих зеркал достигают 2 </a:t>
            </a:r>
            <a:r>
              <a:rPr lang="ru-RU" sz="2000" dirty="0" smtClean="0"/>
              <a:t>метров, </a:t>
            </a:r>
            <a:r>
              <a:rPr lang="ru-RU" sz="2000" dirty="0"/>
              <a:t>а количество зеркал — нескольких </a:t>
            </a:r>
            <a:r>
              <a:rPr lang="ru-RU" sz="2000" dirty="0" smtClean="0"/>
              <a:t>десятков </a:t>
            </a:r>
            <a:r>
              <a:rPr lang="ru-RU" sz="2000" dirty="0"/>
              <a:t>(в зависимости от мощности модуля). Такие станции могут состоять как из одного модуля (автономные), так и из нескольких десятков (работа параллельно с сетью)</a:t>
            </a:r>
          </a:p>
        </p:txBody>
      </p:sp>
      <p:pic>
        <p:nvPicPr>
          <p:cNvPr id="6" name="Рисунок 5"/>
          <p:cNvPicPr>
            <a:picLocks noChangeAspect="1"/>
          </p:cNvPicPr>
          <p:nvPr/>
        </p:nvPicPr>
        <p:blipFill rotWithShape="1">
          <a:blip r:embed="rId3"/>
          <a:srcRect r="51598"/>
          <a:stretch/>
        </p:blipFill>
        <p:spPr>
          <a:xfrm>
            <a:off x="8569696" y="2561174"/>
            <a:ext cx="3553033" cy="2929804"/>
          </a:xfrm>
          <a:prstGeom prst="rect">
            <a:avLst/>
          </a:prstGeom>
        </p:spPr>
      </p:pic>
    </p:spTree>
    <p:extLst>
      <p:ext uri="{BB962C8B-B14F-4D97-AF65-F5344CB8AC3E}">
        <p14:creationId xmlns:p14="http://schemas.microsoft.com/office/powerpoint/2010/main" val="3577763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693383"/>
            <a:ext cx="6788726" cy="608945"/>
          </a:xfrm>
        </p:spPr>
        <p:txBody>
          <a:bodyPr>
            <a:noAutofit/>
          </a:bodyPr>
          <a:lstStyle/>
          <a:p>
            <a:pPr algn="ctr"/>
            <a:r>
              <a:rPr lang="ru-RU" dirty="0"/>
              <a:t>Фотоэлектрические электростанции</a:t>
            </a:r>
          </a:p>
        </p:txBody>
      </p:sp>
      <p:pic>
        <p:nvPicPr>
          <p:cNvPr id="4" name="Рисунок 3"/>
          <p:cNvPicPr>
            <a:picLocks noChangeAspect="1"/>
          </p:cNvPicPr>
          <p:nvPr/>
        </p:nvPicPr>
        <p:blipFill>
          <a:blip r:embed="rId2"/>
          <a:stretch>
            <a:fillRect/>
          </a:stretch>
        </p:blipFill>
        <p:spPr>
          <a:xfrm>
            <a:off x="8588638" y="1"/>
            <a:ext cx="3603361" cy="2646218"/>
          </a:xfrm>
          <a:prstGeom prst="rect">
            <a:avLst/>
          </a:prstGeom>
        </p:spPr>
      </p:pic>
      <p:sp>
        <p:nvSpPr>
          <p:cNvPr id="5" name="Прямоугольник 4"/>
          <p:cNvSpPr/>
          <p:nvPr/>
        </p:nvSpPr>
        <p:spPr>
          <a:xfrm>
            <a:off x="1219199" y="1997978"/>
            <a:ext cx="7190509" cy="4062651"/>
          </a:xfrm>
          <a:prstGeom prst="rect">
            <a:avLst/>
          </a:prstGeom>
        </p:spPr>
        <p:txBody>
          <a:bodyPr wrap="square">
            <a:spAutoFit/>
          </a:bodyPr>
          <a:lstStyle/>
          <a:p>
            <a:pPr indent="457200" algn="just"/>
            <a:r>
              <a:rPr lang="ru-RU" sz="2000" dirty="0"/>
              <a:t>Станции на базе фотоэлектрических модулей, солнечных батарей. Весьма популярны и распространены в современном мире. Модули на базе кремниевых элементов широко применяют для электроснабжения небольших объектов, таких как санатории, частные коттеджи и другие здания, где из отдельных частей набирают станцию необходимой мощности, и устанавливают ее на крыше или на участке земли подходящей площади. Промышленные же фотоэлектрические станции способны обеспечить электроснабжение небольших городов</a:t>
            </a:r>
            <a:r>
              <a:rPr lang="ru-RU" sz="2000" dirty="0" smtClean="0"/>
              <a:t>.</a:t>
            </a:r>
          </a:p>
          <a:p>
            <a:endParaRPr lang="ru-RU" dirty="0"/>
          </a:p>
        </p:txBody>
      </p:sp>
    </p:spTree>
    <p:extLst>
      <p:ext uri="{BB962C8B-B14F-4D97-AF65-F5344CB8AC3E}">
        <p14:creationId xmlns:p14="http://schemas.microsoft.com/office/powerpoint/2010/main" val="1830542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4671" y="444001"/>
            <a:ext cx="6412529" cy="1509490"/>
          </a:xfrm>
        </p:spPr>
        <p:txBody>
          <a:bodyPr>
            <a:normAutofit fontScale="90000"/>
          </a:bodyPr>
          <a:lstStyle/>
          <a:p>
            <a:pPr algn="ctr"/>
            <a:r>
              <a:rPr lang="ru-RU" dirty="0"/>
              <a:t>Параболоцилиндрические </a:t>
            </a:r>
            <a:r>
              <a:rPr lang="ru-RU" dirty="0" err="1"/>
              <a:t>концентраторные</a:t>
            </a:r>
            <a:r>
              <a:rPr lang="ru-RU" dirty="0"/>
              <a:t> солнечные электростанции</a:t>
            </a:r>
          </a:p>
        </p:txBody>
      </p:sp>
      <p:pic>
        <p:nvPicPr>
          <p:cNvPr id="3074" name="Picture 2" descr="Солнечная электростанция в СШ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0636" y="0"/>
            <a:ext cx="3841364" cy="263236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187836" y="2399620"/>
            <a:ext cx="7162800" cy="3170099"/>
          </a:xfrm>
          <a:prstGeom prst="rect">
            <a:avLst/>
          </a:prstGeom>
        </p:spPr>
        <p:txBody>
          <a:bodyPr wrap="square">
            <a:spAutoFit/>
          </a:bodyPr>
          <a:lstStyle/>
          <a:p>
            <a:pPr indent="457200" algn="just"/>
            <a:r>
              <a:rPr lang="ru-RU" sz="2000" dirty="0"/>
              <a:t>Здесь снова теплоноситель нагревается сконцентрированным отраженным излучением. Зеркало в форме параболического цилиндра, до 50 метров в длину, располагается в направлении север-юг, и вслед за движением солнца вращается. В фокусе зеркала закреплена трубка, по которой движется жидкий теплоноситель. После того, как теплоноситель достаточно разогрелся, в теплообменнике тепло передается воде, где пар опять же вращает генератор.</a:t>
            </a:r>
          </a:p>
        </p:txBody>
      </p:sp>
      <p:pic>
        <p:nvPicPr>
          <p:cNvPr id="5" name="Рисунок 4"/>
          <p:cNvPicPr>
            <a:picLocks noChangeAspect="1"/>
          </p:cNvPicPr>
          <p:nvPr/>
        </p:nvPicPr>
        <p:blipFill rotWithShape="1">
          <a:blip r:embed="rId3"/>
          <a:srcRect r="57193"/>
          <a:stretch/>
        </p:blipFill>
        <p:spPr>
          <a:xfrm>
            <a:off x="8350637" y="2632364"/>
            <a:ext cx="3841364" cy="3311770"/>
          </a:xfrm>
          <a:prstGeom prst="rect">
            <a:avLst/>
          </a:prstGeom>
        </p:spPr>
      </p:pic>
    </p:spTree>
    <p:extLst>
      <p:ext uri="{BB962C8B-B14F-4D97-AF65-F5344CB8AC3E}">
        <p14:creationId xmlns:p14="http://schemas.microsoft.com/office/powerpoint/2010/main" val="3647397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435" y="728018"/>
            <a:ext cx="7437810" cy="1280890"/>
          </a:xfrm>
        </p:spPr>
        <p:txBody>
          <a:bodyPr>
            <a:normAutofit/>
          </a:bodyPr>
          <a:lstStyle/>
          <a:p>
            <a:pPr algn="ctr"/>
            <a:r>
              <a:rPr lang="ru-RU" sz="2800" dirty="0"/>
              <a:t>СЭС, использующие двигатель Стирлинга</a:t>
            </a:r>
          </a:p>
        </p:txBody>
      </p:sp>
      <p:sp>
        <p:nvSpPr>
          <p:cNvPr id="4" name="Прямоугольник 3"/>
          <p:cNvSpPr/>
          <p:nvPr/>
        </p:nvSpPr>
        <p:spPr>
          <a:xfrm>
            <a:off x="720435" y="3020291"/>
            <a:ext cx="9961419" cy="3416320"/>
          </a:xfrm>
          <a:prstGeom prst="rect">
            <a:avLst/>
          </a:prstGeom>
        </p:spPr>
        <p:txBody>
          <a:bodyPr wrap="square">
            <a:spAutoFit/>
          </a:bodyPr>
          <a:lstStyle/>
          <a:p>
            <a:pPr indent="457200" algn="just"/>
            <a:r>
              <a:rPr lang="ru-RU" sz="2400" dirty="0"/>
              <a:t>Представляют собой СЭС с параболическими концентраторами, у которых в фокусе установлен двигатель Стирлинга. Существуют конструкции двигателей Стирлинга, которые непосредственно преобразуют колебания поршня в электрическую энергию, без использования кривошипно-шатунного механизма. Это позволяет достичь высокой эффективности преобразования энергии. Эффективность таких электростанций достигает 31,25 </a:t>
            </a:r>
            <a:r>
              <a:rPr lang="ru-RU" sz="2400" dirty="0" smtClean="0"/>
              <a:t>%. </a:t>
            </a:r>
            <a:r>
              <a:rPr lang="ru-RU" sz="2400" dirty="0"/>
              <a:t>В качестве рабочего тела используется водород или гелий.</a:t>
            </a:r>
          </a:p>
        </p:txBody>
      </p:sp>
      <p:pic>
        <p:nvPicPr>
          <p:cNvPr id="4098" name="Picture 2" descr="Cолнечная электростанция - солнечный генератор на двигателе Стирлинга — Мир  науки,техники,медицины и образования © первая научно-техническая  коммерческая социальная се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6364" y="1"/>
            <a:ext cx="4225636" cy="3020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675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7690" y="651819"/>
            <a:ext cx="4556020" cy="789054"/>
          </a:xfrm>
        </p:spPr>
        <p:txBody>
          <a:bodyPr/>
          <a:lstStyle/>
          <a:p>
            <a:pPr algn="ctr"/>
            <a:r>
              <a:rPr lang="ru-RU" dirty="0"/>
              <a:t>Аэростатные СЭС</a:t>
            </a:r>
          </a:p>
        </p:txBody>
      </p:sp>
      <p:pic>
        <p:nvPicPr>
          <p:cNvPr id="5122" name="Picture 2" descr="Аэростатные солнечные электростан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3870" y="0"/>
            <a:ext cx="6008130" cy="3532253"/>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567690" y="3684654"/>
            <a:ext cx="9848455" cy="2308324"/>
          </a:xfrm>
          <a:prstGeom prst="rect">
            <a:avLst/>
          </a:prstGeom>
        </p:spPr>
        <p:txBody>
          <a:bodyPr wrap="square">
            <a:spAutoFit/>
          </a:bodyPr>
          <a:lstStyle/>
          <a:p>
            <a:pPr indent="457200" algn="just"/>
            <a:r>
              <a:rPr lang="ru-RU" dirty="0"/>
              <a:t>Солнечные аэростатные электростанции самые </a:t>
            </a:r>
            <a:r>
              <a:rPr lang="ru-RU" dirty="0" err="1"/>
              <a:t>энергоэффективные</a:t>
            </a:r>
            <a:r>
              <a:rPr lang="ru-RU" dirty="0"/>
              <a:t> электростанции, они способны собрать до 97% солнечной энергии, при этом этот тип сооружений занимает малые территории поверхности, так как расположенное на поверхности земли оборудование занимает слишком мало места, а громоздкий баллон аэростата с фотоэлектрическим слоем, расположен в воздухе и способен поглощать солнечные лучи практически полностью в любое время суток, независимо от погодных условий за счет способности подниматься и опускаться на необходимую высоту.</a:t>
            </a:r>
          </a:p>
        </p:txBody>
      </p:sp>
    </p:spTree>
    <p:extLst>
      <p:ext uri="{BB962C8B-B14F-4D97-AF65-F5344CB8AC3E}">
        <p14:creationId xmlns:p14="http://schemas.microsoft.com/office/powerpoint/2010/main" val="3625609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5908" y="637965"/>
            <a:ext cx="5899911" cy="636654"/>
          </a:xfrm>
        </p:spPr>
        <p:txBody>
          <a:bodyPr>
            <a:normAutofit fontScale="90000"/>
          </a:bodyPr>
          <a:lstStyle/>
          <a:p>
            <a:pPr algn="ctr"/>
            <a:r>
              <a:rPr lang="ru-RU" dirty="0"/>
              <a:t>Комбинированные СЭС</a:t>
            </a:r>
          </a:p>
        </p:txBody>
      </p:sp>
      <p:pic>
        <p:nvPicPr>
          <p:cNvPr id="6146" name="Picture 2" descr="Комбинированные СЭС, солнечные электростан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7019" y="69274"/>
            <a:ext cx="5464980" cy="209203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385453" y="2161309"/>
            <a:ext cx="10224656" cy="4247317"/>
          </a:xfrm>
          <a:prstGeom prst="rect">
            <a:avLst/>
          </a:prstGeom>
        </p:spPr>
        <p:txBody>
          <a:bodyPr wrap="square">
            <a:spAutoFit/>
          </a:bodyPr>
          <a:lstStyle/>
          <a:p>
            <a:pPr indent="457200" algn="just"/>
            <a:endParaRPr lang="ru-RU" dirty="0"/>
          </a:p>
          <a:p>
            <a:pPr indent="457200" algn="just"/>
            <a:r>
              <a:rPr lang="ru-RU" dirty="0"/>
              <a:t>Комбинированные электростанции могут совмещать в себе несколько типов солнечных электростанций. Так например на одной территории станции будут </a:t>
            </a:r>
            <a:r>
              <a:rPr lang="ru-RU" dirty="0" err="1"/>
              <a:t>запараллелены</a:t>
            </a:r>
            <a:r>
              <a:rPr lang="ru-RU" dirty="0"/>
              <a:t> установки тарельчатого или параболического типа и солнечных батарей. Также, другим примером может служить то, когда на солнечной электростанции дополнительно устанавливают теплообменные конструкции для получения горячей воды, которая может быть использована для горячего водоснабжения, отопления или технических потребностей.</a:t>
            </a:r>
          </a:p>
          <a:p>
            <a:pPr indent="457200" algn="just"/>
            <a:endParaRPr lang="ru-RU" dirty="0"/>
          </a:p>
          <a:p>
            <a:pPr indent="457200" algn="just"/>
            <a:r>
              <a:rPr lang="ru-RU" dirty="0"/>
              <a:t>Часто на солнечных электростанциях (СЭС) различных типов дополнительно устанавливают теплообменные аппараты для получения горячей воды, которая используется как для технических нужд, так и для горячего водоснабжения и отопления. В этом и состоит суть комбинированных СЭС. Также на одной территории возможна параллельная установка концентраторов и </a:t>
            </a:r>
            <a:r>
              <a:rPr lang="ru-RU" dirty="0" err="1"/>
              <a:t>фотобатарей</a:t>
            </a:r>
            <a:r>
              <a:rPr lang="ru-RU" dirty="0"/>
              <a:t>, что тоже считается комбинированной СЭС.</a:t>
            </a:r>
          </a:p>
        </p:txBody>
      </p:sp>
    </p:spTree>
    <p:extLst>
      <p:ext uri="{BB962C8B-B14F-4D97-AF65-F5344CB8AC3E}">
        <p14:creationId xmlns:p14="http://schemas.microsoft.com/office/powerpoint/2010/main" val="268277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9217" y="651162"/>
            <a:ext cx="6994420" cy="907473"/>
          </a:xfrm>
        </p:spPr>
        <p:txBody>
          <a:bodyPr>
            <a:normAutofit fontScale="90000"/>
          </a:bodyPr>
          <a:lstStyle/>
          <a:p>
            <a:pPr algn="ctr"/>
            <a:r>
              <a:rPr lang="ru-RU" dirty="0"/>
              <a:t>Солнечно-вакуумные электростанции</a:t>
            </a:r>
          </a:p>
        </p:txBody>
      </p:sp>
      <p:sp>
        <p:nvSpPr>
          <p:cNvPr id="4" name="Прямоугольник 3"/>
          <p:cNvSpPr/>
          <p:nvPr/>
        </p:nvSpPr>
        <p:spPr>
          <a:xfrm>
            <a:off x="1219201" y="3355401"/>
            <a:ext cx="10280072" cy="2862322"/>
          </a:xfrm>
          <a:prstGeom prst="rect">
            <a:avLst/>
          </a:prstGeom>
        </p:spPr>
        <p:txBody>
          <a:bodyPr wrap="square">
            <a:spAutoFit/>
          </a:bodyPr>
          <a:lstStyle/>
          <a:p>
            <a:pPr indent="457200" algn="just"/>
            <a:r>
              <a:rPr lang="ru-RU" dirty="0"/>
              <a:t>Абсолютно экологически безопасный тип солнечных станций. В качестве принципа используется естественный поток воздуха, возникающий благодаря перепаду температур (воздух у поверхности земли разогревается, и устремляется вверх</a:t>
            </a:r>
            <a:r>
              <a:rPr lang="ru-RU" dirty="0" smtClean="0"/>
              <a:t>)</a:t>
            </a:r>
          </a:p>
          <a:p>
            <a:pPr indent="457200" algn="just"/>
            <a:r>
              <a:rPr lang="ru-RU" dirty="0"/>
              <a:t>Сооружается оранжерея, представляющая собой накрытый стеклом участок земли. Из центра оранжереи выступает башня, высокая труба, в которой установлена турбина генератора. Солнце разогревает оранжерею, и воздух устремляясь через трубу вверх, вращает турбину. Тяга сохраняется постоянной, пока солнце разогревает воздух в закрытом стеклом объеме, и даже ночью, пока поверхность земли сохраняет тепло.</a:t>
            </a:r>
          </a:p>
        </p:txBody>
      </p:sp>
      <p:pic>
        <p:nvPicPr>
          <p:cNvPr id="5" name="Рисунок 4"/>
          <p:cNvPicPr>
            <a:picLocks noChangeAspect="1"/>
          </p:cNvPicPr>
          <p:nvPr/>
        </p:nvPicPr>
        <p:blipFill>
          <a:blip r:embed="rId2"/>
          <a:stretch>
            <a:fillRect/>
          </a:stretch>
        </p:blipFill>
        <p:spPr>
          <a:xfrm>
            <a:off x="7924800" y="0"/>
            <a:ext cx="4267200" cy="3028950"/>
          </a:xfrm>
          <a:prstGeom prst="rect">
            <a:avLst/>
          </a:prstGeom>
        </p:spPr>
      </p:pic>
    </p:spTree>
    <p:extLst>
      <p:ext uri="{BB962C8B-B14F-4D97-AF65-F5344CB8AC3E}">
        <p14:creationId xmlns:p14="http://schemas.microsoft.com/office/powerpoint/2010/main" val="3161643579"/>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43</TotalTime>
  <Words>876</Words>
  <Application>Microsoft Office PowerPoint</Application>
  <PresentationFormat>Широкоэкранный</PresentationFormat>
  <Paragraphs>33</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Century Gothic</vt:lpstr>
      <vt:lpstr>Times New Roman</vt:lpstr>
      <vt:lpstr>Wingdings 3</vt:lpstr>
      <vt:lpstr>Легкий дым</vt:lpstr>
      <vt:lpstr>Солнечные электростанции</vt:lpstr>
      <vt:lpstr>Презентация PowerPoint</vt:lpstr>
      <vt:lpstr>Типы солнечных электростанций</vt:lpstr>
      <vt:lpstr>Башенные электростанции</vt:lpstr>
      <vt:lpstr>Тарельчатые электростанции</vt:lpstr>
      <vt:lpstr>Фотоэлектрические электростанции</vt:lpstr>
      <vt:lpstr>Параболоцилиндрические концентраторные солнечные электростанции</vt:lpstr>
      <vt:lpstr>СЭС, использующие двигатель Стирлинга</vt:lpstr>
      <vt:lpstr>Аэростатные СЭС</vt:lpstr>
      <vt:lpstr>Комбинированные СЭС</vt:lpstr>
      <vt:lpstr>Солнечно-вакуумные электростанции</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Солнечные электростанции</dc:title>
  <dc:creator>Windows User</dc:creator>
  <cp:lastModifiedBy>Windows User</cp:lastModifiedBy>
  <cp:revision>7</cp:revision>
  <dcterms:created xsi:type="dcterms:W3CDTF">2021-10-19T03:01:26Z</dcterms:created>
  <dcterms:modified xsi:type="dcterms:W3CDTF">2021-10-19T03:45:11Z</dcterms:modified>
</cp:coreProperties>
</file>