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40" r:id="rId3"/>
    <p:sldId id="341" r:id="rId4"/>
    <p:sldId id="342" r:id="rId5"/>
    <p:sldId id="343" r:id="rId6"/>
    <p:sldId id="345" r:id="rId7"/>
    <p:sldId id="346" r:id="rId8"/>
    <p:sldId id="347" r:id="rId9"/>
    <p:sldId id="348" r:id="rId10"/>
    <p:sldId id="349" r:id="rId11"/>
    <p:sldId id="350"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2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A97E19-0F94-4067-BCA4-7398DA5F1C68}" type="datetimeFigureOut">
              <a:rPr lang="ru-RU" smtClean="0"/>
              <a:t>10.11.2021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C1933D-B152-4514-8723-F6155B10962A}" type="slidenum">
              <a:rPr lang="ru-RU" smtClean="0"/>
              <a:t>‹#›</a:t>
            </a:fld>
            <a:endParaRPr lang="ru-RU"/>
          </a:p>
        </p:txBody>
      </p:sp>
    </p:spTree>
    <p:extLst>
      <p:ext uri="{BB962C8B-B14F-4D97-AF65-F5344CB8AC3E}">
        <p14:creationId xmlns:p14="http://schemas.microsoft.com/office/powerpoint/2010/main" val="3543091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BC1933D-B152-4514-8723-F6155B10962A}" type="slidenum">
              <a:rPr lang="ru-RU" smtClean="0"/>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4FE63CA-9ECC-4848-B668-C40B7D93477F}" type="slidenum">
              <a:rPr lang="ru-RU" smtClean="0"/>
              <a:pPr/>
              <a:t>7</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4FE63CA-9ECC-4848-B668-C40B7D93477F}" type="slidenum">
              <a:rPr lang="ru-RU" smtClean="0"/>
              <a:pPr/>
              <a:t>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10.11.2021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Управление качеством</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368660"/>
            <a:ext cx="7772400" cy="936104"/>
          </a:xfrm>
        </p:spPr>
        <p:txBody>
          <a:bodyPr>
            <a:noAutofit/>
          </a:bodyPr>
          <a:lstStyle/>
          <a:p>
            <a:r>
              <a:rPr lang="ru-RU" sz="3200" b="1" dirty="0" smtClean="0">
                <a:solidFill>
                  <a:srgbClr val="A50021"/>
                </a:solidFill>
              </a:rPr>
              <a:t>Система менеджмента качества (СМК) </a:t>
            </a:r>
            <a:r>
              <a:rPr lang="ru-RU" sz="3200" dirty="0" smtClean="0"/>
              <a:t/>
            </a:r>
            <a:br>
              <a:rPr lang="ru-RU" sz="3200" dirty="0" smtClean="0"/>
            </a:br>
            <a:endParaRPr lang="ru-RU" sz="3200" dirty="0"/>
          </a:p>
        </p:txBody>
      </p:sp>
      <p:sp>
        <p:nvSpPr>
          <p:cNvPr id="3" name="Подзаголовок 2"/>
          <p:cNvSpPr>
            <a:spLocks noGrp="1"/>
          </p:cNvSpPr>
          <p:nvPr>
            <p:ph type="subTitle" idx="1"/>
          </p:nvPr>
        </p:nvSpPr>
        <p:spPr>
          <a:xfrm>
            <a:off x="1259632" y="908720"/>
            <a:ext cx="6400800" cy="1752600"/>
          </a:xfrm>
        </p:spPr>
        <p:txBody>
          <a:bodyPr/>
          <a:lstStyle/>
          <a:p>
            <a:endParaRPr lang="ru-RU" dirty="0" smtClean="0"/>
          </a:p>
          <a:p>
            <a:r>
              <a:rPr lang="ru-RU" dirty="0" smtClean="0"/>
              <a:t>7 </a:t>
            </a:r>
            <a:r>
              <a:rPr lang="ru-RU" dirty="0" smtClean="0"/>
              <a:t>принципов </a:t>
            </a:r>
            <a:r>
              <a:rPr lang="ru-RU" dirty="0" smtClean="0"/>
              <a:t>менеджмента качества</a:t>
            </a:r>
            <a:endParaRPr lang="ru-RU" dirty="0"/>
          </a:p>
        </p:txBody>
      </p:sp>
      <p:sp>
        <p:nvSpPr>
          <p:cNvPr id="5" name="Прямоугольник 4"/>
          <p:cNvSpPr/>
          <p:nvPr/>
        </p:nvSpPr>
        <p:spPr>
          <a:xfrm>
            <a:off x="6954105" y="1021378"/>
            <a:ext cx="1103187" cy="369332"/>
          </a:xfrm>
          <a:prstGeom prst="rect">
            <a:avLst/>
          </a:prstGeom>
        </p:spPr>
        <p:txBody>
          <a:bodyPr wrap="none">
            <a:spAutoFit/>
          </a:bodyPr>
          <a:lstStyle/>
          <a:p>
            <a:r>
              <a:rPr lang="ru-RU" b="1" dirty="0" smtClean="0">
                <a:solidFill>
                  <a:srgbClr val="FF0000"/>
                </a:solidFill>
              </a:rPr>
              <a:t>Лекция 8</a:t>
            </a:r>
            <a:endParaRPr lang="ru-RU" b="1"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0" y="0"/>
            <a:ext cx="9144000" cy="6858000"/>
          </a:xfrm>
          <a:prstGeom prst="rect">
            <a:avLst/>
          </a:prstGeom>
          <a:gradFill rotWithShape="1">
            <a:gsLst>
              <a:gs pos="0">
                <a:schemeClr val="bg1"/>
              </a:gs>
              <a:gs pos="100000">
                <a:srgbClr val="FFCC66"/>
              </a:gs>
            </a:gsLst>
            <a:lin ang="5400000" scaled="1"/>
          </a:gradFill>
          <a:ln w="9525">
            <a:noFill/>
            <a:miter lim="800000"/>
            <a:headEnd/>
            <a:tailEnd/>
          </a:ln>
          <a:effectLst/>
        </p:spPr>
        <p:txBody>
          <a:bodyPr wrap="none" anchor="ctr"/>
          <a:lstStyle/>
          <a:p>
            <a:endParaRPr lang="ru-RU"/>
          </a:p>
        </p:txBody>
      </p:sp>
      <p:sp>
        <p:nvSpPr>
          <p:cNvPr id="15362" name="Rectangle 2"/>
          <p:cNvSpPr>
            <a:spLocks noGrp="1" noChangeArrowheads="1"/>
          </p:cNvSpPr>
          <p:nvPr>
            <p:ph type="title"/>
          </p:nvPr>
        </p:nvSpPr>
        <p:spPr>
          <a:xfrm>
            <a:off x="468313" y="0"/>
            <a:ext cx="8229600" cy="764704"/>
          </a:xfrm>
        </p:spPr>
        <p:txBody>
          <a:bodyPr>
            <a:normAutofit fontScale="90000"/>
          </a:bodyPr>
          <a:lstStyle/>
          <a:p>
            <a:r>
              <a:rPr lang="ru-RU" sz="3600" b="1" dirty="0">
                <a:solidFill>
                  <a:srgbClr val="A50021"/>
                </a:solidFill>
              </a:rPr>
              <a:t>Основные принципы </a:t>
            </a:r>
            <a:r>
              <a:rPr lang="ru-RU" sz="3600" b="1" dirty="0" smtClean="0">
                <a:solidFill>
                  <a:srgbClr val="A50021"/>
                </a:solidFill>
              </a:rPr>
              <a:t>менеджмента качества</a:t>
            </a:r>
            <a:endParaRPr lang="ru-RU" sz="3600" b="1" dirty="0">
              <a:solidFill>
                <a:srgbClr val="A50021"/>
              </a:solidFill>
            </a:endParaRPr>
          </a:p>
        </p:txBody>
      </p:sp>
      <p:sp>
        <p:nvSpPr>
          <p:cNvPr id="15363" name="Rectangle 3"/>
          <p:cNvSpPr>
            <a:spLocks noGrp="1" noChangeArrowheads="1"/>
          </p:cNvSpPr>
          <p:nvPr>
            <p:ph type="body" idx="1"/>
          </p:nvPr>
        </p:nvSpPr>
        <p:spPr>
          <a:xfrm>
            <a:off x="251520" y="836712"/>
            <a:ext cx="8712968" cy="5832648"/>
          </a:xfrm>
        </p:spPr>
        <p:txBody>
          <a:bodyPr>
            <a:normAutofit fontScale="70000" lnSpcReduction="20000"/>
          </a:bodyPr>
          <a:lstStyle/>
          <a:p>
            <a:pPr algn="ctr">
              <a:lnSpc>
                <a:spcPct val="90000"/>
              </a:lnSpc>
              <a:buNone/>
            </a:pPr>
            <a:r>
              <a:rPr lang="ru-RU" sz="2800" b="1" dirty="0">
                <a:solidFill>
                  <a:srgbClr val="A50021"/>
                </a:solidFill>
              </a:rPr>
              <a:t>Принцип 1</a:t>
            </a:r>
            <a:r>
              <a:rPr lang="ru-RU" sz="2800" dirty="0"/>
              <a:t> </a:t>
            </a:r>
            <a:r>
              <a:rPr lang="ru-RU" sz="2800" b="1" dirty="0"/>
              <a:t>– Ориентация на </a:t>
            </a:r>
            <a:r>
              <a:rPr lang="ru-RU" sz="2800" b="1" dirty="0" smtClean="0"/>
              <a:t>потребителя</a:t>
            </a:r>
          </a:p>
          <a:p>
            <a:pPr algn="ctr">
              <a:lnSpc>
                <a:spcPct val="90000"/>
              </a:lnSpc>
              <a:buNone/>
            </a:pPr>
            <a:r>
              <a:rPr lang="ru-RU" sz="2100" dirty="0">
                <a:solidFill>
                  <a:srgbClr val="C00000"/>
                </a:solidFill>
              </a:rPr>
              <a:t>Менеджмент качества нацелен на выполнение требований потребителей и на стремление превзойти их ожидания</a:t>
            </a:r>
          </a:p>
          <a:p>
            <a:pPr algn="just">
              <a:lnSpc>
                <a:spcPct val="90000"/>
              </a:lnSpc>
              <a:buNone/>
            </a:pPr>
            <a:r>
              <a:rPr lang="ru-RU" sz="2100" dirty="0" smtClean="0"/>
              <a:t>Устойчивый </a:t>
            </a:r>
            <a:r>
              <a:rPr lang="ru-RU" sz="2100" dirty="0"/>
              <a:t>успех достигается тогда, когда организация завоевывает и сохраняет доверие потребителей и других заинтересованных сторон. </a:t>
            </a:r>
            <a:r>
              <a:rPr lang="ru-RU" sz="2100" dirty="0"/>
              <a:t>Каждый аспект взаимодействия с потребителем дает возможность создавать больше ценности для потребителя. </a:t>
            </a:r>
            <a:r>
              <a:rPr lang="ru-RU" sz="2100" dirty="0"/>
              <a:t>Понимание настоящих и будущих потребностей потребителей и других заинтересованных сторон вносит вклад в достижение организацией устойчивого успеха</a:t>
            </a:r>
            <a:r>
              <a:rPr lang="ru-RU" sz="2100" dirty="0"/>
              <a:t>.</a:t>
            </a:r>
            <a:r>
              <a:rPr lang="ru-RU" sz="2100" dirty="0"/>
              <a:t> </a:t>
            </a:r>
            <a:endParaRPr lang="ru-RU" sz="1000" dirty="0" smtClean="0"/>
          </a:p>
          <a:p>
            <a:pPr algn="just">
              <a:lnSpc>
                <a:spcPct val="90000"/>
              </a:lnSpc>
              <a:buNone/>
            </a:pPr>
            <a:endParaRPr lang="ru-RU" sz="1800" u="sng" dirty="0" smtClean="0">
              <a:solidFill>
                <a:srgbClr val="FF0000"/>
              </a:solidFill>
            </a:endParaRPr>
          </a:p>
          <a:p>
            <a:pPr algn="just">
              <a:lnSpc>
                <a:spcPct val="90000"/>
              </a:lnSpc>
              <a:buNone/>
            </a:pPr>
            <a:r>
              <a:rPr lang="ru-RU" sz="2100" u="sng" dirty="0" smtClean="0">
                <a:solidFill>
                  <a:srgbClr val="FF0000"/>
                </a:solidFill>
              </a:rPr>
              <a:t>Основные преимущества</a:t>
            </a:r>
            <a:r>
              <a:rPr lang="ru-RU" sz="2100" dirty="0" smtClean="0">
                <a:solidFill>
                  <a:srgbClr val="FF0000"/>
                </a:solidFill>
              </a:rPr>
              <a:t>:</a:t>
            </a:r>
            <a:endParaRPr lang="ru-RU" sz="2100" dirty="0">
              <a:solidFill>
                <a:srgbClr val="FF0000"/>
              </a:solidFill>
            </a:endParaRPr>
          </a:p>
          <a:p>
            <a:pPr algn="just">
              <a:lnSpc>
                <a:spcPct val="90000"/>
              </a:lnSpc>
              <a:buFont typeface="Wingdings" pitchFamily="2" charset="2"/>
              <a:buChar char="Ø"/>
            </a:pPr>
            <a:r>
              <a:rPr lang="ru-RU" sz="2100" dirty="0"/>
              <a:t>увеличение </a:t>
            </a:r>
            <a:r>
              <a:rPr lang="ru-RU" sz="2100" dirty="0"/>
              <a:t>ценности для потребителей;</a:t>
            </a:r>
          </a:p>
          <a:p>
            <a:pPr algn="just">
              <a:lnSpc>
                <a:spcPct val="90000"/>
              </a:lnSpc>
              <a:buFont typeface="Wingdings" pitchFamily="2" charset="2"/>
              <a:buChar char="Ø"/>
            </a:pPr>
            <a:r>
              <a:rPr lang="ru-RU" sz="2100" dirty="0"/>
              <a:t>повышение </a:t>
            </a:r>
            <a:r>
              <a:rPr lang="ru-RU" sz="2100" dirty="0"/>
              <a:t>удовлетворенности потребителей;</a:t>
            </a:r>
          </a:p>
          <a:p>
            <a:pPr algn="just">
              <a:lnSpc>
                <a:spcPct val="90000"/>
              </a:lnSpc>
              <a:buFont typeface="Wingdings" pitchFamily="2" charset="2"/>
              <a:buChar char="Ø"/>
            </a:pPr>
            <a:r>
              <a:rPr lang="ru-RU" sz="2100" dirty="0"/>
              <a:t>повышение </a:t>
            </a:r>
            <a:r>
              <a:rPr lang="ru-RU" sz="2100" dirty="0"/>
              <a:t>лояльности потребителей;</a:t>
            </a:r>
          </a:p>
          <a:p>
            <a:pPr algn="just">
              <a:lnSpc>
                <a:spcPct val="90000"/>
              </a:lnSpc>
              <a:buFont typeface="Wingdings" pitchFamily="2" charset="2"/>
              <a:buChar char="Ø"/>
            </a:pPr>
            <a:r>
              <a:rPr lang="ru-RU" sz="2100" dirty="0"/>
              <a:t>увеличение </a:t>
            </a:r>
            <a:r>
              <a:rPr lang="ru-RU" sz="2100" dirty="0"/>
              <a:t>повторных сделок;</a:t>
            </a:r>
          </a:p>
          <a:p>
            <a:pPr algn="just">
              <a:lnSpc>
                <a:spcPct val="90000"/>
              </a:lnSpc>
              <a:buFont typeface="Wingdings" pitchFamily="2" charset="2"/>
              <a:buChar char="Ø"/>
            </a:pPr>
            <a:r>
              <a:rPr lang="ru-RU" sz="2100" dirty="0"/>
              <a:t>улучшение </a:t>
            </a:r>
            <a:r>
              <a:rPr lang="ru-RU" sz="2100" dirty="0"/>
              <a:t>репутации организации;</a:t>
            </a:r>
          </a:p>
          <a:p>
            <a:pPr algn="just">
              <a:lnSpc>
                <a:spcPct val="90000"/>
              </a:lnSpc>
              <a:buFont typeface="Wingdings" pitchFamily="2" charset="2"/>
              <a:buChar char="Ø"/>
            </a:pPr>
            <a:r>
              <a:rPr lang="ru-RU" sz="2100" dirty="0"/>
              <a:t>расширение </a:t>
            </a:r>
            <a:r>
              <a:rPr lang="ru-RU" sz="2100" dirty="0"/>
              <a:t>потребительской базы;</a:t>
            </a:r>
          </a:p>
          <a:p>
            <a:pPr algn="just">
              <a:lnSpc>
                <a:spcPct val="90000"/>
              </a:lnSpc>
              <a:buFont typeface="Wingdings" pitchFamily="2" charset="2"/>
              <a:buChar char="Ø"/>
            </a:pPr>
            <a:r>
              <a:rPr lang="ru-RU" sz="2100" dirty="0"/>
              <a:t>рост </a:t>
            </a:r>
            <a:r>
              <a:rPr lang="ru-RU" sz="2100" dirty="0"/>
              <a:t>доходов и увеличение доли рынка.</a:t>
            </a:r>
          </a:p>
          <a:p>
            <a:pPr algn="just">
              <a:lnSpc>
                <a:spcPct val="90000"/>
              </a:lnSpc>
              <a:buNone/>
            </a:pPr>
            <a:endParaRPr lang="ru-RU" sz="1800" dirty="0" smtClean="0"/>
          </a:p>
          <a:p>
            <a:pPr algn="just">
              <a:lnSpc>
                <a:spcPct val="90000"/>
              </a:lnSpc>
              <a:buNone/>
            </a:pPr>
            <a:r>
              <a:rPr lang="ru-RU" sz="2100" u="sng" dirty="0">
                <a:solidFill>
                  <a:srgbClr val="FF0000"/>
                </a:solidFill>
              </a:rPr>
              <a:t>Возможные </a:t>
            </a:r>
            <a:r>
              <a:rPr lang="ru-RU" sz="2100" u="sng" dirty="0" smtClean="0">
                <a:solidFill>
                  <a:srgbClr val="FF0000"/>
                </a:solidFill>
              </a:rPr>
              <a:t>действия:</a:t>
            </a:r>
            <a:endParaRPr lang="ru-RU" sz="2100" u="sng" dirty="0">
              <a:solidFill>
                <a:srgbClr val="FF0000"/>
              </a:solidFill>
            </a:endParaRPr>
          </a:p>
          <a:p>
            <a:pPr algn="just">
              <a:lnSpc>
                <a:spcPct val="90000"/>
              </a:lnSpc>
              <a:buFont typeface="Wingdings" pitchFamily="2" charset="2"/>
              <a:buChar char="Ø"/>
            </a:pPr>
            <a:r>
              <a:rPr lang="ru-RU" sz="2100" dirty="0" smtClean="0"/>
              <a:t>определение </a:t>
            </a:r>
            <a:r>
              <a:rPr lang="ru-RU" sz="2100" dirty="0"/>
              <a:t>прямых и косвенных потребителей, получающих ценность от организации;</a:t>
            </a:r>
          </a:p>
          <a:p>
            <a:pPr algn="just">
              <a:lnSpc>
                <a:spcPct val="90000"/>
              </a:lnSpc>
              <a:buFont typeface="Wingdings" pitchFamily="2" charset="2"/>
              <a:buChar char="Ø"/>
            </a:pPr>
            <a:r>
              <a:rPr lang="ru-RU" sz="2100" dirty="0" smtClean="0"/>
              <a:t>понимание </a:t>
            </a:r>
            <a:r>
              <a:rPr lang="ru-RU" sz="2100" dirty="0"/>
              <a:t>настоящих и будущих потребностей и ожиданий потребителей;</a:t>
            </a:r>
          </a:p>
          <a:p>
            <a:pPr algn="just">
              <a:lnSpc>
                <a:spcPct val="90000"/>
              </a:lnSpc>
              <a:buFont typeface="Wingdings" pitchFamily="2" charset="2"/>
              <a:buChar char="Ø"/>
            </a:pPr>
            <a:r>
              <a:rPr lang="ru-RU" sz="2100" dirty="0" smtClean="0"/>
              <a:t>соотнесение </a:t>
            </a:r>
            <a:r>
              <a:rPr lang="ru-RU" sz="2100" dirty="0"/>
              <a:t>целей организации с потребностями и ожиданиями потребителей;</a:t>
            </a:r>
          </a:p>
          <a:p>
            <a:pPr algn="just">
              <a:lnSpc>
                <a:spcPct val="90000"/>
              </a:lnSpc>
              <a:buFont typeface="Wingdings" pitchFamily="2" charset="2"/>
              <a:buChar char="Ø"/>
            </a:pPr>
            <a:r>
              <a:rPr lang="ru-RU" sz="2100" dirty="0" smtClean="0"/>
              <a:t>доведение </a:t>
            </a:r>
            <a:r>
              <a:rPr lang="ru-RU" sz="2100" dirty="0"/>
              <a:t>потребностей и ожиданий потребителей до работников организации;</a:t>
            </a:r>
          </a:p>
          <a:p>
            <a:pPr algn="just">
              <a:lnSpc>
                <a:spcPct val="90000"/>
              </a:lnSpc>
              <a:buFont typeface="Wingdings" pitchFamily="2" charset="2"/>
              <a:buChar char="Ø"/>
            </a:pPr>
            <a:r>
              <a:rPr lang="ru-RU" sz="2100" dirty="0" smtClean="0"/>
              <a:t>планирование</a:t>
            </a:r>
            <a:r>
              <a:rPr lang="ru-RU" sz="2100" dirty="0"/>
              <a:t>, проектирование, разработка, производство, поставка и обслуживание продукции и предоставление услуг для удовлетворения потребностей и ожиданий потребителей;</a:t>
            </a:r>
          </a:p>
          <a:p>
            <a:pPr algn="just">
              <a:lnSpc>
                <a:spcPct val="90000"/>
              </a:lnSpc>
              <a:buFont typeface="Wingdings" pitchFamily="2" charset="2"/>
              <a:buChar char="Ø"/>
            </a:pPr>
            <a:r>
              <a:rPr lang="ru-RU" sz="2100" dirty="0" smtClean="0"/>
              <a:t>измерение </a:t>
            </a:r>
            <a:r>
              <a:rPr lang="ru-RU" sz="2100" dirty="0"/>
              <a:t>и мониторинг удовлетворенности потребителей, и принятие соответствующих действий;</a:t>
            </a:r>
          </a:p>
          <a:p>
            <a:pPr algn="just">
              <a:lnSpc>
                <a:spcPct val="90000"/>
              </a:lnSpc>
              <a:buFont typeface="Wingdings" pitchFamily="2" charset="2"/>
              <a:buChar char="Ø"/>
            </a:pPr>
            <a:r>
              <a:rPr lang="ru-RU" sz="2100" dirty="0" smtClean="0"/>
              <a:t>определение </a:t>
            </a:r>
            <a:r>
              <a:rPr lang="ru-RU" sz="2100" dirty="0"/>
              <a:t>и принятие действий в отношении потребностей и ожиданий заинтересованных сторон, которые могут оказать влияние на удовлетворенность потребителей;</a:t>
            </a:r>
          </a:p>
          <a:p>
            <a:pPr algn="just">
              <a:lnSpc>
                <a:spcPct val="90000"/>
              </a:lnSpc>
              <a:buFont typeface="Wingdings" pitchFamily="2" charset="2"/>
              <a:buChar char="Ø"/>
            </a:pPr>
            <a:r>
              <a:rPr lang="ru-RU" sz="2100" dirty="0" smtClean="0"/>
              <a:t>активный </a:t>
            </a:r>
            <a:r>
              <a:rPr lang="ru-RU" sz="2100" dirty="0"/>
              <a:t>менеджмент взаимоотношений с потребителями для достижения устойчивого успеха.</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164704" y="0"/>
            <a:ext cx="8892480" cy="6858000"/>
          </a:xfrm>
          <a:prstGeom prst="rect">
            <a:avLst/>
          </a:prstGeom>
          <a:gradFill rotWithShape="1">
            <a:gsLst>
              <a:gs pos="0">
                <a:schemeClr val="bg1"/>
              </a:gs>
              <a:gs pos="100000">
                <a:srgbClr val="FFCC66"/>
              </a:gs>
            </a:gsLst>
            <a:lin ang="5400000" scaled="1"/>
          </a:gradFill>
          <a:ln w="9525">
            <a:noFill/>
            <a:miter lim="800000"/>
            <a:headEnd/>
            <a:tailEnd/>
          </a:ln>
          <a:effectLst/>
        </p:spPr>
        <p:txBody>
          <a:bodyPr wrap="none" anchor="ctr"/>
          <a:lstStyle/>
          <a:p>
            <a:endParaRPr lang="ru-RU"/>
          </a:p>
        </p:txBody>
      </p:sp>
      <p:sp>
        <p:nvSpPr>
          <p:cNvPr id="16386" name="Rectangle 2"/>
          <p:cNvSpPr>
            <a:spLocks noGrp="1" noChangeArrowheads="1"/>
          </p:cNvSpPr>
          <p:nvPr>
            <p:ph type="title"/>
          </p:nvPr>
        </p:nvSpPr>
        <p:spPr>
          <a:xfrm>
            <a:off x="468313" y="0"/>
            <a:ext cx="8229600" cy="692696"/>
          </a:xfrm>
        </p:spPr>
        <p:txBody>
          <a:bodyPr>
            <a:normAutofit/>
          </a:bodyPr>
          <a:lstStyle/>
          <a:p>
            <a:r>
              <a:rPr lang="ru-RU" sz="3200" b="1" dirty="0">
                <a:solidFill>
                  <a:srgbClr val="A50021"/>
                </a:solidFill>
              </a:rPr>
              <a:t>Основные принципы менеджмента качества</a:t>
            </a:r>
            <a:endParaRPr lang="ru-RU" sz="3200" b="1" dirty="0">
              <a:solidFill>
                <a:srgbClr val="A50021"/>
              </a:solidFill>
            </a:endParaRPr>
          </a:p>
        </p:txBody>
      </p:sp>
      <p:sp>
        <p:nvSpPr>
          <p:cNvPr id="16387" name="Rectangle 3"/>
          <p:cNvSpPr>
            <a:spLocks noGrp="1" noChangeArrowheads="1"/>
          </p:cNvSpPr>
          <p:nvPr>
            <p:ph type="body" idx="1"/>
          </p:nvPr>
        </p:nvSpPr>
        <p:spPr>
          <a:xfrm>
            <a:off x="4067944" y="2492896"/>
            <a:ext cx="4968552" cy="4048134"/>
          </a:xfrm>
        </p:spPr>
        <p:txBody>
          <a:bodyPr>
            <a:noAutofit/>
          </a:bodyPr>
          <a:lstStyle/>
          <a:p>
            <a:pPr marL="0" indent="0">
              <a:buNone/>
            </a:pPr>
            <a:r>
              <a:rPr lang="ru-RU" sz="1500" u="sng" dirty="0">
                <a:solidFill>
                  <a:srgbClr val="FF0000"/>
                </a:solidFill>
              </a:rPr>
              <a:t>Возможные </a:t>
            </a:r>
            <a:r>
              <a:rPr lang="ru-RU" sz="1500" u="sng" dirty="0" smtClean="0">
                <a:solidFill>
                  <a:srgbClr val="FF0000"/>
                </a:solidFill>
              </a:rPr>
              <a:t>действия:</a:t>
            </a:r>
            <a:endParaRPr lang="ru-RU" sz="1500" u="sng" dirty="0">
              <a:solidFill>
                <a:srgbClr val="FF0000"/>
              </a:solidFill>
            </a:endParaRPr>
          </a:p>
          <a:p>
            <a:pPr algn="just">
              <a:buFont typeface="Wingdings" pitchFamily="2" charset="2"/>
              <a:buChar char="Ø"/>
            </a:pPr>
            <a:r>
              <a:rPr lang="ru-RU" sz="1500" dirty="0" smtClean="0"/>
              <a:t> доведение </a:t>
            </a:r>
            <a:r>
              <a:rPr lang="ru-RU" sz="1500" dirty="0"/>
              <a:t>миссии, видения, стратегии, политик и процессов до работников организации;</a:t>
            </a:r>
          </a:p>
          <a:p>
            <a:pPr algn="just">
              <a:buFont typeface="Wingdings" pitchFamily="2" charset="2"/>
              <a:buChar char="Ø"/>
            </a:pPr>
            <a:r>
              <a:rPr lang="ru-RU" sz="1500" dirty="0" smtClean="0"/>
              <a:t>создание </a:t>
            </a:r>
            <a:r>
              <a:rPr lang="ru-RU" sz="1500" dirty="0"/>
              <a:t>и поддержание общих ценностей, беспристрастности и этических моделей поведения на всех уровнях организации;</a:t>
            </a:r>
          </a:p>
          <a:p>
            <a:pPr algn="just">
              <a:buFont typeface="Wingdings" pitchFamily="2" charset="2"/>
              <a:buChar char="Ø"/>
            </a:pPr>
            <a:r>
              <a:rPr lang="ru-RU" sz="1500" dirty="0" smtClean="0"/>
              <a:t>создание </a:t>
            </a:r>
            <a:r>
              <a:rPr lang="ru-RU" sz="1500" dirty="0"/>
              <a:t>атмосферы доверия и честности;</a:t>
            </a:r>
          </a:p>
          <a:p>
            <a:pPr algn="just">
              <a:buFont typeface="Wingdings" pitchFamily="2" charset="2"/>
              <a:buChar char="Ø"/>
            </a:pPr>
            <a:r>
              <a:rPr lang="ru-RU" sz="1500" dirty="0" smtClean="0"/>
              <a:t>поощрение </a:t>
            </a:r>
            <a:r>
              <a:rPr lang="ru-RU" sz="1500" dirty="0"/>
              <a:t>приверженности всей организации к качеству;</a:t>
            </a:r>
          </a:p>
          <a:p>
            <a:pPr algn="just">
              <a:buFont typeface="Wingdings" pitchFamily="2" charset="2"/>
              <a:buChar char="Ø"/>
            </a:pPr>
            <a:r>
              <a:rPr lang="ru-RU" sz="1500" dirty="0" smtClean="0"/>
              <a:t>обеспечения </a:t>
            </a:r>
            <a:r>
              <a:rPr lang="ru-RU" sz="1500" dirty="0"/>
              <a:t>того, что лидеры всех уровней являются положительным примером для работников организации;</a:t>
            </a:r>
          </a:p>
          <a:p>
            <a:pPr algn="just">
              <a:buFont typeface="Wingdings" pitchFamily="2" charset="2"/>
              <a:buChar char="Ø"/>
            </a:pPr>
            <a:r>
              <a:rPr lang="ru-RU" sz="1500" dirty="0" smtClean="0"/>
              <a:t>обеспечение </a:t>
            </a:r>
            <a:r>
              <a:rPr lang="ru-RU" sz="1500" dirty="0"/>
              <a:t>работников необходимыми ресурсами, подготовкой и полномочиями для осуществления деятельности с ответственностью;</a:t>
            </a:r>
          </a:p>
          <a:p>
            <a:pPr algn="just">
              <a:buFont typeface="Wingdings" pitchFamily="2" charset="2"/>
              <a:buChar char="Ø"/>
            </a:pPr>
            <a:r>
              <a:rPr lang="ru-RU" sz="1500" dirty="0" smtClean="0"/>
              <a:t>вдохновлять</a:t>
            </a:r>
            <a:r>
              <a:rPr lang="ru-RU" sz="1500" dirty="0"/>
              <a:t>, поощрять и признавать вклад работников.</a:t>
            </a:r>
          </a:p>
        </p:txBody>
      </p:sp>
      <p:sp>
        <p:nvSpPr>
          <p:cNvPr id="11" name="Прямоугольник 10"/>
          <p:cNvSpPr/>
          <p:nvPr/>
        </p:nvSpPr>
        <p:spPr>
          <a:xfrm>
            <a:off x="179512" y="1052735"/>
            <a:ext cx="3888432" cy="5299912"/>
          </a:xfrm>
          <a:prstGeom prst="rect">
            <a:avLst/>
          </a:prstGeom>
        </p:spPr>
        <p:txBody>
          <a:bodyPr wrap="square">
            <a:spAutoFit/>
          </a:bodyPr>
          <a:lstStyle/>
          <a:p>
            <a:pPr algn="just">
              <a:lnSpc>
                <a:spcPct val="90000"/>
              </a:lnSpc>
              <a:buNone/>
            </a:pPr>
            <a:r>
              <a:rPr lang="ru-RU" sz="1500" dirty="0">
                <a:solidFill>
                  <a:srgbClr val="C00000"/>
                </a:solidFill>
              </a:rPr>
              <a:t>Лидеры на всех уровнях организации обеспечивают единство цели и направления деятельности организации и создают условия, в которых работники взаимодействуют для достижения целей организации в области качества</a:t>
            </a:r>
            <a:r>
              <a:rPr lang="ru-RU" sz="1500" dirty="0" smtClean="0">
                <a:solidFill>
                  <a:srgbClr val="C00000"/>
                </a:solidFill>
              </a:rPr>
              <a:t>. </a:t>
            </a:r>
            <a:endParaRPr lang="ru-RU" sz="1500" dirty="0" smtClean="0">
              <a:solidFill>
                <a:srgbClr val="C00000"/>
              </a:solidFill>
            </a:endParaRPr>
          </a:p>
          <a:p>
            <a:pPr algn="just">
              <a:lnSpc>
                <a:spcPct val="90000"/>
              </a:lnSpc>
              <a:buNone/>
            </a:pPr>
            <a:endParaRPr lang="ru-RU" sz="1500" dirty="0" smtClean="0"/>
          </a:p>
          <a:p>
            <a:pPr algn="just">
              <a:lnSpc>
                <a:spcPct val="90000"/>
              </a:lnSpc>
              <a:buNone/>
            </a:pPr>
            <a:r>
              <a:rPr lang="ru-RU" sz="1500" dirty="0" smtClean="0"/>
              <a:t>Создание </a:t>
            </a:r>
            <a:r>
              <a:rPr lang="ru-RU" sz="1500" dirty="0"/>
              <a:t>единства цели, направления деятельности и взаимодействия работников позволяет организации обеспечить согласованность ее стратегий, политик, процессов и ресурсов для достижения своих </a:t>
            </a:r>
            <a:r>
              <a:rPr lang="ru-RU" sz="1500" dirty="0" smtClean="0"/>
              <a:t>целей</a:t>
            </a:r>
          </a:p>
          <a:p>
            <a:pPr algn="just">
              <a:lnSpc>
                <a:spcPct val="90000"/>
              </a:lnSpc>
              <a:buNone/>
            </a:pPr>
            <a:endParaRPr lang="ru-RU" sz="1600" dirty="0"/>
          </a:p>
          <a:p>
            <a:pPr algn="just">
              <a:lnSpc>
                <a:spcPct val="90000"/>
              </a:lnSpc>
              <a:buNone/>
            </a:pPr>
            <a:r>
              <a:rPr lang="ru-RU" sz="1500" u="sng" dirty="0" smtClean="0">
                <a:solidFill>
                  <a:srgbClr val="FF0000"/>
                </a:solidFill>
              </a:rPr>
              <a:t>Основные </a:t>
            </a:r>
            <a:r>
              <a:rPr lang="ru-RU" sz="1500" u="sng" dirty="0">
                <a:solidFill>
                  <a:srgbClr val="FF0000"/>
                </a:solidFill>
              </a:rPr>
              <a:t>преимущества</a:t>
            </a:r>
            <a:r>
              <a:rPr lang="ru-RU" sz="1500" dirty="0">
                <a:solidFill>
                  <a:srgbClr val="FF0000"/>
                </a:solidFill>
              </a:rPr>
              <a:t>:</a:t>
            </a:r>
          </a:p>
          <a:p>
            <a:pPr algn="just">
              <a:lnSpc>
                <a:spcPct val="90000"/>
              </a:lnSpc>
              <a:buFont typeface="Wingdings" pitchFamily="2" charset="2"/>
              <a:buChar char="Ø"/>
            </a:pPr>
            <a:r>
              <a:rPr lang="ru-RU" sz="1500" dirty="0" smtClean="0"/>
              <a:t>- повышение </a:t>
            </a:r>
            <a:r>
              <a:rPr lang="ru-RU" sz="1500" dirty="0"/>
              <a:t>результативности и эффективности при достижении целей организации в области качества;</a:t>
            </a:r>
          </a:p>
          <a:p>
            <a:pPr algn="just">
              <a:lnSpc>
                <a:spcPct val="90000"/>
              </a:lnSpc>
              <a:buFont typeface="Wingdings" pitchFamily="2" charset="2"/>
              <a:buChar char="Ø"/>
            </a:pPr>
            <a:r>
              <a:rPr lang="ru-RU" sz="1500" dirty="0"/>
              <a:t>- лучшая согласованность процессов организации;</a:t>
            </a:r>
          </a:p>
          <a:p>
            <a:pPr algn="just">
              <a:lnSpc>
                <a:spcPct val="90000"/>
              </a:lnSpc>
              <a:buFont typeface="Wingdings" pitchFamily="2" charset="2"/>
              <a:buChar char="Ø"/>
            </a:pPr>
            <a:r>
              <a:rPr lang="ru-RU" sz="1500" dirty="0"/>
              <a:t>- улучшение обмена информацией между уровнями и функциями организации;</a:t>
            </a:r>
          </a:p>
          <a:p>
            <a:pPr algn="just">
              <a:lnSpc>
                <a:spcPct val="90000"/>
              </a:lnSpc>
              <a:buFont typeface="Wingdings" pitchFamily="2" charset="2"/>
              <a:buChar char="Ø"/>
            </a:pPr>
            <a:r>
              <a:rPr lang="ru-RU" sz="1500" dirty="0"/>
              <a:t>- развитие и улучшение способности организации и ее работников достигать желаемых результатов</a:t>
            </a:r>
            <a:r>
              <a:rPr lang="ru-RU" sz="1500" dirty="0" smtClean="0"/>
              <a:t>.</a:t>
            </a:r>
            <a:endParaRPr lang="ru-RU" sz="1500" dirty="0" smtClean="0"/>
          </a:p>
        </p:txBody>
      </p:sp>
      <p:sp>
        <p:nvSpPr>
          <p:cNvPr id="12" name="Прямоугольник 11"/>
          <p:cNvSpPr/>
          <p:nvPr/>
        </p:nvSpPr>
        <p:spPr>
          <a:xfrm>
            <a:off x="2874093" y="620688"/>
            <a:ext cx="2550378" cy="341632"/>
          </a:xfrm>
          <a:prstGeom prst="rect">
            <a:avLst/>
          </a:prstGeom>
        </p:spPr>
        <p:txBody>
          <a:bodyPr wrap="none">
            <a:spAutoFit/>
          </a:bodyPr>
          <a:lstStyle/>
          <a:p>
            <a:pPr algn="ctr">
              <a:lnSpc>
                <a:spcPct val="90000"/>
              </a:lnSpc>
              <a:buNone/>
            </a:pPr>
            <a:r>
              <a:rPr lang="ru-RU" b="1" dirty="0" smtClean="0">
                <a:solidFill>
                  <a:srgbClr val="A50021"/>
                </a:solidFill>
              </a:rPr>
              <a:t>Принцип 2 </a:t>
            </a:r>
            <a:r>
              <a:rPr lang="ru-RU" b="1" dirty="0" smtClean="0"/>
              <a:t>– </a:t>
            </a:r>
            <a:r>
              <a:rPr lang="ru-RU" b="1" dirty="0" smtClean="0"/>
              <a:t>Лидерство</a:t>
            </a:r>
            <a:endParaRPr lang="ru-RU" dirty="0" smtClean="0">
              <a:solidFill>
                <a:srgbClr val="A50021"/>
              </a:solidFill>
            </a:endParaRPr>
          </a:p>
        </p:txBody>
      </p:sp>
      <p:graphicFrame>
        <p:nvGraphicFramePr>
          <p:cNvPr id="1032" name="Object 2"/>
          <p:cNvGraphicFramePr>
            <a:graphicFrameLocks noChangeAspect="1"/>
          </p:cNvGraphicFramePr>
          <p:nvPr>
            <p:extLst>
              <p:ext uri="{D42A27DB-BD31-4B8C-83A1-F6EECF244321}">
                <p14:modId xmlns:p14="http://schemas.microsoft.com/office/powerpoint/2010/main" val="517568352"/>
              </p:ext>
            </p:extLst>
          </p:nvPr>
        </p:nvGraphicFramePr>
        <p:xfrm>
          <a:off x="6876256" y="620688"/>
          <a:ext cx="1643062" cy="449263"/>
        </p:xfrm>
        <a:graphic>
          <a:graphicData uri="http://schemas.openxmlformats.org/presentationml/2006/ole">
            <mc:AlternateContent xmlns:mc="http://schemas.openxmlformats.org/markup-compatibility/2006">
              <mc:Choice xmlns:v="urn:schemas-microsoft-com:vml" Requires="v">
                <p:oleObj spid="_x0000_s1164" name="Visio" r:id="rId3" imgW="2314956" imgH="766877" progId="">
                  <p:embed/>
                </p:oleObj>
              </mc:Choice>
              <mc:Fallback>
                <p:oleObj name="Visio" r:id="rId3" imgW="2314956" imgH="766877"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620688"/>
                        <a:ext cx="1643062" cy="44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3" name="Object 3"/>
          <p:cNvGraphicFramePr>
            <a:graphicFrameLocks noChangeAspect="1"/>
          </p:cNvGraphicFramePr>
          <p:nvPr>
            <p:extLst>
              <p:ext uri="{D42A27DB-BD31-4B8C-83A1-F6EECF244321}">
                <p14:modId xmlns:p14="http://schemas.microsoft.com/office/powerpoint/2010/main" val="1951429713"/>
              </p:ext>
            </p:extLst>
          </p:nvPr>
        </p:nvGraphicFramePr>
        <p:xfrm>
          <a:off x="4697760" y="1628800"/>
          <a:ext cx="1641475" cy="450850"/>
        </p:xfrm>
        <a:graphic>
          <a:graphicData uri="http://schemas.openxmlformats.org/presentationml/2006/ole">
            <mc:AlternateContent xmlns:mc="http://schemas.openxmlformats.org/markup-compatibility/2006">
              <mc:Choice xmlns:v="urn:schemas-microsoft-com:vml" Requires="v">
                <p:oleObj spid="_x0000_s1165" name="Visio" r:id="rId5" imgW="2314956" imgH="766877" progId="">
                  <p:embed/>
                </p:oleObj>
              </mc:Choice>
              <mc:Fallback>
                <p:oleObj name="Visio" r:id="rId5" imgW="2314956" imgH="766877" progId="">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7760" y="1628800"/>
                        <a:ext cx="1641475"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 name="Object 4"/>
          <p:cNvGraphicFramePr>
            <a:graphicFrameLocks noChangeAspect="1"/>
          </p:cNvGraphicFramePr>
          <p:nvPr>
            <p:extLst>
              <p:ext uri="{D42A27DB-BD31-4B8C-83A1-F6EECF244321}">
                <p14:modId xmlns:p14="http://schemas.microsoft.com/office/powerpoint/2010/main" val="2405768494"/>
              </p:ext>
            </p:extLst>
          </p:nvPr>
        </p:nvGraphicFramePr>
        <p:xfrm>
          <a:off x="6444208" y="1052735"/>
          <a:ext cx="2370503" cy="1728192"/>
        </p:xfrm>
        <a:graphic>
          <a:graphicData uri="http://schemas.openxmlformats.org/presentationml/2006/ole">
            <mc:AlternateContent xmlns:mc="http://schemas.openxmlformats.org/markup-compatibility/2006">
              <mc:Choice xmlns:v="urn:schemas-microsoft-com:vml" Requires="v">
                <p:oleObj spid="_x0000_s1166" name="Visio" r:id="rId7" imgW="3655771" imgH="3173273" progId="">
                  <p:embed/>
                </p:oleObj>
              </mc:Choice>
              <mc:Fallback>
                <p:oleObj name="Visio" r:id="rId7" imgW="3655771" imgH="3173273" progId="">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4208" y="1052735"/>
                        <a:ext cx="2370503" cy="1728192"/>
                      </a:xfrm>
                      <a:prstGeom prst="rect">
                        <a:avLst/>
                      </a:prstGeom>
                      <a:noFill/>
                      <a:ln>
                        <a:noFill/>
                      </a:ln>
                      <a:effectLst/>
                      <a:extLst/>
                    </p:spPr>
                  </p:pic>
                </p:oleObj>
              </mc:Fallback>
            </mc:AlternateContent>
          </a:graphicData>
        </a:graphic>
      </p:graphicFrame>
      <p:graphicFrame>
        <p:nvGraphicFramePr>
          <p:cNvPr id="1035" name="Object 5"/>
          <p:cNvGraphicFramePr>
            <a:graphicFrameLocks noChangeAspect="1"/>
          </p:cNvGraphicFramePr>
          <p:nvPr>
            <p:extLst>
              <p:ext uri="{D42A27DB-BD31-4B8C-83A1-F6EECF244321}">
                <p14:modId xmlns:p14="http://schemas.microsoft.com/office/powerpoint/2010/main" val="3337294134"/>
              </p:ext>
            </p:extLst>
          </p:nvPr>
        </p:nvGraphicFramePr>
        <p:xfrm>
          <a:off x="6300192" y="1052735"/>
          <a:ext cx="585787" cy="582613"/>
        </p:xfrm>
        <a:graphic>
          <a:graphicData uri="http://schemas.openxmlformats.org/presentationml/2006/ole">
            <mc:AlternateContent xmlns:mc="http://schemas.openxmlformats.org/markup-compatibility/2006">
              <mc:Choice xmlns:v="urn:schemas-microsoft-com:vml" Requires="v">
                <p:oleObj spid="_x0000_s1167" name="Visio" r:id="rId9" imgW="819607" imgH="969569" progId="">
                  <p:embed/>
                </p:oleObj>
              </mc:Choice>
              <mc:Fallback>
                <p:oleObj name="Visio" r:id="rId9" imgW="819607" imgH="969569" progId="">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00192" y="1052735"/>
                        <a:ext cx="585787"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6" name="Object 6"/>
          <p:cNvGraphicFramePr>
            <a:graphicFrameLocks noChangeAspect="1"/>
          </p:cNvGraphicFramePr>
          <p:nvPr>
            <p:extLst>
              <p:ext uri="{D42A27DB-BD31-4B8C-83A1-F6EECF244321}">
                <p14:modId xmlns:p14="http://schemas.microsoft.com/office/powerpoint/2010/main" val="700006143"/>
              </p:ext>
            </p:extLst>
          </p:nvPr>
        </p:nvGraphicFramePr>
        <p:xfrm>
          <a:off x="7956376" y="1412776"/>
          <a:ext cx="925512" cy="254000"/>
        </p:xfrm>
        <a:graphic>
          <a:graphicData uri="http://schemas.openxmlformats.org/presentationml/2006/ole">
            <mc:AlternateContent xmlns:mc="http://schemas.openxmlformats.org/markup-compatibility/2006">
              <mc:Choice xmlns:v="urn:schemas-microsoft-com:vml" Requires="v">
                <p:oleObj spid="_x0000_s1168" name="Visio" r:id="rId11" imgW="2314956" imgH="766877" progId="">
                  <p:embed/>
                </p:oleObj>
              </mc:Choice>
              <mc:Fallback>
                <p:oleObj name="Visio" r:id="rId11" imgW="2314956" imgH="766877" progId="">
                  <p:embed/>
                  <p:pic>
                    <p:nvPicPr>
                      <p:cNvPr id="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56376" y="1412776"/>
                        <a:ext cx="925512"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7" name="Object 7"/>
          <p:cNvGraphicFramePr>
            <a:graphicFrameLocks noChangeAspect="1"/>
          </p:cNvGraphicFramePr>
          <p:nvPr>
            <p:extLst>
              <p:ext uri="{D42A27DB-BD31-4B8C-83A1-F6EECF244321}">
                <p14:modId xmlns:p14="http://schemas.microsoft.com/office/powerpoint/2010/main" val="394088132"/>
              </p:ext>
            </p:extLst>
          </p:nvPr>
        </p:nvGraphicFramePr>
        <p:xfrm>
          <a:off x="8028384" y="2204864"/>
          <a:ext cx="925512" cy="254000"/>
        </p:xfrm>
        <a:graphic>
          <a:graphicData uri="http://schemas.openxmlformats.org/presentationml/2006/ole">
            <mc:AlternateContent xmlns:mc="http://schemas.openxmlformats.org/markup-compatibility/2006">
              <mc:Choice xmlns:v="urn:schemas-microsoft-com:vml" Requires="v">
                <p:oleObj spid="_x0000_s1169" name="Visio" r:id="rId13" imgW="2314956" imgH="766877" progId="">
                  <p:embed/>
                </p:oleObj>
              </mc:Choice>
              <mc:Fallback>
                <p:oleObj name="Visio" r:id="rId13" imgW="2314956" imgH="766877" progId="">
                  <p:embed/>
                  <p:pic>
                    <p:nvPicPr>
                      <p:cNvPr id="0"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28384" y="2204864"/>
                        <a:ext cx="925512"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ChangeArrowheads="1"/>
          </p:cNvSpPr>
          <p:nvPr/>
        </p:nvSpPr>
        <p:spPr bwMode="auto">
          <a:xfrm>
            <a:off x="0" y="0"/>
            <a:ext cx="9144000" cy="6858000"/>
          </a:xfrm>
          <a:prstGeom prst="rect">
            <a:avLst/>
          </a:prstGeom>
          <a:gradFill rotWithShape="1">
            <a:gsLst>
              <a:gs pos="0">
                <a:schemeClr val="bg1"/>
              </a:gs>
              <a:gs pos="100000">
                <a:srgbClr val="FFCC66"/>
              </a:gs>
            </a:gsLst>
            <a:lin ang="5400000" scaled="1"/>
          </a:gradFill>
          <a:ln w="9525">
            <a:noFill/>
            <a:miter lim="800000"/>
            <a:headEnd/>
            <a:tailEnd/>
          </a:ln>
          <a:effectLst/>
        </p:spPr>
        <p:txBody>
          <a:bodyPr wrap="none" anchor="ctr"/>
          <a:lstStyle/>
          <a:p>
            <a:endParaRPr lang="ru-RU"/>
          </a:p>
        </p:txBody>
      </p:sp>
      <p:sp>
        <p:nvSpPr>
          <p:cNvPr id="17410" name="Rectangle 2"/>
          <p:cNvSpPr>
            <a:spLocks noGrp="1" noChangeArrowheads="1"/>
          </p:cNvSpPr>
          <p:nvPr>
            <p:ph type="title"/>
          </p:nvPr>
        </p:nvSpPr>
        <p:spPr>
          <a:xfrm>
            <a:off x="468313" y="0"/>
            <a:ext cx="8229600" cy="692696"/>
          </a:xfrm>
        </p:spPr>
        <p:txBody>
          <a:bodyPr>
            <a:normAutofit fontScale="90000"/>
          </a:bodyPr>
          <a:lstStyle/>
          <a:p>
            <a:r>
              <a:rPr lang="ru-RU" sz="3600" b="1" dirty="0">
                <a:solidFill>
                  <a:srgbClr val="A50021"/>
                </a:solidFill>
              </a:rPr>
              <a:t>Основные принципы менеджмента качества</a:t>
            </a:r>
            <a:endParaRPr lang="ru-RU" sz="3600" b="1" dirty="0">
              <a:solidFill>
                <a:srgbClr val="A50021"/>
              </a:solidFill>
            </a:endParaRPr>
          </a:p>
        </p:txBody>
      </p:sp>
      <p:sp>
        <p:nvSpPr>
          <p:cNvPr id="17411" name="Rectangle 3"/>
          <p:cNvSpPr>
            <a:spLocks noGrp="1" noChangeArrowheads="1"/>
          </p:cNvSpPr>
          <p:nvPr>
            <p:ph type="body" idx="1"/>
          </p:nvPr>
        </p:nvSpPr>
        <p:spPr>
          <a:xfrm>
            <a:off x="251681" y="692696"/>
            <a:ext cx="8640638" cy="5976664"/>
          </a:xfrm>
        </p:spPr>
        <p:txBody>
          <a:bodyPr>
            <a:normAutofit fontScale="47500" lnSpcReduction="20000"/>
          </a:bodyPr>
          <a:lstStyle/>
          <a:p>
            <a:pPr algn="ctr">
              <a:lnSpc>
                <a:spcPct val="90000"/>
              </a:lnSpc>
              <a:buNone/>
            </a:pPr>
            <a:r>
              <a:rPr lang="ru-RU" sz="3800" b="1" dirty="0">
                <a:solidFill>
                  <a:srgbClr val="A50021"/>
                </a:solidFill>
              </a:rPr>
              <a:t>Принцип 3 </a:t>
            </a:r>
            <a:r>
              <a:rPr lang="ru-RU" sz="3800" b="1" dirty="0"/>
              <a:t>– </a:t>
            </a:r>
            <a:r>
              <a:rPr lang="ru-RU" sz="3800" b="1" dirty="0"/>
              <a:t>Взаимодействие работников</a:t>
            </a:r>
            <a:endParaRPr lang="ru-RU" sz="3800" dirty="0" smtClean="0"/>
          </a:p>
          <a:p>
            <a:pPr algn="ctr">
              <a:lnSpc>
                <a:spcPct val="90000"/>
              </a:lnSpc>
              <a:buNone/>
            </a:pPr>
            <a:r>
              <a:rPr lang="ru-RU" dirty="0">
                <a:solidFill>
                  <a:srgbClr val="C00000"/>
                </a:solidFill>
              </a:rPr>
              <a:t>Для организации крайне важно, чтобы все работники были компетентными, наделены полномочиями и вовлечены в создание ценности. Компетентные, наделенные полномочиями и взаимодействующие работники на всех уровнях организации повышают ее способность создавать </a:t>
            </a:r>
            <a:r>
              <a:rPr lang="ru-RU" dirty="0" smtClean="0">
                <a:solidFill>
                  <a:srgbClr val="C00000"/>
                </a:solidFill>
              </a:rPr>
              <a:t>ценность</a:t>
            </a:r>
            <a:endParaRPr lang="ru-RU" dirty="0" smtClean="0">
              <a:solidFill>
                <a:srgbClr val="C00000"/>
              </a:solidFill>
            </a:endParaRPr>
          </a:p>
          <a:p>
            <a:pPr algn="just">
              <a:lnSpc>
                <a:spcPct val="90000"/>
              </a:lnSpc>
              <a:buNone/>
            </a:pPr>
            <a:endParaRPr lang="ru-RU" dirty="0" smtClean="0"/>
          </a:p>
          <a:p>
            <a:pPr algn="just">
              <a:lnSpc>
                <a:spcPct val="90000"/>
              </a:lnSpc>
              <a:buNone/>
            </a:pPr>
            <a:r>
              <a:rPr lang="ru-RU" dirty="0" smtClean="0"/>
              <a:t>Для </a:t>
            </a:r>
            <a:r>
              <a:rPr lang="ru-RU" dirty="0"/>
              <a:t>того чтобы эффективно и результативно управлять организацией очень важно уважать и вовлекать всех работников на всех уровнях организации. Признание, наделение полномочиями и поощрение навыков и знаний способствует взаимодействию работников для достижения целей организации.</a:t>
            </a:r>
          </a:p>
          <a:p>
            <a:pPr algn="just">
              <a:lnSpc>
                <a:spcPct val="90000"/>
              </a:lnSpc>
              <a:buNone/>
            </a:pPr>
            <a:endParaRPr lang="ru-RU" sz="2400" u="sng" dirty="0" smtClean="0">
              <a:solidFill>
                <a:srgbClr val="FF0000"/>
              </a:solidFill>
            </a:endParaRPr>
          </a:p>
          <a:p>
            <a:pPr algn="just">
              <a:lnSpc>
                <a:spcPct val="90000"/>
              </a:lnSpc>
              <a:buNone/>
            </a:pPr>
            <a:r>
              <a:rPr lang="ru-RU" u="sng" dirty="0" smtClean="0">
                <a:solidFill>
                  <a:srgbClr val="FF0000"/>
                </a:solidFill>
              </a:rPr>
              <a:t>Основные </a:t>
            </a:r>
            <a:r>
              <a:rPr lang="ru-RU" u="sng" dirty="0">
                <a:solidFill>
                  <a:srgbClr val="FF0000"/>
                </a:solidFill>
              </a:rPr>
              <a:t>преимущества</a:t>
            </a:r>
            <a:r>
              <a:rPr lang="ru-RU" dirty="0">
                <a:solidFill>
                  <a:srgbClr val="FF0000"/>
                </a:solidFill>
              </a:rPr>
              <a:t>:</a:t>
            </a:r>
          </a:p>
          <a:p>
            <a:pPr algn="just">
              <a:lnSpc>
                <a:spcPct val="90000"/>
              </a:lnSpc>
              <a:buFont typeface="Wingdings" pitchFamily="2" charset="2"/>
              <a:buChar char="Ø"/>
            </a:pPr>
            <a:r>
              <a:rPr lang="ru-RU" dirty="0" smtClean="0"/>
              <a:t>улучшенное </a:t>
            </a:r>
            <a:r>
              <a:rPr lang="ru-RU" dirty="0"/>
              <a:t>понимание работниками целей организации в области качества и усиление мотивации по достижению этих целей;</a:t>
            </a:r>
          </a:p>
          <a:p>
            <a:pPr algn="just">
              <a:lnSpc>
                <a:spcPct val="90000"/>
              </a:lnSpc>
              <a:buFont typeface="Wingdings" pitchFamily="2" charset="2"/>
              <a:buChar char="Ø"/>
            </a:pPr>
            <a:r>
              <a:rPr lang="ru-RU" dirty="0" smtClean="0"/>
              <a:t>повышение </a:t>
            </a:r>
            <a:r>
              <a:rPr lang="ru-RU" dirty="0"/>
              <a:t>вовлеченности работников в деятельность по улучшению;</a:t>
            </a:r>
          </a:p>
          <a:p>
            <a:pPr algn="just">
              <a:lnSpc>
                <a:spcPct val="90000"/>
              </a:lnSpc>
              <a:buFont typeface="Wingdings" pitchFamily="2" charset="2"/>
              <a:buChar char="Ø"/>
            </a:pPr>
            <a:r>
              <a:rPr lang="ru-RU" dirty="0" smtClean="0"/>
              <a:t>увеличение </a:t>
            </a:r>
            <a:r>
              <a:rPr lang="ru-RU" dirty="0"/>
              <a:t>личностного развития, проявления инициативы и креативности;</a:t>
            </a:r>
          </a:p>
          <a:p>
            <a:pPr algn="just">
              <a:lnSpc>
                <a:spcPct val="90000"/>
              </a:lnSpc>
              <a:buFont typeface="Wingdings" pitchFamily="2" charset="2"/>
              <a:buChar char="Ø"/>
            </a:pPr>
            <a:r>
              <a:rPr lang="ru-RU" dirty="0" smtClean="0"/>
              <a:t>повышение </a:t>
            </a:r>
            <a:r>
              <a:rPr lang="ru-RU" dirty="0"/>
              <a:t>удовлетворенности работников;</a:t>
            </a:r>
          </a:p>
          <a:p>
            <a:pPr algn="just">
              <a:lnSpc>
                <a:spcPct val="90000"/>
              </a:lnSpc>
              <a:buFont typeface="Wingdings" pitchFamily="2" charset="2"/>
              <a:buChar char="Ø"/>
            </a:pPr>
            <a:r>
              <a:rPr lang="ru-RU" dirty="0" smtClean="0"/>
              <a:t>повышение </a:t>
            </a:r>
            <a:r>
              <a:rPr lang="ru-RU" dirty="0"/>
              <a:t>доверия и сотрудничества во всей организации;</a:t>
            </a:r>
          </a:p>
          <a:p>
            <a:pPr algn="just">
              <a:lnSpc>
                <a:spcPct val="90000"/>
              </a:lnSpc>
              <a:buFont typeface="Wingdings" pitchFamily="2" charset="2"/>
              <a:buChar char="Ø"/>
            </a:pPr>
            <a:r>
              <a:rPr lang="ru-RU" dirty="0" smtClean="0"/>
              <a:t>повышение </a:t>
            </a:r>
            <a:r>
              <a:rPr lang="ru-RU" dirty="0"/>
              <a:t>внимания к общим ценностям и культуре во всей организации.</a:t>
            </a:r>
          </a:p>
          <a:p>
            <a:pPr algn="just">
              <a:lnSpc>
                <a:spcPct val="90000"/>
              </a:lnSpc>
              <a:buNone/>
            </a:pPr>
            <a:endParaRPr lang="ru-RU" sz="2700" dirty="0" smtClean="0"/>
          </a:p>
          <a:p>
            <a:pPr marL="0" indent="0" algn="just">
              <a:buNone/>
            </a:pPr>
            <a:r>
              <a:rPr lang="ru-RU" sz="2700" u="sng" dirty="0" smtClean="0">
                <a:solidFill>
                  <a:srgbClr val="FF0000"/>
                </a:solidFill>
              </a:rPr>
              <a:t>Возможные действия:</a:t>
            </a:r>
            <a:endParaRPr lang="ru-RU" sz="2700" u="sng" dirty="0">
              <a:solidFill>
                <a:srgbClr val="FF0000"/>
              </a:solidFill>
            </a:endParaRPr>
          </a:p>
          <a:p>
            <a:pPr algn="just">
              <a:buFont typeface="Wingdings" pitchFamily="2" charset="2"/>
              <a:buChar char="Ø"/>
            </a:pPr>
            <a:r>
              <a:rPr lang="ru-RU" sz="2700" dirty="0" smtClean="0"/>
              <a:t>общение </a:t>
            </a:r>
            <a:r>
              <a:rPr lang="ru-RU" sz="2700" dirty="0"/>
              <a:t>с работниками для обеспечения понимания важности их личного вклада;</a:t>
            </a:r>
          </a:p>
          <a:p>
            <a:pPr algn="just">
              <a:buFont typeface="Wingdings" pitchFamily="2" charset="2"/>
              <a:buChar char="Ø"/>
            </a:pPr>
            <a:r>
              <a:rPr lang="ru-RU" sz="2700" dirty="0" smtClean="0"/>
              <a:t>содействие </a:t>
            </a:r>
            <a:r>
              <a:rPr lang="ru-RU" sz="2700" dirty="0"/>
              <a:t>сотрудничеству во всей организации;</a:t>
            </a:r>
          </a:p>
          <a:p>
            <a:pPr algn="just">
              <a:buFont typeface="Wingdings" pitchFamily="2" charset="2"/>
              <a:buChar char="Ø"/>
            </a:pPr>
            <a:r>
              <a:rPr lang="ru-RU" sz="2700" dirty="0" smtClean="0"/>
              <a:t>содействие </a:t>
            </a:r>
            <a:r>
              <a:rPr lang="ru-RU" sz="2700" dirty="0"/>
              <a:t>открытому обсуждению и обмену знаниями и опытом;</a:t>
            </a:r>
          </a:p>
          <a:p>
            <a:pPr algn="just">
              <a:buFont typeface="Wingdings" pitchFamily="2" charset="2"/>
              <a:buChar char="Ø"/>
            </a:pPr>
            <a:r>
              <a:rPr lang="ru-RU" sz="2700" dirty="0" smtClean="0"/>
              <a:t>наделение </a:t>
            </a:r>
            <a:r>
              <a:rPr lang="ru-RU" sz="2700" dirty="0"/>
              <a:t>работников полномочиями определять узкие места в работе и без страха предлагать инициативы;</a:t>
            </a:r>
          </a:p>
          <a:p>
            <a:pPr algn="just">
              <a:buFont typeface="Wingdings" pitchFamily="2" charset="2"/>
              <a:buChar char="Ø"/>
            </a:pPr>
            <a:r>
              <a:rPr lang="ru-RU" sz="2700" dirty="0" smtClean="0"/>
              <a:t>признание </a:t>
            </a:r>
            <a:r>
              <a:rPr lang="ru-RU" sz="2700" dirty="0"/>
              <a:t>и подтверждение вклада, знаний и развития работников;</a:t>
            </a:r>
          </a:p>
          <a:p>
            <a:pPr algn="just">
              <a:buFont typeface="Wingdings" pitchFamily="2" charset="2"/>
              <a:buChar char="Ø"/>
            </a:pPr>
            <a:r>
              <a:rPr lang="ru-RU" sz="2700" dirty="0" smtClean="0"/>
              <a:t>предоставление </a:t>
            </a:r>
            <a:r>
              <a:rPr lang="ru-RU" sz="2700" dirty="0"/>
              <a:t>возможности проведения самооценки деятельности работников в сравнении с их личными целями;</a:t>
            </a:r>
          </a:p>
          <a:p>
            <a:pPr algn="just">
              <a:buFont typeface="Wingdings" pitchFamily="2" charset="2"/>
              <a:buChar char="Ø"/>
            </a:pPr>
            <a:r>
              <a:rPr lang="ru-RU" sz="2700" dirty="0" smtClean="0"/>
              <a:t>проведение </a:t>
            </a:r>
            <a:r>
              <a:rPr lang="ru-RU" sz="2700" dirty="0"/>
              <a:t>обследований удовлетворенности работников, доведение их результатов и реализацию соответствующих действий.</a:t>
            </a:r>
          </a:p>
          <a:p>
            <a:pPr algn="just">
              <a:lnSpc>
                <a:spcPct val="90000"/>
              </a:lnSpc>
              <a:buNone/>
            </a:pPr>
            <a:endParaRPr lang="ru-RU" sz="2400" dirty="0"/>
          </a:p>
          <a:p>
            <a:pPr>
              <a:lnSpc>
                <a:spcPct val="90000"/>
              </a:lnSpc>
              <a:buFontTx/>
              <a:buNone/>
            </a:pPr>
            <a:r>
              <a:rPr lang="ru-RU" sz="2400" dirty="0"/>
              <a:t>    </a:t>
            </a:r>
            <a:r>
              <a:rPr lang="ru-RU" sz="2400" dirty="0" smtClean="0"/>
              <a:t> </a:t>
            </a:r>
            <a:endParaRPr lang="ru-RU"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0" y="0"/>
            <a:ext cx="9144000" cy="6858000"/>
          </a:xfrm>
          <a:prstGeom prst="rect">
            <a:avLst/>
          </a:prstGeom>
          <a:gradFill rotWithShape="1">
            <a:gsLst>
              <a:gs pos="0">
                <a:schemeClr val="bg1"/>
              </a:gs>
              <a:gs pos="100000">
                <a:srgbClr val="FFCC66"/>
              </a:gs>
            </a:gsLst>
            <a:lin ang="5400000" scaled="1"/>
          </a:gradFill>
          <a:ln w="9525">
            <a:noFill/>
            <a:miter lim="800000"/>
            <a:headEnd/>
            <a:tailEnd/>
          </a:ln>
          <a:effectLst/>
        </p:spPr>
        <p:txBody>
          <a:bodyPr wrap="none" anchor="ctr"/>
          <a:lstStyle/>
          <a:p>
            <a:pPr algn="just"/>
            <a:endParaRPr lang="ru-RU" dirty="0"/>
          </a:p>
        </p:txBody>
      </p:sp>
      <p:sp>
        <p:nvSpPr>
          <p:cNvPr id="18434" name="Rectangle 2"/>
          <p:cNvSpPr>
            <a:spLocks noGrp="1" noChangeArrowheads="1"/>
          </p:cNvSpPr>
          <p:nvPr>
            <p:ph type="title"/>
          </p:nvPr>
        </p:nvSpPr>
        <p:spPr>
          <a:xfrm>
            <a:off x="468313" y="0"/>
            <a:ext cx="8229600" cy="620688"/>
          </a:xfrm>
        </p:spPr>
        <p:txBody>
          <a:bodyPr>
            <a:normAutofit fontScale="90000"/>
          </a:bodyPr>
          <a:lstStyle/>
          <a:p>
            <a:r>
              <a:rPr lang="ru-RU" sz="3600" b="1" dirty="0">
                <a:solidFill>
                  <a:srgbClr val="A50021"/>
                </a:solidFill>
              </a:rPr>
              <a:t>Основные принципы менеджмента качества</a:t>
            </a:r>
            <a:endParaRPr lang="ru-RU" sz="3600" b="1" dirty="0">
              <a:solidFill>
                <a:srgbClr val="A50021"/>
              </a:solidFill>
            </a:endParaRPr>
          </a:p>
        </p:txBody>
      </p:sp>
      <p:sp>
        <p:nvSpPr>
          <p:cNvPr id="18435" name="Rectangle 3"/>
          <p:cNvSpPr>
            <a:spLocks noGrp="1" noChangeArrowheads="1"/>
          </p:cNvSpPr>
          <p:nvPr>
            <p:ph type="body" idx="1"/>
          </p:nvPr>
        </p:nvSpPr>
        <p:spPr>
          <a:xfrm>
            <a:off x="323850" y="692696"/>
            <a:ext cx="8496300" cy="5823743"/>
          </a:xfrm>
        </p:spPr>
        <p:txBody>
          <a:bodyPr>
            <a:normAutofit fontScale="40000" lnSpcReduction="20000"/>
          </a:bodyPr>
          <a:lstStyle/>
          <a:p>
            <a:pPr algn="ctr">
              <a:lnSpc>
                <a:spcPct val="90000"/>
              </a:lnSpc>
              <a:buNone/>
            </a:pPr>
            <a:r>
              <a:rPr lang="ru-RU" sz="4500" b="1" dirty="0">
                <a:solidFill>
                  <a:srgbClr val="A50021"/>
                </a:solidFill>
              </a:rPr>
              <a:t>Принцип </a:t>
            </a:r>
            <a:r>
              <a:rPr lang="ru-RU" sz="4500" b="1" dirty="0" smtClean="0">
                <a:solidFill>
                  <a:srgbClr val="A50021"/>
                </a:solidFill>
              </a:rPr>
              <a:t>4 </a:t>
            </a:r>
            <a:r>
              <a:rPr lang="ru-RU" sz="4500" b="1" dirty="0"/>
              <a:t>– Процессный </a:t>
            </a:r>
            <a:r>
              <a:rPr lang="ru-RU" sz="4500" b="1" dirty="0" smtClean="0"/>
              <a:t>подход</a:t>
            </a:r>
          </a:p>
          <a:p>
            <a:pPr algn="ctr">
              <a:lnSpc>
                <a:spcPct val="90000"/>
              </a:lnSpc>
              <a:buNone/>
            </a:pPr>
            <a:r>
              <a:rPr lang="ru-RU" sz="2000" dirty="0" smtClean="0">
                <a:solidFill>
                  <a:srgbClr val="A50021"/>
                </a:solidFill>
              </a:rPr>
              <a:t>	</a:t>
            </a:r>
            <a:r>
              <a:rPr lang="ru-RU" sz="3800" dirty="0">
                <a:solidFill>
                  <a:srgbClr val="A50021"/>
                </a:solidFill>
              </a:rPr>
              <a:t>Последовательные и прогнозируемые результаты достигаются более эффективно и результативно, когда деятельность осознается и управляется как взаимосвязанные процессы, которые функционируют как согласованная </a:t>
            </a:r>
            <a:r>
              <a:rPr lang="ru-RU" sz="3800" dirty="0" smtClean="0">
                <a:solidFill>
                  <a:srgbClr val="A50021"/>
                </a:solidFill>
              </a:rPr>
              <a:t>система</a:t>
            </a:r>
            <a:r>
              <a:rPr lang="ru-RU" sz="3800" dirty="0" smtClean="0">
                <a:solidFill>
                  <a:srgbClr val="A50021"/>
                </a:solidFill>
              </a:rPr>
              <a:t> </a:t>
            </a:r>
            <a:r>
              <a:rPr lang="ru-RU" dirty="0">
                <a:solidFill>
                  <a:srgbClr val="A50021"/>
                </a:solidFill>
              </a:rPr>
              <a:t/>
            </a:r>
            <a:br>
              <a:rPr lang="ru-RU" dirty="0">
                <a:solidFill>
                  <a:srgbClr val="A50021"/>
                </a:solidFill>
              </a:rPr>
            </a:br>
            <a:endParaRPr lang="ru-RU" dirty="0" smtClean="0">
              <a:solidFill>
                <a:srgbClr val="A50021"/>
              </a:solidFill>
            </a:endParaRPr>
          </a:p>
          <a:p>
            <a:pPr algn="just">
              <a:lnSpc>
                <a:spcPct val="90000"/>
              </a:lnSpc>
              <a:buNone/>
            </a:pPr>
            <a:r>
              <a:rPr lang="ru-RU" sz="3800" dirty="0" smtClean="0"/>
              <a:t>Система </a:t>
            </a:r>
            <a:r>
              <a:rPr lang="ru-RU" sz="3800" dirty="0"/>
              <a:t>менеджмента качества состоит из взаимосвязанных процессов. Понимание того, каким образом этой системой создаются результаты, позволяет организации оптимизировать систему и ее результаты деятельности</a:t>
            </a:r>
            <a:r>
              <a:rPr lang="ru-RU" sz="3800" dirty="0" smtClean="0"/>
              <a:t>.</a:t>
            </a:r>
          </a:p>
          <a:p>
            <a:pPr algn="just">
              <a:lnSpc>
                <a:spcPct val="90000"/>
              </a:lnSpc>
              <a:buNone/>
            </a:pPr>
            <a:endParaRPr lang="ru-RU" u="sng" dirty="0">
              <a:solidFill>
                <a:srgbClr val="FF0000"/>
              </a:solidFill>
            </a:endParaRPr>
          </a:p>
          <a:p>
            <a:pPr algn="just">
              <a:lnSpc>
                <a:spcPct val="90000"/>
              </a:lnSpc>
              <a:buNone/>
            </a:pPr>
            <a:r>
              <a:rPr lang="ru-RU" sz="3500" u="sng" dirty="0" smtClean="0">
                <a:solidFill>
                  <a:srgbClr val="FF0000"/>
                </a:solidFill>
              </a:rPr>
              <a:t>Ключевые преимущества</a:t>
            </a:r>
            <a:r>
              <a:rPr lang="ru-RU" sz="3500" dirty="0" smtClean="0">
                <a:solidFill>
                  <a:srgbClr val="FF0000"/>
                </a:solidFill>
              </a:rPr>
              <a:t>: </a:t>
            </a:r>
            <a:endParaRPr lang="ru-RU" sz="3500" dirty="0" smtClean="0">
              <a:solidFill>
                <a:srgbClr val="FF0000"/>
              </a:solidFill>
            </a:endParaRPr>
          </a:p>
          <a:p>
            <a:pPr algn="just">
              <a:lnSpc>
                <a:spcPct val="90000"/>
              </a:lnSpc>
              <a:buFont typeface="Wingdings" pitchFamily="2" charset="2"/>
              <a:buChar char="Ø"/>
            </a:pPr>
            <a:r>
              <a:rPr lang="ru-RU" sz="3500" dirty="0" smtClean="0"/>
              <a:t>повышение </a:t>
            </a:r>
            <a:r>
              <a:rPr lang="ru-RU" sz="3500" dirty="0"/>
              <a:t>способности сосредотачивать усилия на ключевых процессах и возможностях для улучшения;</a:t>
            </a:r>
          </a:p>
          <a:p>
            <a:pPr algn="just">
              <a:lnSpc>
                <a:spcPct val="90000"/>
              </a:lnSpc>
              <a:buFont typeface="Wingdings" pitchFamily="2" charset="2"/>
              <a:buChar char="Ø"/>
            </a:pPr>
            <a:r>
              <a:rPr lang="ru-RU" sz="3500" dirty="0" smtClean="0"/>
              <a:t>последовательные </a:t>
            </a:r>
            <a:r>
              <a:rPr lang="ru-RU" sz="3500" dirty="0"/>
              <a:t>и прогнозируемые выходы в системе согласованных процессов;</a:t>
            </a:r>
          </a:p>
          <a:p>
            <a:pPr algn="just">
              <a:lnSpc>
                <a:spcPct val="90000"/>
              </a:lnSpc>
              <a:buFont typeface="Wingdings" pitchFamily="2" charset="2"/>
              <a:buChar char="Ø"/>
            </a:pPr>
            <a:r>
              <a:rPr lang="ru-RU" sz="3500" dirty="0" smtClean="0"/>
              <a:t>оптимизация </a:t>
            </a:r>
            <a:r>
              <a:rPr lang="ru-RU" sz="3500" dirty="0"/>
              <a:t>деятельности посредством результативного менеджмента процессов, эффективного использования ресурсов и снижения </a:t>
            </a:r>
            <a:r>
              <a:rPr lang="ru-RU" sz="3500" dirty="0" err="1"/>
              <a:t>межфункциональных</a:t>
            </a:r>
            <a:r>
              <a:rPr lang="ru-RU" sz="3500" dirty="0"/>
              <a:t> барьеров;</a:t>
            </a:r>
          </a:p>
          <a:p>
            <a:pPr algn="just">
              <a:lnSpc>
                <a:spcPct val="90000"/>
              </a:lnSpc>
              <a:buFont typeface="Wingdings" pitchFamily="2" charset="2"/>
              <a:buChar char="Ø"/>
            </a:pPr>
            <a:r>
              <a:rPr lang="ru-RU" sz="3500" dirty="0" smtClean="0"/>
              <a:t>возможности </a:t>
            </a:r>
            <a:r>
              <a:rPr lang="ru-RU" sz="3500" dirty="0"/>
              <a:t>для организации обеспечивать уверенность заинтересованных сторон в отношении согласованности, результативности и эффективности ее деятельности.</a:t>
            </a:r>
          </a:p>
          <a:p>
            <a:pPr marL="0" indent="0">
              <a:buNone/>
            </a:pPr>
            <a:endParaRPr lang="ru-RU" sz="2000" dirty="0" smtClean="0"/>
          </a:p>
          <a:p>
            <a:pPr marL="0" indent="0" algn="just">
              <a:buNone/>
            </a:pPr>
            <a:r>
              <a:rPr lang="ru-RU" u="sng" dirty="0" smtClean="0">
                <a:solidFill>
                  <a:srgbClr val="FF0000"/>
                </a:solidFill>
              </a:rPr>
              <a:t>Возможные действия:</a:t>
            </a:r>
            <a:endParaRPr lang="ru-RU" u="sng" dirty="0">
              <a:solidFill>
                <a:srgbClr val="FF0000"/>
              </a:solidFill>
            </a:endParaRPr>
          </a:p>
          <a:p>
            <a:pPr algn="just">
              <a:buFont typeface="Wingdings" pitchFamily="2" charset="2"/>
              <a:buChar char="Ø"/>
            </a:pPr>
            <a:r>
              <a:rPr lang="ru-RU" dirty="0"/>
              <a:t>- определение целей системы и процессов, необходимых для их достижения;</a:t>
            </a:r>
          </a:p>
          <a:p>
            <a:pPr algn="just">
              <a:buFont typeface="Wingdings" pitchFamily="2" charset="2"/>
              <a:buChar char="Ø"/>
            </a:pPr>
            <a:r>
              <a:rPr lang="ru-RU" dirty="0"/>
              <a:t>- установление полномочий, ответственности и подотчетности для осуществления менеджмента процессов;</a:t>
            </a:r>
          </a:p>
          <a:p>
            <a:pPr algn="just">
              <a:buFont typeface="Wingdings" pitchFamily="2" charset="2"/>
              <a:buChar char="Ø"/>
            </a:pPr>
            <a:r>
              <a:rPr lang="ru-RU" dirty="0"/>
              <a:t>- осмысление возможностей организации и определение ограничений по ресурсам до начала осуществления действий;</a:t>
            </a:r>
          </a:p>
          <a:p>
            <a:pPr algn="just">
              <a:buFont typeface="Wingdings" pitchFamily="2" charset="2"/>
              <a:buChar char="Ø"/>
            </a:pPr>
            <a:r>
              <a:rPr lang="ru-RU" dirty="0"/>
              <a:t>- определение взаимозависимости процессов и анализ влияния изменений отдельного процесса на систему в целом;</a:t>
            </a:r>
          </a:p>
          <a:p>
            <a:pPr algn="just">
              <a:buFont typeface="Wingdings" pitchFamily="2" charset="2"/>
              <a:buChar char="Ø"/>
            </a:pPr>
            <a:r>
              <a:rPr lang="ru-RU" dirty="0"/>
              <a:t>- осуществление менеджмента процессов и их взаимосвязей как системы для результативного и эффективного достижения целей организации в области качества;</a:t>
            </a:r>
          </a:p>
          <a:p>
            <a:pPr algn="just">
              <a:buFont typeface="Wingdings" pitchFamily="2" charset="2"/>
              <a:buChar char="Ø"/>
            </a:pPr>
            <a:r>
              <a:rPr lang="ru-RU" dirty="0"/>
              <a:t>- обеспечение доступности информации, необходимой для функционирования и улучшения процессов, а также для мониторинга, анализа и проведения оценки результатов деятельности системы в целом;</a:t>
            </a:r>
          </a:p>
          <a:p>
            <a:pPr algn="just">
              <a:buFont typeface="Wingdings" pitchFamily="2" charset="2"/>
              <a:buChar char="Ø"/>
            </a:pPr>
            <a:r>
              <a:rPr lang="ru-RU" dirty="0"/>
              <a:t>- осуществление менеджмента рисков, которые могут оказать влияние на выходы процессов и общие выходы системы менеджмента качества</a:t>
            </a:r>
            <a:r>
              <a:rPr lang="ru-RU" dirty="0" smtClean="0"/>
              <a:t>.</a:t>
            </a:r>
            <a:endParaRPr lang="ru-RU" dirty="0"/>
          </a:p>
          <a:p>
            <a:pPr>
              <a:buFont typeface="Wingdings" pitchFamily="2" charset="2"/>
              <a:buChar char="Ø"/>
            </a:pPr>
            <a:endParaRPr lang="ru-RU" dirty="0" smtClean="0"/>
          </a:p>
          <a:p>
            <a:pPr marL="0" indent="0">
              <a:buNone/>
            </a:pPr>
            <a:endParaRPr lang="ru-RU" dirty="0"/>
          </a:p>
          <a:p>
            <a:pPr algn="just">
              <a:lnSpc>
                <a:spcPct val="90000"/>
              </a:lnSpc>
              <a:buFontTx/>
              <a:buNone/>
            </a:pPr>
            <a:endParaRPr lang="ru-RU"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179512" y="0"/>
            <a:ext cx="8964488" cy="6858000"/>
          </a:xfrm>
          <a:prstGeom prst="rect">
            <a:avLst/>
          </a:prstGeom>
          <a:gradFill rotWithShape="1">
            <a:gsLst>
              <a:gs pos="0">
                <a:schemeClr val="bg1"/>
              </a:gs>
              <a:gs pos="100000">
                <a:srgbClr val="FFCC66"/>
              </a:gs>
            </a:gsLst>
            <a:lin ang="5400000" scaled="1"/>
          </a:gradFill>
          <a:ln w="9525">
            <a:noFill/>
            <a:miter lim="800000"/>
            <a:headEnd/>
            <a:tailEnd/>
          </a:ln>
          <a:effectLst/>
        </p:spPr>
        <p:txBody>
          <a:bodyPr wrap="none" anchor="ctr"/>
          <a:lstStyle/>
          <a:p>
            <a:endParaRPr lang="ru-RU" dirty="0"/>
          </a:p>
        </p:txBody>
      </p:sp>
      <p:sp>
        <p:nvSpPr>
          <p:cNvPr id="9219" name="Rectangle 3"/>
          <p:cNvSpPr>
            <a:spLocks noGrp="1" noChangeArrowheads="1"/>
          </p:cNvSpPr>
          <p:nvPr>
            <p:ph type="body" idx="1"/>
          </p:nvPr>
        </p:nvSpPr>
        <p:spPr>
          <a:xfrm>
            <a:off x="179512" y="1237586"/>
            <a:ext cx="8730716" cy="2623462"/>
          </a:xfrm>
        </p:spPr>
        <p:txBody>
          <a:bodyPr>
            <a:normAutofit fontScale="47500" lnSpcReduction="20000"/>
          </a:bodyPr>
          <a:lstStyle/>
          <a:p>
            <a:pPr marL="0" indent="0" algn="just">
              <a:lnSpc>
                <a:spcPct val="80000"/>
              </a:lnSpc>
              <a:buNone/>
            </a:pPr>
            <a:r>
              <a:rPr lang="ru-RU" dirty="0"/>
              <a:t>Улучшение крайне необходимо организации, чтобы сохранять и поддерживать текущие уровни осуществления деятельности, реагировать на изменения, связанные с внутренними и внешними условиями, и создавать новые возможности</a:t>
            </a:r>
            <a:r>
              <a:rPr lang="ru-RU" dirty="0" smtClean="0"/>
              <a:t>.</a:t>
            </a:r>
          </a:p>
          <a:p>
            <a:pPr algn="just">
              <a:lnSpc>
                <a:spcPct val="90000"/>
              </a:lnSpc>
              <a:buNone/>
            </a:pPr>
            <a:endParaRPr lang="ru-RU" sz="2700" u="sng" dirty="0" smtClean="0">
              <a:solidFill>
                <a:srgbClr val="FF0000"/>
              </a:solidFill>
            </a:endParaRPr>
          </a:p>
          <a:p>
            <a:pPr algn="just">
              <a:lnSpc>
                <a:spcPct val="90000"/>
              </a:lnSpc>
              <a:buNone/>
            </a:pPr>
            <a:r>
              <a:rPr lang="ru-RU" u="sng" dirty="0" smtClean="0">
                <a:solidFill>
                  <a:srgbClr val="FF0000"/>
                </a:solidFill>
              </a:rPr>
              <a:t>Ключевые </a:t>
            </a:r>
            <a:r>
              <a:rPr lang="ru-RU" u="sng" dirty="0">
                <a:solidFill>
                  <a:srgbClr val="FF0000"/>
                </a:solidFill>
              </a:rPr>
              <a:t>преимущества</a:t>
            </a:r>
            <a:r>
              <a:rPr lang="ru-RU" dirty="0">
                <a:solidFill>
                  <a:srgbClr val="FF0000"/>
                </a:solidFill>
              </a:rPr>
              <a:t>: </a:t>
            </a:r>
          </a:p>
          <a:p>
            <a:pPr algn="just">
              <a:lnSpc>
                <a:spcPct val="90000"/>
              </a:lnSpc>
              <a:buFont typeface="Wingdings" pitchFamily="2" charset="2"/>
              <a:buChar char="Ø"/>
            </a:pPr>
            <a:r>
              <a:rPr lang="ru-RU" dirty="0" smtClean="0"/>
              <a:t>улучшение </a:t>
            </a:r>
            <a:r>
              <a:rPr lang="ru-RU" dirty="0"/>
              <a:t>результатов процессов, возможностей организации и повышение удовлетворенности потребителей;</a:t>
            </a:r>
          </a:p>
          <a:p>
            <a:pPr algn="just">
              <a:lnSpc>
                <a:spcPct val="90000"/>
              </a:lnSpc>
              <a:buFont typeface="Wingdings" pitchFamily="2" charset="2"/>
              <a:buChar char="Ø"/>
            </a:pPr>
            <a:r>
              <a:rPr lang="ru-RU" dirty="0" smtClean="0"/>
              <a:t>усиление </a:t>
            </a:r>
            <a:r>
              <a:rPr lang="ru-RU" dirty="0"/>
              <a:t>внимания к определению и исследованию корневых причин, с последующими предупреждающими и корректирующими действиями;</a:t>
            </a:r>
          </a:p>
          <a:p>
            <a:pPr algn="just">
              <a:lnSpc>
                <a:spcPct val="90000"/>
              </a:lnSpc>
              <a:buFont typeface="Wingdings" pitchFamily="2" charset="2"/>
              <a:buChar char="Ø"/>
            </a:pPr>
            <a:r>
              <a:rPr lang="ru-RU" dirty="0" smtClean="0"/>
              <a:t>повышение </a:t>
            </a:r>
            <a:r>
              <a:rPr lang="ru-RU" dirty="0"/>
              <a:t>способности предугадывать и реагировать на внутренние и внешние риски и возможности;</a:t>
            </a:r>
          </a:p>
          <a:p>
            <a:pPr algn="just">
              <a:lnSpc>
                <a:spcPct val="90000"/>
              </a:lnSpc>
              <a:buFont typeface="Wingdings" pitchFamily="2" charset="2"/>
              <a:buChar char="Ø"/>
            </a:pPr>
            <a:r>
              <a:rPr lang="ru-RU" dirty="0" smtClean="0"/>
              <a:t>углубленное </a:t>
            </a:r>
            <a:r>
              <a:rPr lang="ru-RU" dirty="0"/>
              <a:t>рассмотрение постепенных и прорывных улучшений;</a:t>
            </a:r>
          </a:p>
          <a:p>
            <a:pPr algn="just">
              <a:lnSpc>
                <a:spcPct val="90000"/>
              </a:lnSpc>
              <a:buFont typeface="Wingdings" pitchFamily="2" charset="2"/>
              <a:buChar char="Ø"/>
            </a:pPr>
            <a:r>
              <a:rPr lang="ru-RU" dirty="0" smtClean="0"/>
              <a:t>более </a:t>
            </a:r>
            <a:r>
              <a:rPr lang="ru-RU" dirty="0"/>
              <a:t>эффективное применение знаний для улучшения;</a:t>
            </a:r>
          </a:p>
          <a:p>
            <a:pPr algn="just">
              <a:lnSpc>
                <a:spcPct val="90000"/>
              </a:lnSpc>
              <a:buFont typeface="Wingdings" pitchFamily="2" charset="2"/>
              <a:buChar char="Ø"/>
            </a:pPr>
            <a:r>
              <a:rPr lang="ru-RU" dirty="0" smtClean="0"/>
              <a:t>усиление </a:t>
            </a:r>
            <a:r>
              <a:rPr lang="ru-RU" dirty="0"/>
              <a:t>побуждения к </a:t>
            </a:r>
            <a:r>
              <a:rPr lang="ru-RU" dirty="0" smtClean="0"/>
              <a:t>инновациям.</a:t>
            </a:r>
          </a:p>
          <a:p>
            <a:pPr marL="0" indent="0" algn="just">
              <a:lnSpc>
                <a:spcPct val="80000"/>
              </a:lnSpc>
              <a:buNone/>
            </a:pPr>
            <a:endParaRPr lang="ru-RU" sz="2400" dirty="0"/>
          </a:p>
        </p:txBody>
      </p:sp>
      <p:sp>
        <p:nvSpPr>
          <p:cNvPr id="9223" name="Rectangle 7"/>
          <p:cNvSpPr>
            <a:spLocks noGrp="1" noChangeArrowheads="1"/>
          </p:cNvSpPr>
          <p:nvPr>
            <p:ph type="title"/>
          </p:nvPr>
        </p:nvSpPr>
        <p:spPr>
          <a:xfrm>
            <a:off x="468313" y="0"/>
            <a:ext cx="8229600" cy="692696"/>
          </a:xfrm>
          <a:noFill/>
          <a:ln/>
        </p:spPr>
        <p:txBody>
          <a:bodyPr>
            <a:normAutofit fontScale="90000"/>
          </a:bodyPr>
          <a:lstStyle/>
          <a:p>
            <a:r>
              <a:rPr lang="ru-RU" sz="3600" b="1" dirty="0">
                <a:solidFill>
                  <a:srgbClr val="990033"/>
                </a:solidFill>
              </a:rPr>
              <a:t>Основные принципы менеджмента качества</a:t>
            </a:r>
            <a:endParaRPr lang="ru-RU" sz="3600" b="1" dirty="0">
              <a:solidFill>
                <a:srgbClr val="990033"/>
              </a:solidFill>
            </a:endParaRPr>
          </a:p>
        </p:txBody>
      </p:sp>
      <p:sp>
        <p:nvSpPr>
          <p:cNvPr id="9224" name="Text Box 8"/>
          <p:cNvSpPr txBox="1">
            <a:spLocks noChangeArrowheads="1"/>
          </p:cNvSpPr>
          <p:nvPr/>
        </p:nvSpPr>
        <p:spPr bwMode="auto">
          <a:xfrm>
            <a:off x="863377" y="548680"/>
            <a:ext cx="7561262" cy="369332"/>
          </a:xfrm>
          <a:prstGeom prst="rect">
            <a:avLst/>
          </a:prstGeom>
          <a:noFill/>
          <a:ln w="9525">
            <a:noFill/>
            <a:miter lim="800000"/>
            <a:headEnd/>
            <a:tailEnd/>
          </a:ln>
          <a:effectLst/>
        </p:spPr>
        <p:txBody>
          <a:bodyPr>
            <a:spAutoFit/>
          </a:bodyPr>
          <a:lstStyle/>
          <a:p>
            <a:pPr marL="342900" indent="-342900" algn="ctr">
              <a:spcBef>
                <a:spcPct val="50000"/>
              </a:spcBef>
            </a:pPr>
            <a:r>
              <a:rPr lang="ru-RU" b="1" dirty="0">
                <a:solidFill>
                  <a:srgbClr val="990033"/>
                </a:solidFill>
              </a:rPr>
              <a:t>Принцип </a:t>
            </a:r>
            <a:r>
              <a:rPr lang="ru-RU" b="1" dirty="0" smtClean="0">
                <a:solidFill>
                  <a:srgbClr val="990033"/>
                </a:solidFill>
              </a:rPr>
              <a:t>5</a:t>
            </a:r>
            <a:r>
              <a:rPr lang="ru-RU" dirty="0" smtClean="0">
                <a:solidFill>
                  <a:srgbClr val="990033"/>
                </a:solidFill>
              </a:rPr>
              <a:t> </a:t>
            </a:r>
            <a:r>
              <a:rPr lang="ru-RU" b="1" dirty="0" smtClean="0"/>
              <a:t>– Улучшение</a:t>
            </a:r>
            <a:r>
              <a:rPr lang="ru-RU" b="1" dirty="0" smtClean="0">
                <a:solidFill>
                  <a:srgbClr val="990033"/>
                </a:solidFill>
              </a:rPr>
              <a:t> </a:t>
            </a:r>
            <a:endParaRPr lang="ru-RU" b="1" dirty="0">
              <a:solidFill>
                <a:srgbClr val="990033"/>
              </a:solidFill>
            </a:endParaRPr>
          </a:p>
        </p:txBody>
      </p:sp>
      <p:sp>
        <p:nvSpPr>
          <p:cNvPr id="6" name="Прямоугольник 5"/>
          <p:cNvSpPr/>
          <p:nvPr/>
        </p:nvSpPr>
        <p:spPr>
          <a:xfrm>
            <a:off x="413284" y="903595"/>
            <a:ext cx="8496944" cy="323165"/>
          </a:xfrm>
          <a:prstGeom prst="rect">
            <a:avLst/>
          </a:prstGeom>
        </p:spPr>
        <p:txBody>
          <a:bodyPr wrap="square">
            <a:spAutoFit/>
          </a:bodyPr>
          <a:lstStyle/>
          <a:p>
            <a:pPr algn="ctr"/>
            <a:r>
              <a:rPr lang="ru-RU" sz="1500" dirty="0">
                <a:solidFill>
                  <a:srgbClr val="C00000"/>
                </a:solidFill>
              </a:rPr>
              <a:t>Успешные организации постоянно нацелены на улучшение</a:t>
            </a:r>
            <a:endParaRPr lang="ru-RU" sz="1500" dirty="0">
              <a:solidFill>
                <a:srgbClr val="C00000"/>
              </a:solidFill>
            </a:endParaRPr>
          </a:p>
        </p:txBody>
      </p:sp>
      <p:sp>
        <p:nvSpPr>
          <p:cNvPr id="7" name="Rectangle 3"/>
          <p:cNvSpPr txBox="1">
            <a:spLocks noChangeArrowheads="1"/>
          </p:cNvSpPr>
          <p:nvPr/>
        </p:nvSpPr>
        <p:spPr>
          <a:xfrm>
            <a:off x="278650" y="4005064"/>
            <a:ext cx="8730716" cy="2664296"/>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ru-RU" sz="2700" u="sng" dirty="0" smtClean="0">
                <a:solidFill>
                  <a:srgbClr val="FF0000"/>
                </a:solidFill>
              </a:rPr>
              <a:t>Возможные действия:</a:t>
            </a:r>
          </a:p>
          <a:p>
            <a:pPr algn="just">
              <a:buFont typeface="Wingdings" pitchFamily="2" charset="2"/>
              <a:buChar char="Ø"/>
            </a:pPr>
            <a:r>
              <a:rPr lang="ru-RU" sz="2700" dirty="0" smtClean="0"/>
              <a:t>содействие установлению целей по улучшению на всех уровнях организации;</a:t>
            </a:r>
          </a:p>
          <a:p>
            <a:pPr algn="just">
              <a:buFont typeface="Wingdings" pitchFamily="2" charset="2"/>
              <a:buChar char="Ø"/>
            </a:pPr>
            <a:r>
              <a:rPr lang="ru-RU" sz="2700" dirty="0" smtClean="0"/>
              <a:t>обучение и подготовка работников всех уровней по применению основных инструментов и методологии достижения целей по улучшению;</a:t>
            </a:r>
          </a:p>
          <a:p>
            <a:pPr algn="just">
              <a:buFont typeface="Wingdings" pitchFamily="2" charset="2"/>
              <a:buChar char="Ø"/>
            </a:pPr>
            <a:r>
              <a:rPr lang="ru-RU" sz="2700" dirty="0" smtClean="0"/>
              <a:t>обеспечение компетентности работников для успешного продвижения и выполнения проектов по улучшению;</a:t>
            </a:r>
          </a:p>
          <a:p>
            <a:pPr algn="just">
              <a:buFont typeface="Wingdings" pitchFamily="2" charset="2"/>
              <a:buChar char="Ø"/>
            </a:pPr>
            <a:r>
              <a:rPr lang="ru-RU" sz="2700" dirty="0" smtClean="0"/>
              <a:t>разработка и развертывание процессов для внедрения проектов по улучшению в организации;</a:t>
            </a:r>
          </a:p>
          <a:p>
            <a:pPr algn="just">
              <a:buFont typeface="Wingdings" pitchFamily="2" charset="2"/>
              <a:buChar char="Ø"/>
            </a:pPr>
            <a:r>
              <a:rPr lang="ru-RU" sz="2700" dirty="0" smtClean="0"/>
              <a:t>отслеживание, анализ и проверка планирования, внедрения, завершенности и результатов проектов по улучшению;</a:t>
            </a:r>
          </a:p>
          <a:p>
            <a:pPr algn="just">
              <a:buFont typeface="Wingdings" pitchFamily="2" charset="2"/>
              <a:buChar char="Ø"/>
            </a:pPr>
            <a:r>
              <a:rPr lang="ru-RU" sz="2700" dirty="0" smtClean="0"/>
              <a:t>интеграция рассмотрения улучшений в разработку новых или модифицированных продукции, услуг и процессов;</a:t>
            </a:r>
          </a:p>
          <a:p>
            <a:pPr algn="just">
              <a:buFont typeface="Wingdings" pitchFamily="2" charset="2"/>
              <a:buChar char="Ø"/>
            </a:pPr>
            <a:r>
              <a:rPr lang="ru-RU" sz="2700" dirty="0" smtClean="0"/>
              <a:t>признание и подтверждение улучшения.</a:t>
            </a:r>
            <a:endParaRPr lang="ru-RU"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ChangeArrowheads="1"/>
          </p:cNvSpPr>
          <p:nvPr/>
        </p:nvSpPr>
        <p:spPr bwMode="auto">
          <a:xfrm>
            <a:off x="0" y="0"/>
            <a:ext cx="9144000" cy="6858000"/>
          </a:xfrm>
          <a:prstGeom prst="rect">
            <a:avLst/>
          </a:prstGeom>
          <a:gradFill rotWithShape="1">
            <a:gsLst>
              <a:gs pos="0">
                <a:schemeClr val="bg1"/>
              </a:gs>
              <a:gs pos="100000">
                <a:srgbClr val="FFCC66"/>
              </a:gs>
            </a:gsLst>
            <a:lin ang="5400000" scaled="1"/>
          </a:gradFill>
          <a:ln w="9525">
            <a:noFill/>
            <a:miter lim="800000"/>
            <a:headEnd/>
            <a:tailEnd/>
          </a:ln>
          <a:effectLst/>
        </p:spPr>
        <p:txBody>
          <a:bodyPr wrap="none" anchor="ctr"/>
          <a:lstStyle/>
          <a:p>
            <a:endParaRPr lang="ru-RU" dirty="0"/>
          </a:p>
        </p:txBody>
      </p:sp>
      <p:sp>
        <p:nvSpPr>
          <p:cNvPr id="10243" name="Rectangle 3"/>
          <p:cNvSpPr>
            <a:spLocks noGrp="1" noChangeArrowheads="1"/>
          </p:cNvSpPr>
          <p:nvPr>
            <p:ph type="body" idx="1"/>
          </p:nvPr>
        </p:nvSpPr>
        <p:spPr>
          <a:xfrm>
            <a:off x="251520" y="1575119"/>
            <a:ext cx="8568952" cy="2645969"/>
          </a:xfrm>
        </p:spPr>
        <p:txBody>
          <a:bodyPr>
            <a:normAutofit fontScale="70000" lnSpcReduction="20000"/>
          </a:bodyPr>
          <a:lstStyle/>
          <a:p>
            <a:pPr algn="just">
              <a:lnSpc>
                <a:spcPct val="90000"/>
              </a:lnSpc>
              <a:buNone/>
            </a:pPr>
            <a:r>
              <a:rPr lang="ru-RU" sz="2100" dirty="0"/>
              <a:t>Принятие решений может быть сложным процессом и с ним всегда связана некоторая неопределенность. Он часто вовлекает многочисленные типы и источники исходных данных, а также их интерпретацию, которая может носить субъективный характер. Важно понимать </a:t>
            </a:r>
            <a:r>
              <a:rPr lang="ru-RU" sz="2100" dirty="0" err="1"/>
              <a:t>причинно¬следственные</a:t>
            </a:r>
            <a:r>
              <a:rPr lang="ru-RU" sz="2100" dirty="0"/>
              <a:t> связи и их возможные незапланированные последствия. Анализ фактов, свидетельств и данных приводит к большей степени объективности и уверенности в принятых решениях</a:t>
            </a:r>
            <a:r>
              <a:rPr lang="ru-RU" sz="2100" dirty="0" smtClean="0"/>
              <a:t>.</a:t>
            </a:r>
          </a:p>
          <a:p>
            <a:pPr algn="just">
              <a:lnSpc>
                <a:spcPct val="90000"/>
              </a:lnSpc>
              <a:buNone/>
            </a:pPr>
            <a:endParaRPr lang="ru-RU" sz="2400" dirty="0"/>
          </a:p>
          <a:p>
            <a:pPr algn="just">
              <a:lnSpc>
                <a:spcPct val="90000"/>
              </a:lnSpc>
              <a:buNone/>
            </a:pPr>
            <a:r>
              <a:rPr lang="ru-RU" sz="2100" u="sng" dirty="0" smtClean="0">
                <a:solidFill>
                  <a:srgbClr val="FF0000"/>
                </a:solidFill>
              </a:rPr>
              <a:t>Ключевые </a:t>
            </a:r>
            <a:r>
              <a:rPr lang="ru-RU" sz="2100" u="sng" dirty="0">
                <a:solidFill>
                  <a:srgbClr val="FF0000"/>
                </a:solidFill>
              </a:rPr>
              <a:t>преимущества</a:t>
            </a:r>
            <a:r>
              <a:rPr lang="ru-RU" sz="2100" dirty="0">
                <a:solidFill>
                  <a:srgbClr val="FF0000"/>
                </a:solidFill>
              </a:rPr>
              <a:t>: </a:t>
            </a:r>
          </a:p>
          <a:p>
            <a:pPr algn="just">
              <a:lnSpc>
                <a:spcPct val="90000"/>
              </a:lnSpc>
              <a:buFont typeface="Wingdings" pitchFamily="2" charset="2"/>
              <a:buChar char="Ø"/>
            </a:pPr>
            <a:r>
              <a:rPr lang="ru-RU" sz="2100" dirty="0" smtClean="0"/>
              <a:t>улучшение </a:t>
            </a:r>
            <a:r>
              <a:rPr lang="ru-RU" sz="2100" dirty="0"/>
              <a:t>процесса принятия решений;</a:t>
            </a:r>
          </a:p>
          <a:p>
            <a:pPr algn="just">
              <a:lnSpc>
                <a:spcPct val="90000"/>
              </a:lnSpc>
              <a:buFont typeface="Wingdings" pitchFamily="2" charset="2"/>
              <a:buChar char="Ø"/>
            </a:pPr>
            <a:r>
              <a:rPr lang="ru-RU" sz="2100" dirty="0" smtClean="0"/>
              <a:t>улучшение </a:t>
            </a:r>
            <a:r>
              <a:rPr lang="ru-RU" sz="2100" dirty="0"/>
              <a:t>оценивания результатов процессов и способности достигать целей;</a:t>
            </a:r>
          </a:p>
          <a:p>
            <a:pPr algn="just">
              <a:lnSpc>
                <a:spcPct val="90000"/>
              </a:lnSpc>
              <a:buFont typeface="Wingdings" pitchFamily="2" charset="2"/>
              <a:buChar char="Ø"/>
            </a:pPr>
            <a:r>
              <a:rPr lang="ru-RU" sz="2100" dirty="0" smtClean="0"/>
              <a:t>улучшение </a:t>
            </a:r>
            <a:r>
              <a:rPr lang="ru-RU" sz="2100" dirty="0"/>
              <a:t>результативности и эффективности работы;</a:t>
            </a:r>
          </a:p>
          <a:p>
            <a:pPr algn="just">
              <a:lnSpc>
                <a:spcPct val="90000"/>
              </a:lnSpc>
              <a:buFont typeface="Wingdings" pitchFamily="2" charset="2"/>
              <a:buChar char="Ø"/>
            </a:pPr>
            <a:r>
              <a:rPr lang="ru-RU" sz="2100" dirty="0" smtClean="0"/>
              <a:t>повышение </a:t>
            </a:r>
            <a:r>
              <a:rPr lang="ru-RU" sz="2100" dirty="0"/>
              <a:t>способности анализировать, ставить задачи и менять взгляды и решения;</a:t>
            </a:r>
          </a:p>
          <a:p>
            <a:pPr algn="just">
              <a:lnSpc>
                <a:spcPct val="90000"/>
              </a:lnSpc>
              <a:buFont typeface="Wingdings" pitchFamily="2" charset="2"/>
              <a:buChar char="Ø"/>
            </a:pPr>
            <a:r>
              <a:rPr lang="ru-RU" sz="2100" dirty="0" smtClean="0"/>
              <a:t>повышение </a:t>
            </a:r>
            <a:r>
              <a:rPr lang="ru-RU" sz="2100" dirty="0"/>
              <a:t>способности демонстрировать результативность прошлых решений</a:t>
            </a:r>
            <a:r>
              <a:rPr lang="ru-RU" sz="2100" dirty="0" smtClean="0"/>
              <a:t>.</a:t>
            </a:r>
          </a:p>
          <a:p>
            <a:pPr algn="just">
              <a:lnSpc>
                <a:spcPct val="90000"/>
              </a:lnSpc>
              <a:buFont typeface="Wingdings" pitchFamily="2" charset="2"/>
              <a:buChar char="Ø"/>
            </a:pPr>
            <a:endParaRPr lang="ru-RU" sz="2400" dirty="0"/>
          </a:p>
        </p:txBody>
      </p:sp>
      <p:sp>
        <p:nvSpPr>
          <p:cNvPr id="10247" name="Rectangle 7"/>
          <p:cNvSpPr>
            <a:spLocks noGrp="1" noChangeArrowheads="1"/>
          </p:cNvSpPr>
          <p:nvPr>
            <p:ph type="title"/>
          </p:nvPr>
        </p:nvSpPr>
        <p:spPr>
          <a:xfrm>
            <a:off x="468313" y="0"/>
            <a:ext cx="8229600" cy="620688"/>
          </a:xfrm>
          <a:noFill/>
          <a:ln/>
        </p:spPr>
        <p:txBody>
          <a:bodyPr>
            <a:normAutofit fontScale="90000"/>
          </a:bodyPr>
          <a:lstStyle/>
          <a:p>
            <a:r>
              <a:rPr lang="ru-RU" sz="3600" b="1" dirty="0">
                <a:solidFill>
                  <a:srgbClr val="990033"/>
                </a:solidFill>
              </a:rPr>
              <a:t>Основные принципы менеджмента качества</a:t>
            </a:r>
            <a:endParaRPr lang="ru-RU" sz="3600" b="1" dirty="0">
              <a:solidFill>
                <a:srgbClr val="990033"/>
              </a:solidFill>
            </a:endParaRPr>
          </a:p>
        </p:txBody>
      </p:sp>
      <p:sp>
        <p:nvSpPr>
          <p:cNvPr id="10248" name="Text Box 8"/>
          <p:cNvSpPr txBox="1">
            <a:spLocks noChangeArrowheads="1"/>
          </p:cNvSpPr>
          <p:nvPr/>
        </p:nvSpPr>
        <p:spPr bwMode="auto">
          <a:xfrm>
            <a:off x="0" y="620688"/>
            <a:ext cx="8964488" cy="369332"/>
          </a:xfrm>
          <a:prstGeom prst="rect">
            <a:avLst/>
          </a:prstGeom>
          <a:noFill/>
          <a:ln w="9525">
            <a:noFill/>
            <a:miter lim="800000"/>
            <a:headEnd/>
            <a:tailEnd/>
          </a:ln>
          <a:effectLst/>
        </p:spPr>
        <p:txBody>
          <a:bodyPr wrap="square">
            <a:spAutoFit/>
          </a:bodyPr>
          <a:lstStyle/>
          <a:p>
            <a:pPr marL="342900" indent="-342900" algn="ctr">
              <a:spcBef>
                <a:spcPct val="50000"/>
              </a:spcBef>
            </a:pPr>
            <a:r>
              <a:rPr lang="ru-RU" b="1" dirty="0">
                <a:solidFill>
                  <a:srgbClr val="990033"/>
                </a:solidFill>
              </a:rPr>
              <a:t>Принцип </a:t>
            </a:r>
            <a:r>
              <a:rPr lang="ru-RU" b="1" dirty="0" smtClean="0">
                <a:solidFill>
                  <a:srgbClr val="990033"/>
                </a:solidFill>
              </a:rPr>
              <a:t>6</a:t>
            </a:r>
            <a:r>
              <a:rPr lang="ru-RU" dirty="0" smtClean="0">
                <a:solidFill>
                  <a:srgbClr val="990033"/>
                </a:solidFill>
              </a:rPr>
              <a:t> </a:t>
            </a:r>
            <a:r>
              <a:rPr lang="ru-RU" b="1" dirty="0"/>
              <a:t>–</a:t>
            </a:r>
            <a:r>
              <a:rPr lang="ru-RU" dirty="0"/>
              <a:t> </a:t>
            </a:r>
            <a:r>
              <a:rPr lang="ru-RU" b="1" dirty="0"/>
              <a:t>Принятие решений, основанное на свидетельствах</a:t>
            </a:r>
            <a:endParaRPr lang="ru-RU" b="1" dirty="0">
              <a:solidFill>
                <a:srgbClr val="990033"/>
              </a:solidFill>
            </a:endParaRPr>
          </a:p>
        </p:txBody>
      </p:sp>
      <p:sp>
        <p:nvSpPr>
          <p:cNvPr id="6" name="Text Box 8"/>
          <p:cNvSpPr txBox="1">
            <a:spLocks noChangeArrowheads="1"/>
          </p:cNvSpPr>
          <p:nvPr/>
        </p:nvSpPr>
        <p:spPr bwMode="auto">
          <a:xfrm>
            <a:off x="683568" y="990020"/>
            <a:ext cx="8280920" cy="553998"/>
          </a:xfrm>
          <a:prstGeom prst="rect">
            <a:avLst/>
          </a:prstGeom>
          <a:noFill/>
          <a:ln w="9525">
            <a:noFill/>
            <a:miter lim="800000"/>
            <a:headEnd/>
            <a:tailEnd/>
          </a:ln>
          <a:effectLst/>
        </p:spPr>
        <p:txBody>
          <a:bodyPr wrap="square">
            <a:spAutoFit/>
          </a:bodyPr>
          <a:lstStyle/>
          <a:p>
            <a:pPr marL="342900" indent="-342900" algn="ctr">
              <a:spcBef>
                <a:spcPct val="50000"/>
              </a:spcBef>
            </a:pPr>
            <a:r>
              <a:rPr lang="ru-RU" sz="1500" dirty="0">
                <a:solidFill>
                  <a:srgbClr val="990033"/>
                </a:solidFill>
              </a:rPr>
              <a:t>Решения, основанные на анализе и оценке данных и информации, с большей вероятностью создадут желаемые </a:t>
            </a:r>
            <a:r>
              <a:rPr lang="ru-RU" sz="1500" dirty="0" smtClean="0">
                <a:solidFill>
                  <a:srgbClr val="990033"/>
                </a:solidFill>
              </a:rPr>
              <a:t>результаты</a:t>
            </a:r>
            <a:endParaRPr lang="ru-RU" sz="1500" dirty="0">
              <a:solidFill>
                <a:srgbClr val="990033"/>
              </a:solidFill>
            </a:endParaRPr>
          </a:p>
        </p:txBody>
      </p:sp>
      <p:sp>
        <p:nvSpPr>
          <p:cNvPr id="7" name="Rectangle 3"/>
          <p:cNvSpPr txBox="1">
            <a:spLocks noChangeArrowheads="1"/>
          </p:cNvSpPr>
          <p:nvPr/>
        </p:nvSpPr>
        <p:spPr>
          <a:xfrm>
            <a:off x="197768" y="4149081"/>
            <a:ext cx="8568952" cy="2520280"/>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400" u="sng" dirty="0">
                <a:solidFill>
                  <a:srgbClr val="FF0000"/>
                </a:solidFill>
              </a:rPr>
              <a:t>Возможные </a:t>
            </a:r>
            <a:r>
              <a:rPr lang="ru-RU" sz="2400" u="sng" dirty="0" smtClean="0">
                <a:solidFill>
                  <a:srgbClr val="FF0000"/>
                </a:solidFill>
              </a:rPr>
              <a:t>действия:</a:t>
            </a:r>
            <a:endParaRPr lang="ru-RU" sz="2400" u="sng" dirty="0">
              <a:solidFill>
                <a:srgbClr val="FF0000"/>
              </a:solidFill>
            </a:endParaRPr>
          </a:p>
          <a:p>
            <a:pPr algn="just">
              <a:buFont typeface="Wingdings" pitchFamily="2" charset="2"/>
              <a:buChar char="Ø"/>
            </a:pPr>
            <a:r>
              <a:rPr lang="ru-RU" sz="2400" dirty="0" smtClean="0"/>
              <a:t>определение</a:t>
            </a:r>
            <a:r>
              <a:rPr lang="ru-RU" sz="2400" dirty="0"/>
              <a:t>, измерение и проведение мониторинга ключевых показателей для демонстрации результатов деятельности организации;</a:t>
            </a:r>
          </a:p>
          <a:p>
            <a:pPr algn="just">
              <a:buFont typeface="Wingdings" pitchFamily="2" charset="2"/>
              <a:buChar char="Ø"/>
            </a:pPr>
            <a:r>
              <a:rPr lang="ru-RU" sz="2400" dirty="0" smtClean="0"/>
              <a:t>обеспечение </a:t>
            </a:r>
            <a:r>
              <a:rPr lang="ru-RU" sz="2400" dirty="0"/>
              <a:t>доступности всех необходимых данных для соответствующих работников;</a:t>
            </a:r>
          </a:p>
          <a:p>
            <a:pPr algn="just">
              <a:buFont typeface="Wingdings" pitchFamily="2" charset="2"/>
              <a:buChar char="Ø"/>
            </a:pPr>
            <a:r>
              <a:rPr lang="ru-RU" sz="2400" dirty="0" smtClean="0"/>
              <a:t>обеспечение </a:t>
            </a:r>
            <a:r>
              <a:rPr lang="ru-RU" sz="2400" dirty="0"/>
              <a:t>уверенности в точности, надежности и безопасности данных и информации;</a:t>
            </a:r>
          </a:p>
          <a:p>
            <a:pPr algn="just">
              <a:buFont typeface="Wingdings" pitchFamily="2" charset="2"/>
              <a:buChar char="Ø"/>
            </a:pPr>
            <a:r>
              <a:rPr lang="ru-RU" sz="2400" dirty="0" smtClean="0"/>
              <a:t>анализ </a:t>
            </a:r>
            <a:r>
              <a:rPr lang="ru-RU" sz="2400" dirty="0"/>
              <a:t>и оценка данных и информации с использованием подходящих методов;</a:t>
            </a:r>
          </a:p>
          <a:p>
            <a:pPr algn="just">
              <a:buFont typeface="Wingdings" pitchFamily="2" charset="2"/>
              <a:buChar char="Ø"/>
            </a:pPr>
            <a:r>
              <a:rPr lang="ru-RU" sz="2400" dirty="0" smtClean="0"/>
              <a:t>обеспечение </a:t>
            </a:r>
            <a:r>
              <a:rPr lang="ru-RU" sz="2400" dirty="0"/>
              <a:t>компетентности работников в области анализа и оценки данных по мере надобности;</a:t>
            </a:r>
          </a:p>
          <a:p>
            <a:pPr algn="just">
              <a:buFont typeface="Wingdings" pitchFamily="2" charset="2"/>
              <a:buChar char="Ø"/>
            </a:pPr>
            <a:r>
              <a:rPr lang="ru-RU" sz="2400" dirty="0" smtClean="0"/>
              <a:t>принятие </a:t>
            </a:r>
            <a:r>
              <a:rPr lang="ru-RU" sz="2400" dirty="0"/>
              <a:t>решений и выполнение действий на основе фактических данных, сбалансированных с учетом опыта и интуиции.</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147412" y="0"/>
            <a:ext cx="8892480" cy="6858000"/>
          </a:xfrm>
          <a:prstGeom prst="rect">
            <a:avLst/>
          </a:prstGeom>
          <a:gradFill rotWithShape="1">
            <a:gsLst>
              <a:gs pos="0">
                <a:schemeClr val="bg1"/>
              </a:gs>
              <a:gs pos="100000">
                <a:srgbClr val="FFCC66"/>
              </a:gs>
            </a:gsLst>
            <a:lin ang="5400000" scaled="1"/>
          </a:gradFill>
          <a:ln w="9525">
            <a:noFill/>
            <a:miter lim="800000"/>
            <a:headEnd/>
            <a:tailEnd/>
          </a:ln>
          <a:effectLst/>
        </p:spPr>
        <p:txBody>
          <a:bodyPr wrap="none" anchor="ctr"/>
          <a:lstStyle/>
          <a:p>
            <a:endParaRPr lang="ru-RU"/>
          </a:p>
        </p:txBody>
      </p:sp>
      <p:sp>
        <p:nvSpPr>
          <p:cNvPr id="11271" name="Rectangle 7"/>
          <p:cNvSpPr>
            <a:spLocks noGrp="1" noChangeArrowheads="1"/>
          </p:cNvSpPr>
          <p:nvPr>
            <p:ph type="title"/>
          </p:nvPr>
        </p:nvSpPr>
        <p:spPr>
          <a:xfrm>
            <a:off x="468313" y="0"/>
            <a:ext cx="8229600" cy="558789"/>
          </a:xfrm>
          <a:noFill/>
          <a:ln/>
        </p:spPr>
        <p:txBody>
          <a:bodyPr>
            <a:normAutofit fontScale="90000"/>
          </a:bodyPr>
          <a:lstStyle/>
          <a:p>
            <a:r>
              <a:rPr lang="ru-RU" sz="3600" b="1" dirty="0">
                <a:solidFill>
                  <a:srgbClr val="990033"/>
                </a:solidFill>
              </a:rPr>
              <a:t>Основные принципы менеджмента качества</a:t>
            </a:r>
            <a:endParaRPr lang="ru-RU" sz="3600" b="1" dirty="0">
              <a:solidFill>
                <a:srgbClr val="990033"/>
              </a:solidFill>
            </a:endParaRPr>
          </a:p>
        </p:txBody>
      </p:sp>
      <p:sp>
        <p:nvSpPr>
          <p:cNvPr id="11272" name="Text Box 8"/>
          <p:cNvSpPr txBox="1">
            <a:spLocks noChangeArrowheads="1"/>
          </p:cNvSpPr>
          <p:nvPr/>
        </p:nvSpPr>
        <p:spPr bwMode="auto">
          <a:xfrm>
            <a:off x="33136" y="515223"/>
            <a:ext cx="8856984" cy="369332"/>
          </a:xfrm>
          <a:prstGeom prst="rect">
            <a:avLst/>
          </a:prstGeom>
          <a:noFill/>
          <a:ln w="9525">
            <a:noFill/>
            <a:miter lim="800000"/>
            <a:headEnd/>
            <a:tailEnd/>
          </a:ln>
          <a:effectLst/>
        </p:spPr>
        <p:txBody>
          <a:bodyPr wrap="square">
            <a:spAutoFit/>
          </a:bodyPr>
          <a:lstStyle/>
          <a:p>
            <a:pPr marL="342900" indent="-342900" algn="ctr">
              <a:spcBef>
                <a:spcPct val="50000"/>
              </a:spcBef>
            </a:pPr>
            <a:r>
              <a:rPr lang="ru-RU" b="1" dirty="0">
                <a:solidFill>
                  <a:srgbClr val="990033"/>
                </a:solidFill>
              </a:rPr>
              <a:t>Принцип </a:t>
            </a:r>
            <a:r>
              <a:rPr lang="ru-RU" b="1" dirty="0" smtClean="0">
                <a:solidFill>
                  <a:srgbClr val="990033"/>
                </a:solidFill>
              </a:rPr>
              <a:t>7</a:t>
            </a:r>
            <a:r>
              <a:rPr lang="ru-RU" dirty="0" smtClean="0">
                <a:solidFill>
                  <a:srgbClr val="990033"/>
                </a:solidFill>
              </a:rPr>
              <a:t> </a:t>
            </a:r>
            <a:r>
              <a:rPr lang="ru-RU" b="1" dirty="0"/>
              <a:t>–</a:t>
            </a:r>
            <a:r>
              <a:rPr lang="ru-RU" dirty="0"/>
              <a:t> </a:t>
            </a:r>
            <a:r>
              <a:rPr lang="ru-RU" b="1" dirty="0"/>
              <a:t>Менеджмент взаимоотношений</a:t>
            </a:r>
            <a:endParaRPr lang="ru-RU" b="1" dirty="0">
              <a:solidFill>
                <a:srgbClr val="990033"/>
              </a:solidFill>
            </a:endParaRPr>
          </a:p>
        </p:txBody>
      </p:sp>
      <p:sp>
        <p:nvSpPr>
          <p:cNvPr id="6" name="Прямоугольник 5"/>
          <p:cNvSpPr/>
          <p:nvPr/>
        </p:nvSpPr>
        <p:spPr>
          <a:xfrm>
            <a:off x="201164" y="1424474"/>
            <a:ext cx="8784976" cy="2893100"/>
          </a:xfrm>
          <a:prstGeom prst="rect">
            <a:avLst/>
          </a:prstGeom>
        </p:spPr>
        <p:txBody>
          <a:bodyPr wrap="square">
            <a:spAutoFit/>
          </a:bodyPr>
          <a:lstStyle/>
          <a:p>
            <a:pPr algn="just"/>
            <a:r>
              <a:rPr lang="ru-RU" sz="1400" dirty="0"/>
              <a:t>Заинтересованные стороны влияют на результаты деятельности организации. Устойчивый успех с большей вероятностью будет достигаться в ситуации, когда организация управляет взаимоотношениями со всеми ее заинтересованными сторонами для того, чтобы оптимизировать их влияние на результаты ее деятельности. Менеджмент взаимоотношений с ее поставщиками и партнерами часто имеет особую </a:t>
            </a:r>
            <a:r>
              <a:rPr lang="ru-RU" sz="1400" dirty="0" smtClean="0"/>
              <a:t>важность.</a:t>
            </a:r>
          </a:p>
          <a:p>
            <a:pPr algn="just"/>
            <a:r>
              <a:rPr lang="ru-RU" sz="1400" u="sng" dirty="0" smtClean="0">
                <a:solidFill>
                  <a:srgbClr val="FF0000"/>
                </a:solidFill>
              </a:rPr>
              <a:t>Ключевые преимущества</a:t>
            </a:r>
            <a:r>
              <a:rPr lang="ru-RU" sz="1400" dirty="0" smtClean="0">
                <a:solidFill>
                  <a:srgbClr val="FF0000"/>
                </a:solidFill>
              </a:rPr>
              <a:t>:</a:t>
            </a:r>
            <a:r>
              <a:rPr lang="ru-RU" sz="1400" dirty="0" smtClean="0"/>
              <a:t> </a:t>
            </a:r>
            <a:endParaRPr lang="ru-RU" sz="1400" dirty="0" smtClean="0"/>
          </a:p>
          <a:p>
            <a:pPr algn="just">
              <a:buFont typeface="Wingdings" pitchFamily="2" charset="2"/>
              <a:buChar char="Ø"/>
            </a:pPr>
            <a:r>
              <a:rPr lang="ru-RU" sz="1400" dirty="0"/>
              <a:t>- улучшение результатов деятельности организации и ее соответствующих заинтересованных сторон путем реагирования на возможности и ограничения, относящихся к каждой заинтересованной стороне;</a:t>
            </a:r>
          </a:p>
          <a:p>
            <a:pPr algn="just">
              <a:buFont typeface="Wingdings" pitchFamily="2" charset="2"/>
              <a:buChar char="Ø"/>
            </a:pPr>
            <a:r>
              <a:rPr lang="ru-RU" sz="1400" dirty="0"/>
              <a:t>- общее понимание целей и ценностей заинтересованными сторонами;</a:t>
            </a:r>
          </a:p>
          <a:p>
            <a:pPr algn="just">
              <a:buFont typeface="Wingdings" pitchFamily="2" charset="2"/>
              <a:buChar char="Ø"/>
            </a:pPr>
            <a:r>
              <a:rPr lang="ru-RU" sz="1400" dirty="0"/>
              <a:t>- увеличение способности создавать ценность для заинтересованных сторон посредством совместного использования ресурсов и компетентности, а также осуществления менеджмента в отношении рисков, связанных с качеством;</a:t>
            </a:r>
          </a:p>
          <a:p>
            <a:pPr algn="just">
              <a:buFont typeface="Wingdings" pitchFamily="2" charset="2"/>
              <a:buChar char="Ø"/>
            </a:pPr>
            <a:r>
              <a:rPr lang="ru-RU" sz="1400" dirty="0"/>
              <a:t>- хорошо управляемая цепочка поставок для обеспечения стабильного потока предоставления продукции и услуг</a:t>
            </a:r>
            <a:r>
              <a:rPr lang="ru-RU" sz="1400" dirty="0" smtClean="0"/>
              <a:t>.</a:t>
            </a:r>
            <a:endParaRPr lang="ru-RU" sz="1400" dirty="0"/>
          </a:p>
        </p:txBody>
      </p:sp>
      <p:sp>
        <p:nvSpPr>
          <p:cNvPr id="7" name="Text Box 8"/>
          <p:cNvSpPr txBox="1">
            <a:spLocks noChangeArrowheads="1"/>
          </p:cNvSpPr>
          <p:nvPr/>
        </p:nvSpPr>
        <p:spPr bwMode="auto">
          <a:xfrm>
            <a:off x="197630" y="870476"/>
            <a:ext cx="8856984" cy="553998"/>
          </a:xfrm>
          <a:prstGeom prst="rect">
            <a:avLst/>
          </a:prstGeom>
          <a:noFill/>
          <a:ln w="9525">
            <a:noFill/>
            <a:miter lim="800000"/>
            <a:headEnd/>
            <a:tailEnd/>
          </a:ln>
          <a:effectLst/>
        </p:spPr>
        <p:txBody>
          <a:bodyPr wrap="square">
            <a:spAutoFit/>
          </a:bodyPr>
          <a:lstStyle/>
          <a:p>
            <a:pPr marL="342900" indent="-342900" algn="ctr">
              <a:spcBef>
                <a:spcPct val="50000"/>
              </a:spcBef>
            </a:pPr>
            <a:r>
              <a:rPr lang="ru-RU" sz="1500" dirty="0">
                <a:solidFill>
                  <a:srgbClr val="990033"/>
                </a:solidFill>
              </a:rPr>
              <a:t>Для достижения устойчивого успеха организации управляют своими взаимоотношениями с соответствующими заинтересованными сторонами, такими как </a:t>
            </a:r>
            <a:r>
              <a:rPr lang="ru-RU" sz="1500" dirty="0" smtClean="0">
                <a:solidFill>
                  <a:srgbClr val="990033"/>
                </a:solidFill>
              </a:rPr>
              <a:t>поставщики</a:t>
            </a:r>
            <a:endParaRPr lang="ru-RU" sz="1500" dirty="0">
              <a:solidFill>
                <a:srgbClr val="990033"/>
              </a:solidFill>
            </a:endParaRPr>
          </a:p>
        </p:txBody>
      </p:sp>
      <p:sp>
        <p:nvSpPr>
          <p:cNvPr id="8" name="Прямоугольник 7"/>
          <p:cNvSpPr/>
          <p:nvPr/>
        </p:nvSpPr>
        <p:spPr>
          <a:xfrm>
            <a:off x="201164" y="4209697"/>
            <a:ext cx="8784976" cy="2677656"/>
          </a:xfrm>
          <a:prstGeom prst="rect">
            <a:avLst/>
          </a:prstGeom>
        </p:spPr>
        <p:txBody>
          <a:bodyPr wrap="square">
            <a:spAutoFit/>
          </a:bodyPr>
          <a:lstStyle/>
          <a:p>
            <a:r>
              <a:rPr lang="ru-RU" sz="1400" u="sng" dirty="0">
                <a:solidFill>
                  <a:srgbClr val="FF0000"/>
                </a:solidFill>
              </a:rPr>
              <a:t>Возможные </a:t>
            </a:r>
            <a:r>
              <a:rPr lang="ru-RU" sz="1400" u="sng" dirty="0" smtClean="0">
                <a:solidFill>
                  <a:srgbClr val="FF0000"/>
                </a:solidFill>
              </a:rPr>
              <a:t>действия:</a:t>
            </a:r>
            <a:endParaRPr lang="ru-RU" sz="1400" u="sng" dirty="0">
              <a:solidFill>
                <a:srgbClr val="FF0000"/>
              </a:solidFill>
            </a:endParaRPr>
          </a:p>
          <a:p>
            <a:pPr marL="285750" indent="-285750">
              <a:buFont typeface="Wingdings" pitchFamily="2" charset="2"/>
              <a:buChar char="Ø"/>
            </a:pPr>
            <a:r>
              <a:rPr lang="ru-RU" sz="1400" dirty="0" smtClean="0"/>
              <a:t>определение </a:t>
            </a:r>
            <a:r>
              <a:rPr lang="ru-RU" sz="1400" dirty="0"/>
              <a:t>соответствующих заинтересованных сторон (таких как поставщики, партнеры, потребители, инвесторы, работники или общество в целом) и их взаимоотношений с организацией;</a:t>
            </a:r>
          </a:p>
          <a:p>
            <a:pPr marL="285750" indent="-285750">
              <a:buFont typeface="Wingdings" pitchFamily="2" charset="2"/>
              <a:buChar char="Ø"/>
            </a:pPr>
            <a:r>
              <a:rPr lang="ru-RU" sz="1400" dirty="0" smtClean="0"/>
              <a:t>определение </a:t>
            </a:r>
            <a:r>
              <a:rPr lang="ru-RU" sz="1400" dirty="0"/>
              <a:t>приоритетных направлений взаимоотношений для осуществления менеджмента;</a:t>
            </a:r>
          </a:p>
          <a:p>
            <a:pPr marL="285750" indent="-285750">
              <a:buFont typeface="Wingdings" pitchFamily="2" charset="2"/>
              <a:buChar char="Ø"/>
            </a:pPr>
            <a:r>
              <a:rPr lang="ru-RU" sz="1400" dirty="0" smtClean="0"/>
              <a:t>установление </a:t>
            </a:r>
            <a:r>
              <a:rPr lang="ru-RU" sz="1400" dirty="0"/>
              <a:t>взаимоотношений, при которых сохраняется равновесие между краткосрочными целями и долгосрочными факторами;</a:t>
            </a:r>
          </a:p>
          <a:p>
            <a:pPr marL="285750" indent="-285750">
              <a:buFont typeface="Wingdings" pitchFamily="2" charset="2"/>
              <a:buChar char="Ø"/>
            </a:pPr>
            <a:r>
              <a:rPr lang="ru-RU" sz="1400" dirty="0" smtClean="0"/>
              <a:t>сбор </a:t>
            </a:r>
            <a:r>
              <a:rPr lang="ru-RU" sz="1400" dirty="0"/>
              <a:t>и обмен информацией, опытом и ресурсами с соответствующими заинтересованными сторонами;</a:t>
            </a:r>
          </a:p>
          <a:p>
            <a:pPr marL="285750" indent="-285750">
              <a:buFont typeface="Wingdings" pitchFamily="2" charset="2"/>
              <a:buChar char="Ø"/>
            </a:pPr>
            <a:r>
              <a:rPr lang="ru-RU" sz="1400" dirty="0" smtClean="0"/>
              <a:t>измерение </a:t>
            </a:r>
            <a:r>
              <a:rPr lang="ru-RU" sz="1400" dirty="0"/>
              <a:t>результатов деятельности и доведение их, по мере необходимости, до заинтересованных сторон для активизации инициатив по улучшению;</a:t>
            </a:r>
          </a:p>
          <a:p>
            <a:pPr marL="285750" indent="-285750">
              <a:buFont typeface="Wingdings" pitchFamily="2" charset="2"/>
              <a:buChar char="Ø"/>
            </a:pPr>
            <a:r>
              <a:rPr lang="ru-RU" sz="1400" dirty="0" smtClean="0"/>
              <a:t>организация </a:t>
            </a:r>
            <a:r>
              <a:rPr lang="ru-RU" sz="1400" dirty="0"/>
              <a:t>с поставщиками, партнерами и другими заинтересованными сторонами совместной деятельности по развитию и улучшению;</a:t>
            </a:r>
          </a:p>
          <a:p>
            <a:pPr marL="285750" indent="-285750">
              <a:buFont typeface="Wingdings" pitchFamily="2" charset="2"/>
              <a:buChar char="Ø"/>
            </a:pPr>
            <a:r>
              <a:rPr lang="ru-RU" sz="1400" dirty="0" smtClean="0"/>
              <a:t>поощрение </a:t>
            </a:r>
            <a:r>
              <a:rPr lang="ru-RU" sz="1400" dirty="0"/>
              <a:t>и признание улучшений и достижений поставщиков и партнеров.</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260648"/>
            <a:ext cx="8640960" cy="523220"/>
          </a:xfrm>
          <a:prstGeom prst="rect">
            <a:avLst/>
          </a:prstGeom>
          <a:solidFill>
            <a:schemeClr val="accent6">
              <a:lumMod val="20000"/>
              <a:lumOff val="80000"/>
            </a:schemeClr>
          </a:solidFill>
        </p:spPr>
        <p:txBody>
          <a:bodyPr wrap="square">
            <a:spAutoFit/>
          </a:bodyPr>
          <a:lstStyle/>
          <a:p>
            <a:pPr algn="ctr"/>
            <a:r>
              <a:rPr lang="ru-RU" sz="2800" dirty="0" smtClean="0">
                <a:solidFill>
                  <a:schemeClr val="accent2">
                    <a:lumMod val="75000"/>
                  </a:schemeClr>
                </a:solidFill>
                <a:effectLst>
                  <a:outerShdw blurRad="38100" dist="38100" dir="2700000" algn="tl">
                    <a:srgbClr val="000000">
                      <a:alpha val="43137"/>
                    </a:srgbClr>
                  </a:outerShdw>
                </a:effectLst>
              </a:rPr>
              <a:t>Внедрение системы менеджмента качества</a:t>
            </a:r>
            <a:endParaRPr lang="ru-RU" sz="2800" dirty="0">
              <a:solidFill>
                <a:schemeClr val="accent2">
                  <a:lumMod val="75000"/>
                </a:schemeClr>
              </a:solidFill>
              <a:effectLst>
                <a:outerShdw blurRad="38100" dist="38100" dir="2700000" algn="tl">
                  <a:srgbClr val="000000">
                    <a:alpha val="43137"/>
                  </a:srgbClr>
                </a:outerShdw>
              </a:effectLst>
            </a:endParaRPr>
          </a:p>
        </p:txBody>
      </p:sp>
      <p:sp>
        <p:nvSpPr>
          <p:cNvPr id="5" name="Прямоугольник 4"/>
          <p:cNvSpPr/>
          <p:nvPr/>
        </p:nvSpPr>
        <p:spPr>
          <a:xfrm>
            <a:off x="251520" y="836712"/>
            <a:ext cx="8640960" cy="3416320"/>
          </a:xfrm>
          <a:prstGeom prst="rect">
            <a:avLst/>
          </a:prstGeom>
        </p:spPr>
        <p:txBody>
          <a:bodyPr wrap="square">
            <a:spAutoFit/>
          </a:bodyPr>
          <a:lstStyle/>
          <a:p>
            <a:pPr algn="just"/>
            <a:r>
              <a:rPr lang="ru-RU" dirty="0" smtClean="0"/>
              <a:t>Внедрение системы качества представляет собой комплекс работ, который затрагивает различные аспекты деятельности организации и ее подсистемы - подсистему стратегического управления, производственную подсистему, подсистему логистики, управление персоналом, внутренние коммуникации, документооборот и др. </a:t>
            </a:r>
          </a:p>
          <a:p>
            <a:pPr algn="just"/>
            <a:r>
              <a:rPr lang="ru-RU" dirty="0" smtClean="0"/>
              <a:t>В связи с этим, внедрение системы качества является достаточно трудной, длительной и трудоемкой задачей. </a:t>
            </a:r>
          </a:p>
          <a:p>
            <a:pPr algn="just"/>
            <a:endParaRPr lang="ru-RU" dirty="0" smtClean="0"/>
          </a:p>
          <a:p>
            <a:pPr algn="ctr"/>
            <a:r>
              <a:rPr lang="ru-RU" u="sng" dirty="0" smtClean="0">
                <a:solidFill>
                  <a:schemeClr val="accent2">
                    <a:lumMod val="75000"/>
                  </a:schemeClr>
                </a:solidFill>
                <a:effectLst>
                  <a:outerShdw blurRad="38100" dist="38100" dir="2700000" algn="tl">
                    <a:srgbClr val="000000">
                      <a:alpha val="43137"/>
                    </a:srgbClr>
                  </a:outerShdw>
                </a:effectLst>
              </a:rPr>
              <a:t>Основные этапы внедрения СМК</a:t>
            </a:r>
            <a:r>
              <a:rPr lang="ru-RU" dirty="0" smtClean="0"/>
              <a:t> </a:t>
            </a:r>
          </a:p>
          <a:p>
            <a:pPr algn="ctr"/>
            <a:r>
              <a:rPr lang="ru-RU" u="sng" dirty="0" smtClean="0">
                <a:solidFill>
                  <a:schemeClr val="accent2">
                    <a:lumMod val="75000"/>
                  </a:schemeClr>
                </a:solidFill>
              </a:rPr>
              <a:t>Первый этап </a:t>
            </a:r>
            <a:r>
              <a:rPr lang="ru-RU" dirty="0" smtClean="0"/>
              <a:t>- анализ существующей ситуации в организации и обучение персонала;</a:t>
            </a:r>
          </a:p>
          <a:p>
            <a:pPr algn="just"/>
            <a:r>
              <a:rPr lang="ru-RU" dirty="0" smtClean="0"/>
              <a:t> </a:t>
            </a:r>
            <a:r>
              <a:rPr lang="ru-RU" u="sng" dirty="0" smtClean="0">
                <a:solidFill>
                  <a:schemeClr val="accent2">
                    <a:lumMod val="75000"/>
                  </a:schemeClr>
                </a:solidFill>
              </a:rPr>
              <a:t>Второй этап </a:t>
            </a:r>
            <a:r>
              <a:rPr lang="ru-RU" dirty="0" smtClean="0"/>
              <a:t>- разработка документации и изменение работы сотрудников;</a:t>
            </a:r>
          </a:p>
          <a:p>
            <a:pPr algn="just"/>
            <a:r>
              <a:rPr lang="ru-RU" dirty="0" smtClean="0"/>
              <a:t> </a:t>
            </a:r>
            <a:r>
              <a:rPr lang="ru-RU" u="sng" dirty="0" smtClean="0">
                <a:solidFill>
                  <a:schemeClr val="accent2">
                    <a:lumMod val="75000"/>
                  </a:schemeClr>
                </a:solidFill>
              </a:rPr>
              <a:t>Третий этап</a:t>
            </a:r>
            <a:r>
              <a:rPr lang="ru-RU" dirty="0" smtClean="0"/>
              <a:t> - проведение внутреннего аудита системы качества.</a:t>
            </a:r>
            <a:endParaRPr lang="ru-RU" dirty="0"/>
          </a:p>
        </p:txBody>
      </p:sp>
      <p:pic>
        <p:nvPicPr>
          <p:cNvPr id="1026" name="Picture 2" descr="C:\Documents and Settings\Алексей\Мои документы\управление качеством мои лекции и практика 2014\63354738_smk.jpg"/>
          <p:cNvPicPr>
            <a:picLocks noChangeAspect="1" noChangeArrowheads="1"/>
          </p:cNvPicPr>
          <p:nvPr/>
        </p:nvPicPr>
        <p:blipFill>
          <a:blip r:embed="rId2" cstate="print"/>
          <a:srcRect/>
          <a:stretch>
            <a:fillRect/>
          </a:stretch>
        </p:blipFill>
        <p:spPr bwMode="auto">
          <a:xfrm>
            <a:off x="6228184" y="4365104"/>
            <a:ext cx="2736304" cy="2291655"/>
          </a:xfrm>
          <a:prstGeom prst="rect">
            <a:avLst/>
          </a:prstGeom>
          <a:noFill/>
        </p:spPr>
      </p:pic>
      <p:sp>
        <p:nvSpPr>
          <p:cNvPr id="7" name="Прямоугольник 6"/>
          <p:cNvSpPr/>
          <p:nvPr/>
        </p:nvSpPr>
        <p:spPr>
          <a:xfrm>
            <a:off x="395536" y="4495268"/>
            <a:ext cx="5040560" cy="1754326"/>
          </a:xfrm>
          <a:prstGeom prst="rect">
            <a:avLst/>
          </a:prstGeom>
        </p:spPr>
        <p:txBody>
          <a:bodyPr wrap="square">
            <a:spAutoFit/>
          </a:bodyPr>
          <a:lstStyle/>
          <a:p>
            <a:pPr algn="just"/>
            <a:r>
              <a:rPr lang="ru-RU" dirty="0" smtClean="0"/>
              <a:t>Разработку и внедрение системы качества необходимо оформить как проект, имеющий свои цели, свои сроки, свои ресурсы. Поэтому прежде чем начинать анализ существующей ситуации необходимо организовать работы по проекту внедрения системы качества.</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116632"/>
            <a:ext cx="8712968" cy="3785652"/>
          </a:xfrm>
          <a:prstGeom prst="rect">
            <a:avLst/>
          </a:prstGeom>
        </p:spPr>
        <p:txBody>
          <a:bodyPr wrap="square">
            <a:spAutoFit/>
          </a:bodyPr>
          <a:lstStyle/>
          <a:p>
            <a:pPr algn="ctr"/>
            <a:r>
              <a:rPr lang="ru-RU" sz="2400" u="sng" dirty="0" smtClean="0">
                <a:solidFill>
                  <a:srgbClr val="C00000"/>
                </a:solidFill>
                <a:effectLst>
                  <a:outerShdw blurRad="38100" dist="38100" dir="2700000" algn="tl">
                    <a:srgbClr val="000000">
                      <a:alpha val="43137"/>
                    </a:srgbClr>
                  </a:outerShdw>
                </a:effectLst>
              </a:rPr>
              <a:t>Анализ СМК </a:t>
            </a:r>
          </a:p>
          <a:p>
            <a:pPr algn="just"/>
            <a:r>
              <a:rPr lang="ru-RU" dirty="0" smtClean="0"/>
              <a:t> - это систематическая, четко формализованная и документируемая деятельность руководства организации. Целью этой деятельности является определение пригодности, адекватности, результативности и эффективности системы менеджмента качества. Исходя из требований стандарта ISO </a:t>
            </a:r>
            <a:r>
              <a:rPr lang="ru-RU" dirty="0" smtClean="0"/>
              <a:t>9001:2015 </a:t>
            </a:r>
            <a:r>
              <a:rPr lang="ru-RU" dirty="0" smtClean="0"/>
              <a:t>анализ СМК должен проводиться регулярно. Ответственность за анализ СМК возлагается на высшее руководство. Результаты анализа СМК со стороны руководства должны документироваться. </a:t>
            </a:r>
          </a:p>
          <a:p>
            <a:pPr algn="just"/>
            <a:r>
              <a:rPr lang="ru-RU" dirty="0" smtClean="0"/>
              <a:t>Для эффективной работы системы менеджмента качества анализ СМК должен быть организован по «каскадному» принципу. Т.е. он должен включать в себя анализ СМК на уровне проектов, подразделений, и организации в целом. На каждом из уровней периодичность такого анализа и объем будут различны. Форма проведения анализа СМК будет зависеть от масштабов организации.</a:t>
            </a:r>
            <a:endParaRPr lang="ru-RU" dirty="0"/>
          </a:p>
        </p:txBody>
      </p:sp>
      <p:pic>
        <p:nvPicPr>
          <p:cNvPr id="5122" name="Picture 2"/>
          <p:cNvPicPr>
            <a:picLocks noChangeAspect="1" noChangeArrowheads="1"/>
          </p:cNvPicPr>
          <p:nvPr/>
        </p:nvPicPr>
        <p:blipFill>
          <a:blip r:embed="rId2" cstate="print"/>
          <a:srcRect/>
          <a:stretch>
            <a:fillRect/>
          </a:stretch>
        </p:blipFill>
        <p:spPr bwMode="auto">
          <a:xfrm>
            <a:off x="274546" y="4164493"/>
            <a:ext cx="4581525" cy="2419350"/>
          </a:xfrm>
          <a:prstGeom prst="rect">
            <a:avLst/>
          </a:prstGeom>
          <a:noFill/>
          <a:ln w="9525">
            <a:noFill/>
            <a:miter lim="800000"/>
            <a:headEnd/>
            <a:tailEnd/>
          </a:ln>
        </p:spPr>
      </p:pic>
      <p:sp>
        <p:nvSpPr>
          <p:cNvPr id="6" name="Прямоугольник 5"/>
          <p:cNvSpPr/>
          <p:nvPr/>
        </p:nvSpPr>
        <p:spPr>
          <a:xfrm>
            <a:off x="5004048" y="3927618"/>
            <a:ext cx="3995936" cy="2893100"/>
          </a:xfrm>
          <a:prstGeom prst="rect">
            <a:avLst/>
          </a:prstGeom>
        </p:spPr>
        <p:txBody>
          <a:bodyPr wrap="square">
            <a:spAutoFit/>
          </a:bodyPr>
          <a:lstStyle/>
          <a:p>
            <a:pPr algn="just"/>
            <a:r>
              <a:rPr lang="ru-RU" sz="1400" dirty="0" smtClean="0"/>
              <a:t>Процедура анализа СМК со стороны руководства позволит эффективно использовать этот инструмент управления. Кроме того, она даст возможность наладить «вертикаль» системы отчетности для принятия адекватных решений. Например, анализ СМК на уровне проектов служит исходными данными для анализа СМК на уровне подразделения, результаты которого, в свою очередь, являются входными данными для анализа СМК на уровне организации в целом. Таким образом реализуется </a:t>
            </a:r>
            <a:r>
              <a:rPr lang="ru-RU" sz="1400" u="sng" dirty="0" smtClean="0">
                <a:solidFill>
                  <a:srgbClr val="C00000"/>
                </a:solidFill>
                <a:effectLst>
                  <a:outerShdw blurRad="38100" dist="38100" dir="2700000" algn="tl">
                    <a:srgbClr val="000000">
                      <a:alpha val="43137"/>
                    </a:srgbClr>
                  </a:outerShdw>
                </a:effectLst>
              </a:rPr>
              <a:t>принцип СМК - принятие </a:t>
            </a:r>
            <a:r>
              <a:rPr lang="ru-RU" sz="1400" u="sng" dirty="0" smtClean="0">
                <a:solidFill>
                  <a:srgbClr val="C00000"/>
                </a:solidFill>
                <a:effectLst>
                  <a:outerShdw blurRad="38100" dist="38100" dir="2700000" algn="tl">
                    <a:srgbClr val="000000">
                      <a:alpha val="43137"/>
                    </a:srgbClr>
                  </a:outerShdw>
                </a:effectLst>
              </a:rPr>
              <a:t>решений, основанное на свидетельствах. </a:t>
            </a:r>
            <a:endParaRPr lang="ru-RU" sz="1400" u="sng"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1647</Words>
  <Application>Microsoft Office PowerPoint</Application>
  <PresentationFormat>Экран (4:3)</PresentationFormat>
  <Paragraphs>162</Paragraphs>
  <Slides>11</Slides>
  <Notes>3</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11</vt:i4>
      </vt:variant>
    </vt:vector>
  </HeadingPairs>
  <TitlesOfParts>
    <vt:vector size="13" baseType="lpstr">
      <vt:lpstr>Тема Office</vt:lpstr>
      <vt:lpstr>Visio</vt:lpstr>
      <vt:lpstr>Управление качеством</vt:lpstr>
      <vt:lpstr>Система менеджмента качества (СМК)  </vt:lpstr>
      <vt:lpstr>Основные принципы менеджмента качества</vt:lpstr>
      <vt:lpstr>Основные принципы менеджмента качества</vt:lpstr>
      <vt:lpstr>Основные принципы менеджмента качества</vt:lpstr>
      <vt:lpstr>Основные принципы менеджмента качества</vt:lpstr>
      <vt:lpstr>Основные принципы менеджмента качества</vt:lpstr>
      <vt:lpstr>Основные принципы менеджмента качества</vt:lpstr>
      <vt:lpstr>Основные принципы менеджмента качества</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качеством</dc:title>
  <dc:creator>user</dc:creator>
  <cp:lastModifiedBy>User</cp:lastModifiedBy>
  <cp:revision>30</cp:revision>
  <dcterms:created xsi:type="dcterms:W3CDTF">2016-10-03T05:23:38Z</dcterms:created>
  <dcterms:modified xsi:type="dcterms:W3CDTF">2021-11-10T12:41:52Z</dcterms:modified>
</cp:coreProperties>
</file>