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30" r:id="rId3"/>
    <p:sldId id="329" r:id="rId4"/>
    <p:sldId id="331" r:id="rId5"/>
    <p:sldId id="332" r:id="rId6"/>
    <p:sldId id="333" r:id="rId7"/>
    <p:sldId id="334" r:id="rId8"/>
    <p:sldId id="335" r:id="rId9"/>
    <p:sldId id="336" r:id="rId10"/>
    <p:sldId id="337" r:id="rId11"/>
    <p:sldId id="338" r:id="rId12"/>
    <p:sldId id="33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97E19-0F94-4067-BCA4-7398DA5F1C68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C1933D-B152-4514-8723-F6155B1096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091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1933D-B152-4514-8723-F6155B10962A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56C62-7593-4B9D-9687-E34297614D33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56C62-7593-4B9D-9687-E34297614D33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../wiki/%D0%A4%D0%B0%D0%B9%D0%BB:PDCA_Cycle.sv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Управление качеством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0"/>
            <a:ext cx="7772400" cy="1470025"/>
          </a:xfrm>
        </p:spPr>
        <p:txBody>
          <a:bodyPr>
            <a:normAutofit/>
          </a:bodyPr>
          <a:lstStyle/>
          <a:p>
            <a:r>
              <a:rPr lang="ru-RU" dirty="0" smtClean="0"/>
              <a:t>Современные концепции СМК</a:t>
            </a:r>
            <a:br>
              <a:rPr lang="ru-RU" dirty="0" smtClean="0"/>
            </a:br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Японская</a:t>
            </a: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управления качеством</a:t>
            </a:r>
            <a:endParaRPr lang="ru-RU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7" descr="400px-PDCA_Cycle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1926124"/>
            <a:ext cx="6552727" cy="4455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11560" y="1556792"/>
            <a:ext cx="10775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Лекция 7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7849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 конце 1940-х – начале 1950-х гг. японские специалисты прошли обучение у американских ученых (</a:t>
            </a:r>
            <a:r>
              <a:rPr lang="ru-RU" dirty="0" err="1" smtClean="0"/>
              <a:t>Э.Деминг</a:t>
            </a:r>
            <a:r>
              <a:rPr lang="ru-RU" dirty="0" smtClean="0"/>
              <a:t>, </a:t>
            </a:r>
            <a:r>
              <a:rPr lang="ru-RU" dirty="0" err="1" smtClean="0"/>
              <a:t>Дж.Джуран</a:t>
            </a:r>
            <a:r>
              <a:rPr lang="ru-RU" dirty="0" smtClean="0"/>
              <a:t>) и стали применять полученные знания в области управления качеством на практике.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Был внедрен так называемый цикл </a:t>
            </a:r>
            <a:r>
              <a:rPr lang="ru-RU" dirty="0" err="1" smtClean="0"/>
              <a:t>Деминга</a:t>
            </a:r>
            <a:r>
              <a:rPr lang="ru-RU" dirty="0" smtClean="0"/>
              <a:t> (</a:t>
            </a:r>
            <a:r>
              <a:rPr lang="ru-RU" dirty="0" err="1" smtClean="0"/>
              <a:t>цикл</a:t>
            </a:r>
            <a:r>
              <a:rPr lang="ru-RU" dirty="0" smtClean="0"/>
              <a:t> </a:t>
            </a:r>
            <a:r>
              <a:rPr lang="en-US" dirty="0" smtClean="0"/>
              <a:t>PDCA</a:t>
            </a:r>
            <a:r>
              <a:rPr lang="ru-RU" dirty="0" smtClean="0"/>
              <a:t>), активно использовались контрольные карты для управления технологическим процессом.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2060848"/>
            <a:ext cx="8784976" cy="646331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algn="ctr"/>
            <a:r>
              <a:rPr lang="ru-RU" u="sng" dirty="0" smtClean="0"/>
              <a:t>Общими отличительными элементами японского подхода к управлению качеством являются: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2887682"/>
            <a:ext cx="84969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dirty="0" smtClean="0"/>
              <a:t>постоянное совершенствования процессов во всех подразделениях;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 контроль качества процессов, а не продукции;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Предотвращение возможности появления дефектов;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Анализ возникающих проблем по принципу «восходящего потока», т.е.  от последующей операции к предыдущей;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 применение принципа «внутреннего потребителя»;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 закрепление ответственности за качество результата за непосредственным исполнителем;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 активное использование человеческого фактора, формирование моральной ответственности за хороший труд;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 максимальная направленность на потребителя, формирование концепции «пожизненного клиента».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140968"/>
            <a:ext cx="856895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Д-р </a:t>
            </a:r>
            <a:r>
              <a:rPr lang="ru-RU" dirty="0" err="1" smtClean="0"/>
              <a:t>Генити</a:t>
            </a:r>
            <a:r>
              <a:rPr lang="ru-RU" dirty="0" smtClean="0"/>
              <a:t> </a:t>
            </a:r>
            <a:r>
              <a:rPr lang="ru-RU" dirty="0" err="1" smtClean="0"/>
              <a:t>Тагути</a:t>
            </a:r>
            <a:r>
              <a:rPr lang="ru-RU" dirty="0" smtClean="0"/>
              <a:t> (</a:t>
            </a:r>
            <a:r>
              <a:rPr lang="ru-RU" dirty="0" err="1" smtClean="0"/>
              <a:t>Dr</a:t>
            </a:r>
            <a:r>
              <a:rPr lang="ru-RU" dirty="0" smtClean="0"/>
              <a:t> </a:t>
            </a:r>
            <a:r>
              <a:rPr lang="ru-RU" dirty="0" err="1" smtClean="0"/>
              <a:t>Genichi</a:t>
            </a:r>
            <a:r>
              <a:rPr lang="ru-RU" dirty="0" smtClean="0"/>
              <a:t> </a:t>
            </a:r>
            <a:r>
              <a:rPr lang="ru-RU" dirty="0" err="1" smtClean="0"/>
              <a:t>Taguchi</a:t>
            </a:r>
            <a:r>
              <a:rPr lang="ru-RU" dirty="0" smtClean="0"/>
              <a:t>) считал, что нужно стремиться разработать продукт, который является надежным и стабильным к изменению в процессе производства, а не пытаться контролировать все изменения в течение реального производства. Для претворения этой идеи в жизнь, он оставил знания об экспериментальных разработках, которые сделали стадию проектирования практичной и удобной для специалистов в области качества.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Качество и надежность переместились на стадию проектирования, где они действительно и должны быть, качество было разбито на три стадии: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 smtClean="0"/>
              <a:t>проектирование системы,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 smtClean="0"/>
              <a:t>проектирование параметров,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 smtClean="0"/>
              <a:t>Проектирование  допусков.</a:t>
            </a:r>
          </a:p>
          <a:p>
            <a:pPr algn="just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88640"/>
            <a:ext cx="8640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Генити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ru-RU" sz="16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Тагути</a:t>
            </a:r>
            <a:r>
              <a:rPr lang="ru-RU" sz="1600" dirty="0" smtClean="0">
                <a:latin typeface="Bookman Old Style" pitchFamily="18" charset="0"/>
              </a:rPr>
              <a:t> (</a:t>
            </a:r>
            <a:r>
              <a:rPr lang="ru-RU" sz="1600" dirty="0" err="1" smtClean="0">
                <a:latin typeface="Bookman Old Style" pitchFamily="18" charset="0"/>
              </a:rPr>
              <a:t>Genichi</a:t>
            </a:r>
            <a:r>
              <a:rPr lang="ru-RU" sz="1600" dirty="0" smtClean="0">
                <a:latin typeface="Bookman Old Style" pitchFamily="18" charset="0"/>
              </a:rPr>
              <a:t> </a:t>
            </a:r>
            <a:r>
              <a:rPr lang="ru-RU" sz="1600" dirty="0" err="1" smtClean="0">
                <a:latin typeface="Bookman Old Style" pitchFamily="18" charset="0"/>
              </a:rPr>
              <a:t>Taguchi</a:t>
            </a:r>
            <a:r>
              <a:rPr lang="ru-RU" sz="1600" dirty="0" smtClean="0">
                <a:latin typeface="Bookman Old Style" pitchFamily="18" charset="0"/>
              </a:rPr>
              <a:t>, </a:t>
            </a:r>
            <a:r>
              <a:rPr lang="ru-RU" sz="1200" dirty="0" smtClean="0">
                <a:latin typeface="Bookman Old Style" pitchFamily="18" charset="0"/>
              </a:rPr>
              <a:t>род. в 1924г.</a:t>
            </a:r>
            <a:r>
              <a:rPr lang="ru-RU" sz="1600" dirty="0" smtClean="0">
                <a:latin typeface="Bookman Old Style" pitchFamily="18" charset="0"/>
              </a:rPr>
              <a:t>)- известный японский статистик, лауреат самых престижных наград в области качества (премия им. </a:t>
            </a:r>
            <a:r>
              <a:rPr lang="ru-RU" sz="1600" dirty="0" err="1" smtClean="0">
                <a:latin typeface="Bookman Old Style" pitchFamily="18" charset="0"/>
              </a:rPr>
              <a:t>Деминга</a:t>
            </a:r>
            <a:r>
              <a:rPr lang="ru-RU" sz="1600" dirty="0" smtClean="0">
                <a:latin typeface="Bookman Old Style" pitchFamily="18" charset="0"/>
              </a:rPr>
              <a:t> присуждалась ему 4 раза).</a:t>
            </a:r>
          </a:p>
          <a:p>
            <a:pPr>
              <a:defRPr/>
            </a:pPr>
            <a:endParaRPr lang="ru-RU" sz="1600" dirty="0" smtClean="0">
              <a:latin typeface="Bookman Old Style" pitchFamily="18" charset="0"/>
            </a:endParaRPr>
          </a:p>
        </p:txBody>
      </p:sp>
      <p:pic>
        <p:nvPicPr>
          <p:cNvPr id="6" name="Picture 9" descr="j02380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1484784"/>
            <a:ext cx="31337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79512" y="1844824"/>
            <a:ext cx="5544616" cy="64633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indent="360363" algn="just">
              <a:defRPr/>
            </a:pPr>
            <a:r>
              <a:rPr lang="ru-RU" b="1" dirty="0" smtClean="0"/>
              <a:t>В начале 70-х </a:t>
            </a:r>
            <a:r>
              <a:rPr lang="ru-RU" b="1" dirty="0" err="1" smtClean="0"/>
              <a:t>Тагути</a:t>
            </a:r>
            <a:r>
              <a:rPr lang="ru-RU" b="1" dirty="0" smtClean="0"/>
              <a:t> разработал концепцию функции потери качества (</a:t>
            </a:r>
            <a:r>
              <a:rPr lang="ru-RU" b="1" dirty="0" err="1" smtClean="0"/>
              <a:t>Quality</a:t>
            </a:r>
            <a:r>
              <a:rPr lang="ru-RU" b="1" dirty="0" smtClean="0"/>
              <a:t> </a:t>
            </a:r>
            <a:r>
              <a:rPr lang="ru-RU" b="1" dirty="0" err="1" smtClean="0"/>
              <a:t>Loss</a:t>
            </a:r>
            <a:r>
              <a:rPr lang="ru-RU" b="1" dirty="0" smtClean="0"/>
              <a:t> </a:t>
            </a:r>
            <a:r>
              <a:rPr lang="ru-RU" b="1" dirty="0" err="1" smtClean="0"/>
              <a:t>Function</a:t>
            </a:r>
            <a:r>
              <a:rPr lang="ru-RU" b="1" dirty="0" smtClean="0"/>
              <a:t>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60648"/>
            <a:ext cx="84969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Масааки</a:t>
            </a:r>
            <a:r>
              <a:rPr lang="ru-RU" dirty="0" smtClean="0"/>
              <a:t> </a:t>
            </a:r>
            <a:r>
              <a:rPr lang="ru-RU" dirty="0" err="1" smtClean="0"/>
              <a:t>Имаи</a:t>
            </a:r>
            <a:r>
              <a:rPr lang="ru-RU" dirty="0" smtClean="0"/>
              <a:t> (яп. 今井 正明  родился в 1930 в Токио) — Японский аналитик, консультант в области управления качеством,«lean-гуру», основатель концепции непрерывного совершенствования. </a:t>
            </a:r>
          </a:p>
          <a:p>
            <a:pPr algn="just"/>
            <a:r>
              <a:rPr lang="ru-RU" dirty="0" err="1" smtClean="0"/>
              <a:t>Масааки</a:t>
            </a:r>
            <a:r>
              <a:rPr lang="ru-RU" dirty="0" smtClean="0"/>
              <a:t> </a:t>
            </a:r>
            <a:r>
              <a:rPr lang="ru-RU" dirty="0" err="1" smtClean="0"/>
              <a:t>Имаи</a:t>
            </a:r>
            <a:r>
              <a:rPr lang="ru-RU" dirty="0" smtClean="0"/>
              <a:t> является автором книг «</a:t>
            </a:r>
            <a:r>
              <a:rPr lang="ru-RU" dirty="0" err="1" smtClean="0"/>
              <a:t>Кайдзэн</a:t>
            </a:r>
            <a:r>
              <a:rPr lang="ru-RU" dirty="0" smtClean="0"/>
              <a:t>: ключ к успеху японских компаний» (1986) и «</a:t>
            </a:r>
            <a:r>
              <a:rPr lang="ru-RU" dirty="0" err="1" smtClean="0"/>
              <a:t>Гэмба</a:t>
            </a:r>
            <a:r>
              <a:rPr lang="ru-RU" dirty="0" smtClean="0"/>
              <a:t> </a:t>
            </a:r>
            <a:r>
              <a:rPr lang="ru-RU" dirty="0" err="1" smtClean="0"/>
              <a:t>Кайдзэн</a:t>
            </a:r>
            <a:r>
              <a:rPr lang="ru-RU" dirty="0" smtClean="0"/>
              <a:t>: Путь к снижению затрат и повышению качества» (1997).</a:t>
            </a:r>
          </a:p>
          <a:p>
            <a:pPr algn="just"/>
            <a:r>
              <a:rPr lang="ru-RU" dirty="0" smtClean="0"/>
              <a:t> В 1985 году, чтобы помочь компаниям внедрять концепции, системы и инструменты KAIZEN, </a:t>
            </a:r>
            <a:r>
              <a:rPr lang="ru-RU" dirty="0" err="1" smtClean="0"/>
              <a:t>Масааки</a:t>
            </a:r>
            <a:r>
              <a:rPr lang="ru-RU" dirty="0" smtClean="0"/>
              <a:t> </a:t>
            </a:r>
            <a:r>
              <a:rPr lang="ru-RU" dirty="0" err="1" smtClean="0"/>
              <a:t>Имаи</a:t>
            </a:r>
            <a:r>
              <a:rPr lang="ru-RU" dirty="0" smtClean="0"/>
              <a:t> основал KAIZEN </a:t>
            </a:r>
            <a:r>
              <a:rPr lang="ru-RU" dirty="0" err="1" smtClean="0"/>
              <a:t>Institute</a:t>
            </a:r>
            <a:r>
              <a:rPr lang="ru-RU" dirty="0" smtClean="0"/>
              <a:t> </a:t>
            </a:r>
            <a:r>
              <a:rPr lang="ru-RU" dirty="0" err="1" smtClean="0"/>
              <a:t>Consulting</a:t>
            </a:r>
            <a:r>
              <a:rPr lang="ru-RU" dirty="0" smtClean="0"/>
              <a:t> </a:t>
            </a:r>
            <a:r>
              <a:rPr lang="ru-RU" dirty="0" err="1" smtClean="0"/>
              <a:t>Group</a:t>
            </a:r>
            <a:r>
              <a:rPr lang="ru-RU" dirty="0" smtClean="0"/>
              <a:t> — консалтинговую компанию, которая имеет офисы в более чем 30 странах по всему миру. С самого начала институт специализировался исключительно на разработке новых подходов к внедрению 'бережливой' культуры. </a:t>
            </a:r>
          </a:p>
          <a:p>
            <a:pPr algn="just"/>
            <a:endParaRPr lang="ru-RU" dirty="0" smtClean="0"/>
          </a:p>
          <a:p>
            <a:pPr algn="just"/>
            <a:r>
              <a:rPr lang="ru-RU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Кайдзен</a:t>
            </a:r>
            <a:r>
              <a:rPr lang="ru-RU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/>
              <a:t>(яп. 改善) – японская философия/практика, которая фокусируется на непрерывном совершенствовании процессов производства, разработки, управления, а также всех аспектов жизни.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0648"/>
            <a:ext cx="84249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Считается, что японский подход к управлению качеством имеет отличительные особенности, однако стоит отметить, что теоретические основы менеджмента качества универсальны. Отличия имеют подходы к практической реализации.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К современным инструментам управления качеством, разработанным в Японии, относят:</a:t>
            </a:r>
          </a:p>
          <a:p>
            <a:pPr algn="just"/>
            <a:r>
              <a:rPr lang="ru-RU" dirty="0" smtClean="0"/>
              <a:t>- </a:t>
            </a:r>
            <a:r>
              <a:rPr lang="ru-RU" b="1" dirty="0" smtClean="0">
                <a:solidFill>
                  <a:srgbClr val="000068"/>
                </a:solidFill>
              </a:rPr>
              <a:t>Коллективную работу в командах  - «Кружки качества»;</a:t>
            </a:r>
          </a:p>
          <a:p>
            <a:pPr algn="just">
              <a:buFontTx/>
              <a:buChar char="-"/>
            </a:pPr>
            <a:r>
              <a:rPr lang="ru-RU" b="1" dirty="0" smtClean="0">
                <a:solidFill>
                  <a:srgbClr val="000068"/>
                </a:solidFill>
              </a:rPr>
              <a:t>Концепция «Точно вовремя» (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just-in-time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), система КАНБАН;</a:t>
            </a:r>
          </a:p>
          <a:p>
            <a:pPr algn="just">
              <a:buFontTx/>
              <a:buChar char="-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Программа «пяти нулей» - 5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zero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algn="just">
              <a:buFontTx/>
              <a:buChar char="-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Стратегия непрерывного совершенствования «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Кайдзен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»;</a:t>
            </a:r>
          </a:p>
          <a:p>
            <a:pPr algn="just">
              <a:buFontTx/>
              <a:buChar char="-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Методы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Тагути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algn="just">
              <a:buFontTx/>
              <a:buChar char="-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Система повышения эффективности «Бережливое производство» (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Lean production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и др.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60648"/>
            <a:ext cx="8568952" cy="36933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Японская программа участия в обеспечении качества «5 нулей (5 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zero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)»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196752"/>
            <a:ext cx="82089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Представляет собой 5 правил поведения: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rgbClr val="C00000"/>
                </a:solidFill>
              </a:rPr>
              <a:t>Не создавай </a:t>
            </a:r>
            <a:r>
              <a:rPr lang="ru-RU" dirty="0" smtClean="0"/>
              <a:t>(условий для появления дефектов);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rgbClr val="C00000"/>
                </a:solidFill>
              </a:rPr>
              <a:t>Не передавай </a:t>
            </a:r>
            <a:r>
              <a:rPr lang="ru-RU" dirty="0" smtClean="0"/>
              <a:t>(дефектную продукцию на следующий этап);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rgbClr val="C00000"/>
                </a:solidFill>
              </a:rPr>
              <a:t>Не принимай </a:t>
            </a:r>
            <a:r>
              <a:rPr lang="ru-RU" dirty="0" smtClean="0"/>
              <a:t>(дефектную продукцию с предыдущего этапа);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rgbClr val="C00000"/>
                </a:solidFill>
              </a:rPr>
              <a:t>Не изменяй </a:t>
            </a:r>
            <a:r>
              <a:rPr lang="ru-RU" dirty="0" smtClean="0"/>
              <a:t>(технологических режимов);</a:t>
            </a:r>
          </a:p>
          <a:p>
            <a:pPr>
              <a:buFontTx/>
              <a:buChar char="-"/>
            </a:pPr>
            <a:r>
              <a:rPr lang="ru-RU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Не повторяй</a:t>
            </a:r>
            <a:r>
              <a:rPr lang="ru-RU" dirty="0" smtClean="0"/>
              <a:t> (ошибок).</a:t>
            </a:r>
          </a:p>
          <a:p>
            <a:pPr algn="r"/>
            <a:r>
              <a:rPr lang="ru-RU" dirty="0" smtClean="0"/>
              <a:t>Эти правила детализированы и доведены до каждого работника.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851920" y="3501008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6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Критерий успеха не в том,  насколько важные проблемы вы решаете, а в том, чтобы это не были все те же  проблемы, которые вы решали в прошлом году. </a:t>
            </a:r>
          </a:p>
          <a:p>
            <a:pPr algn="r"/>
            <a:endParaRPr lang="ru-RU" sz="1600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ru-RU" sz="16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Джон </a:t>
            </a:r>
            <a:r>
              <a:rPr lang="ru-RU" sz="16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Фостер</a:t>
            </a:r>
            <a:r>
              <a:rPr lang="ru-RU" sz="16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Даллес (1888 — 1959), госсекретарь США</a:t>
            </a:r>
            <a:endParaRPr lang="ru-RU" sz="16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трелка углом 8"/>
          <p:cNvSpPr/>
          <p:nvPr/>
        </p:nvSpPr>
        <p:spPr>
          <a:xfrm rot="10800000" flipH="1">
            <a:off x="683568" y="2924944"/>
            <a:ext cx="3096344" cy="1440160"/>
          </a:xfrm>
          <a:prstGeom prst="bentArrow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274042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5S </a:t>
            </a:r>
            <a:r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— система организации и рационализации рабочего места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764704"/>
            <a:ext cx="3024336" cy="249299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Сортировка</a:t>
            </a:r>
          </a:p>
          <a:p>
            <a:pPr algn="just"/>
            <a:r>
              <a:rPr lang="ru-RU" sz="1200" dirty="0" smtClean="0"/>
              <a:t>Все материалы, оборудование и инструмент сортируют на:</a:t>
            </a:r>
          </a:p>
          <a:p>
            <a:pPr algn="just"/>
            <a:r>
              <a:rPr lang="ru-RU" sz="1200" dirty="0" smtClean="0">
                <a:solidFill>
                  <a:srgbClr val="C00000"/>
                </a:solidFill>
              </a:rPr>
              <a:t>нужные всегда </a:t>
            </a:r>
            <a:r>
              <a:rPr lang="ru-RU" sz="1200" dirty="0" smtClean="0"/>
              <a:t>— материалы, которые используются в работе в данный момент;</a:t>
            </a:r>
          </a:p>
          <a:p>
            <a:pPr algn="just"/>
            <a:r>
              <a:rPr lang="ru-RU" sz="1200" dirty="0" smtClean="0">
                <a:solidFill>
                  <a:srgbClr val="C00000"/>
                </a:solidFill>
              </a:rPr>
              <a:t>нужные иногда </a:t>
            </a:r>
            <a:r>
              <a:rPr lang="ru-RU" sz="1200" dirty="0" smtClean="0"/>
              <a:t>— материалы, которые могут использоваться в работе, но в данный момент не востребованы;</a:t>
            </a:r>
          </a:p>
          <a:p>
            <a:pPr algn="just"/>
            <a:r>
              <a:rPr lang="ru-RU" sz="1200" dirty="0" smtClean="0">
                <a:solidFill>
                  <a:srgbClr val="C00000"/>
                </a:solidFill>
              </a:rPr>
              <a:t>ненужные</a:t>
            </a:r>
            <a:r>
              <a:rPr lang="ru-RU" sz="1200" dirty="0" smtClean="0"/>
              <a:t> — брак, неиспользуемые инструменты, тара, посторонние предметы. В процессе сортировки ненужные предметы помечают «красной меткой» и затем удаляют из рабочей зоны.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347864" y="836712"/>
            <a:ext cx="2520280" cy="2308324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Соблюдение порядка</a:t>
            </a:r>
          </a:p>
          <a:p>
            <a:r>
              <a:rPr lang="ru-RU" sz="1200" dirty="0" smtClean="0"/>
              <a:t>Расположение предметов отвечает требованиям:</a:t>
            </a:r>
          </a:p>
          <a:p>
            <a:r>
              <a:rPr lang="ru-RU" sz="1200" dirty="0" smtClean="0"/>
              <a:t>- безопасности;</a:t>
            </a:r>
          </a:p>
          <a:p>
            <a:r>
              <a:rPr lang="ru-RU" sz="1200" dirty="0" smtClean="0"/>
              <a:t>- качества;</a:t>
            </a:r>
          </a:p>
          <a:p>
            <a:r>
              <a:rPr lang="ru-RU" sz="1200" dirty="0" smtClean="0"/>
              <a:t>- эффективности работы.</a:t>
            </a:r>
          </a:p>
          <a:p>
            <a:r>
              <a:rPr lang="ru-RU" sz="1200" dirty="0" smtClean="0">
                <a:solidFill>
                  <a:srgbClr val="C00000"/>
                </a:solidFill>
              </a:rPr>
              <a:t>Четыре правила расположения вещей</a:t>
            </a:r>
            <a:r>
              <a:rPr lang="ru-RU" sz="1200" dirty="0" smtClean="0"/>
              <a:t>:</a:t>
            </a:r>
          </a:p>
          <a:p>
            <a:r>
              <a:rPr lang="ru-RU" sz="1200" dirty="0" smtClean="0"/>
              <a:t>на видном месте;</a:t>
            </a:r>
          </a:p>
          <a:p>
            <a:r>
              <a:rPr lang="ru-RU" sz="1200" dirty="0" smtClean="0"/>
              <a:t>легко взять;</a:t>
            </a:r>
          </a:p>
          <a:p>
            <a:r>
              <a:rPr lang="ru-RU" sz="1200" dirty="0" smtClean="0"/>
              <a:t>легко использовать;</a:t>
            </a:r>
          </a:p>
          <a:p>
            <a:r>
              <a:rPr lang="ru-RU" sz="1200" dirty="0" smtClean="0"/>
              <a:t>легко вернуть на место.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3429000"/>
            <a:ext cx="2952328" cy="3046988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 в чистоте</a:t>
            </a:r>
          </a:p>
          <a:p>
            <a:pPr algn="just"/>
            <a:r>
              <a:rPr lang="ru-RU" sz="1200" dirty="0" smtClean="0"/>
              <a:t>Рабочая зона должна поддерживаться в идеальной чистоте.</a:t>
            </a:r>
          </a:p>
          <a:p>
            <a:pPr algn="just"/>
            <a:r>
              <a:rPr lang="ru-RU" sz="1200" u="sng" dirty="0" smtClean="0">
                <a:solidFill>
                  <a:srgbClr val="C00000"/>
                </a:solidFill>
              </a:rPr>
              <a:t>Порядок действий</a:t>
            </a:r>
            <a:r>
              <a:rPr lang="ru-RU" sz="1200" dirty="0" smtClean="0"/>
              <a:t>:</a:t>
            </a:r>
          </a:p>
          <a:p>
            <a:pPr algn="just"/>
            <a:r>
              <a:rPr lang="ru-RU" sz="1200" dirty="0" smtClean="0"/>
              <a:t>Разбить линию на зоны, создать схемы и карты с обозначением рабочих мест, мест расположения оборудования и т. п.</a:t>
            </a:r>
          </a:p>
          <a:p>
            <a:pPr algn="just"/>
            <a:r>
              <a:rPr lang="ru-RU" sz="1200" dirty="0" smtClean="0"/>
              <a:t>Определить специальную группу, за которыми будет закреплена зона для уборки.</a:t>
            </a:r>
          </a:p>
          <a:p>
            <a:pPr algn="just"/>
            <a:r>
              <a:rPr lang="ru-RU" sz="1200" dirty="0" smtClean="0"/>
              <a:t>Определить время проведения уборки:</a:t>
            </a:r>
          </a:p>
          <a:p>
            <a:pPr algn="just"/>
            <a:r>
              <a:rPr lang="ru-RU" sz="1200" dirty="0" smtClean="0"/>
              <a:t>утренняя: 5-10 мин. до начала рабочего дня</a:t>
            </a:r>
          </a:p>
          <a:p>
            <a:pPr algn="just"/>
            <a:r>
              <a:rPr lang="ru-RU" sz="1200" dirty="0" smtClean="0"/>
              <a:t>обеденная: 5-10 мин. после обеда</a:t>
            </a:r>
          </a:p>
          <a:p>
            <a:pPr algn="just"/>
            <a:r>
              <a:rPr lang="ru-RU" sz="1200" dirty="0" smtClean="0"/>
              <a:t>по окончании работы: после прекращения работы, во время простоев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228184" y="836712"/>
            <a:ext cx="2771800" cy="249299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Стандартизация</a:t>
            </a:r>
          </a:p>
          <a:p>
            <a:pPr algn="just"/>
            <a:r>
              <a:rPr lang="ru-RU" sz="1200" dirty="0" smtClean="0"/>
              <a:t>Этот принцип требует формального, письменного закрепления правил содержания рабочего места, технологии работы и других процедур.</a:t>
            </a:r>
          </a:p>
          <a:p>
            <a:pPr algn="just"/>
            <a:endParaRPr lang="ru-RU" sz="1200" dirty="0" smtClean="0"/>
          </a:p>
          <a:p>
            <a:pPr algn="just"/>
            <a:r>
              <a:rPr lang="ru-RU" sz="1200" dirty="0" smtClean="0"/>
              <a:t>Необходимо создать </a:t>
            </a:r>
            <a:r>
              <a:rPr lang="ru-RU" sz="1200" dirty="0" smtClean="0">
                <a:solidFill>
                  <a:srgbClr val="C00000"/>
                </a:solidFill>
              </a:rPr>
              <a:t>рабочие инструкции,</a:t>
            </a:r>
            <a:r>
              <a:rPr lang="ru-RU" sz="1200" dirty="0" smtClean="0"/>
              <a:t> которые включат в себя описание пошаговых действий по поддержанию порядка, а также вести разработки новых методов контроля и вознаграждения отличившихся сотрудников.</a:t>
            </a:r>
            <a:endParaRPr lang="ru-RU" sz="1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95936" y="3645024"/>
            <a:ext cx="4572000" cy="2492990"/>
          </a:xfrm>
          <a:prstGeom prst="rect">
            <a:avLst/>
          </a:prstGeom>
          <a:solidFill>
            <a:schemeClr val="bg2"/>
          </a:solidFill>
        </p:spPr>
        <p:txBody>
          <a:bodyPr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Совершенствование</a:t>
            </a:r>
          </a:p>
          <a:p>
            <a:pPr algn="just"/>
            <a:endParaRPr lang="ru-RU" sz="1200" dirty="0" smtClean="0"/>
          </a:p>
          <a:p>
            <a:pPr algn="just"/>
            <a:r>
              <a:rPr lang="ru-RU" sz="1200" dirty="0" smtClean="0"/>
              <a:t>Выработка привычки ухода за рабочим местом в соответствии с уже существующими процедурами, а также неуклонное совершенствование самой системы.</a:t>
            </a:r>
          </a:p>
          <a:p>
            <a:pPr algn="just"/>
            <a:endParaRPr lang="ru-RU" sz="1200" dirty="0" smtClean="0"/>
          </a:p>
          <a:p>
            <a:pPr algn="just"/>
            <a:r>
              <a:rPr lang="ru-RU" sz="1200" u="sng" dirty="0" smtClean="0">
                <a:solidFill>
                  <a:srgbClr val="C00000"/>
                </a:solidFill>
              </a:rPr>
              <a:t>Важные моменты</a:t>
            </a:r>
            <a:r>
              <a:rPr lang="ru-RU" sz="1200" dirty="0" smtClean="0"/>
              <a:t>:</a:t>
            </a:r>
          </a:p>
          <a:p>
            <a:pPr algn="just"/>
            <a:r>
              <a:rPr lang="ru-RU" sz="1200" dirty="0" smtClean="0"/>
              <a:t>Наблюдение за работой оборудования, за рабочим местом, чтобы облегчить их обслуживание.</a:t>
            </a:r>
          </a:p>
          <a:p>
            <a:pPr algn="just"/>
            <a:r>
              <a:rPr lang="ru-RU" sz="1200" dirty="0" smtClean="0"/>
              <a:t>Использование фотографий ДО/ПОСЛЕ для сравнения того, что было, и какой конечный результат.</a:t>
            </a:r>
          </a:p>
          <a:p>
            <a:pPr algn="just"/>
            <a:r>
              <a:rPr lang="ru-RU" sz="1200" dirty="0" smtClean="0"/>
              <a:t>Организация аудитов, чтобы оценить эффективность внедрения программы 5S.</a:t>
            </a:r>
            <a:endParaRPr lang="ru-RU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67544" y="1052736"/>
          <a:ext cx="8229600" cy="5480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C00000"/>
                          </a:solidFill>
                        </a:rPr>
                        <a:t>Стандартная философия качества: 	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</a:rPr>
                        <a:t>Философия качества </a:t>
                      </a:r>
                      <a:r>
                        <a:rPr lang="ru-RU" sz="1600" dirty="0" err="1" smtClean="0">
                          <a:solidFill>
                            <a:srgbClr val="C00000"/>
                          </a:solidFill>
                        </a:rPr>
                        <a:t>Дзидока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</a:rPr>
                        <a:t>:</a:t>
                      </a:r>
                    </a:p>
                    <a:p>
                      <a:endParaRPr lang="ru-RU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68466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Брак должен быть меньше «запланированного»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Брак это проблема, а проблемы не планируют 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Низкое качество — ошибка людей, сбой оборудования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Проблемы в области качества — следствие проблем в системе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За качество ответственно производство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За качество ответственны все структуры 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Качество — результат проверок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Качество — часть системы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Обеспечение качества — обязанность отдела контроля качества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Обеспечение качества — обязанность каждого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Одни и те же дефекты повторяются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Повторение одних и тех же дефектов недопустимо 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Улучшение качества — увеличение затрат 	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Улучшение качества — снижение затрат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Ошибки выявляются контролерами </a:t>
                      </a:r>
                    </a:p>
                    <a:p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Ошибки выявляют работники, производство приостанавливается 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Правильный процесс дает правильные результаты</a:t>
                      </a:r>
                    </a:p>
                    <a:p>
                      <a:pPr algn="ctr"/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95536" y="260648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Дзидока</a:t>
            </a:r>
            <a:r>
              <a:rPr lang="ru-RU" dirty="0" smtClean="0"/>
              <a:t>, это совершенно новое отношение к браку, дефектам и ошибкам. Различие со стандартным подходом представлено в таблицу 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16632"/>
            <a:ext cx="8712968" cy="36933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TPM (Total Productive Maintenance) —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Всеобщий уход за оборудованием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476672"/>
            <a:ext cx="84249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TPM — «всеобщий уход за оборудованием», в основном служит улучшению качества оборудования, ориентирован на максимально эффективное использование благодаря всеобщей системе профилактического обслуживания.</a:t>
            </a:r>
          </a:p>
          <a:p>
            <a:pPr algn="just"/>
            <a:r>
              <a:rPr lang="ru-RU" sz="1400" dirty="0" smtClean="0"/>
              <a:t>Акцент в данной системе делается на предупреждение и раннее выявление дефектов оборудования, которые могут привести к более серьезным проблемам.</a:t>
            </a:r>
          </a:p>
          <a:p>
            <a:pPr algn="just"/>
            <a:r>
              <a:rPr lang="ru-RU" sz="1400" dirty="0" smtClean="0"/>
              <a:t>В ТРМ участвуют операторы и ремонтники, которые вместе обеспечивают повышение надежности оборудования. </a:t>
            </a:r>
          </a:p>
          <a:p>
            <a:pPr algn="just"/>
            <a:r>
              <a:rPr lang="ru-RU" sz="1400" dirty="0" smtClean="0"/>
              <a:t>Основа ТРМ — составление графика профилактического техобслуживания, смазки, очистки и общей проверки. Благодаря этому обеспечивается повышение такого показателя, как Полная Эффективность Оборудования (от английского «</a:t>
            </a:r>
            <a:r>
              <a:rPr lang="ru-RU" sz="1400" dirty="0" err="1" smtClean="0"/>
              <a:t>Overall</a:t>
            </a:r>
            <a:r>
              <a:rPr lang="ru-RU" sz="1400" dirty="0" smtClean="0"/>
              <a:t> </a:t>
            </a:r>
            <a:r>
              <a:rPr lang="ru-RU" sz="1400" dirty="0" err="1" smtClean="0"/>
              <a:t>Equipment</a:t>
            </a:r>
            <a:r>
              <a:rPr lang="ru-RU" sz="1400" dirty="0" smtClean="0"/>
              <a:t> </a:t>
            </a:r>
            <a:r>
              <a:rPr lang="ru-RU" sz="1400" dirty="0" err="1" smtClean="0"/>
              <a:t>Effectiveness</a:t>
            </a:r>
            <a:r>
              <a:rPr lang="ru-RU" sz="1400" dirty="0" smtClean="0"/>
              <a:t>»- OEE).</a:t>
            </a:r>
            <a:endParaRPr lang="ru-RU" sz="1400" dirty="0"/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3645024"/>
            <a:ext cx="2480295" cy="253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23528" y="2708920"/>
            <a:ext cx="8352928" cy="36933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Быстрая переналадка (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SMED — Single Minute Exchange of Die)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3212976"/>
            <a:ext cx="662473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/>
              <a:t>     SMED дословно переводится как «Смена штампа за 1 минуту». Концепция была разработана японским автором </a:t>
            </a:r>
            <a:r>
              <a:rPr lang="ru-RU" sz="1200" dirty="0" err="1" smtClean="0"/>
              <a:t>Сигео</a:t>
            </a:r>
            <a:r>
              <a:rPr lang="ru-RU" sz="1200" dirty="0" smtClean="0"/>
              <a:t> </a:t>
            </a:r>
            <a:r>
              <a:rPr lang="ru-RU" sz="1200" dirty="0" err="1" smtClean="0"/>
              <a:t>Синго</a:t>
            </a:r>
            <a:r>
              <a:rPr lang="ru-RU" sz="1200" dirty="0" smtClean="0"/>
              <a:t> и произвела революцию в подходах с переналадке и </a:t>
            </a:r>
            <a:r>
              <a:rPr lang="ru-RU" sz="1200" dirty="0" err="1" smtClean="0"/>
              <a:t>переоснастке</a:t>
            </a:r>
            <a:r>
              <a:rPr lang="ru-RU" sz="1200" dirty="0" smtClean="0"/>
              <a:t>. </a:t>
            </a:r>
          </a:p>
          <a:p>
            <a:pPr algn="just"/>
            <a:r>
              <a:rPr lang="ru-RU" sz="1200" dirty="0" smtClean="0"/>
              <a:t>    В результате внедрения системы SMED смена любого инструмента и переналадка могут быть произведены всего за несколько минут или даже секунд, «в одно касание» (концепция «OTED» — «</a:t>
            </a:r>
            <a:r>
              <a:rPr lang="ru-RU" sz="1200" dirty="0" err="1" smtClean="0"/>
              <a:t>One</a:t>
            </a:r>
            <a:r>
              <a:rPr lang="ru-RU" sz="1200" dirty="0" smtClean="0"/>
              <a:t> </a:t>
            </a:r>
            <a:r>
              <a:rPr lang="ru-RU" sz="1200" dirty="0" err="1" smtClean="0"/>
              <a:t>Touch</a:t>
            </a:r>
            <a:r>
              <a:rPr lang="ru-RU" sz="1200" dirty="0" smtClean="0"/>
              <a:t> </a:t>
            </a:r>
            <a:r>
              <a:rPr lang="ru-RU" sz="1200" dirty="0" err="1" smtClean="0"/>
              <a:t>Exchange</a:t>
            </a:r>
            <a:r>
              <a:rPr lang="ru-RU" sz="1200" dirty="0" smtClean="0"/>
              <a:t> </a:t>
            </a:r>
            <a:r>
              <a:rPr lang="ru-RU" sz="1200" dirty="0" err="1" smtClean="0"/>
              <a:t>of</a:t>
            </a:r>
            <a:r>
              <a:rPr lang="ru-RU" sz="1200" dirty="0" smtClean="0"/>
              <a:t> </a:t>
            </a:r>
            <a:r>
              <a:rPr lang="ru-RU" sz="1200" dirty="0" err="1" smtClean="0"/>
              <a:t>Dies</a:t>
            </a:r>
            <a:r>
              <a:rPr lang="ru-RU" sz="1200" dirty="0" smtClean="0"/>
              <a:t>»).</a:t>
            </a:r>
          </a:p>
          <a:p>
            <a:pPr algn="just"/>
            <a:r>
              <a:rPr lang="ru-RU" sz="1200" dirty="0" smtClean="0"/>
              <a:t>    В результате многочисленных статистических исследований было установлено, что время на осуществление различных операций в процессе переналадки распределяется следующим образом:</a:t>
            </a:r>
          </a:p>
          <a:p>
            <a:pPr algn="just">
              <a:buFont typeface="Arial" pitchFamily="34" charset="0"/>
              <a:buChar char="•"/>
            </a:pPr>
            <a:r>
              <a:rPr lang="ru-RU" sz="1200" dirty="0" smtClean="0"/>
              <a:t>подготовка материалов, штампов, приспособлений и т. п. — 30%</a:t>
            </a:r>
          </a:p>
          <a:p>
            <a:pPr algn="just">
              <a:buFont typeface="Arial" pitchFamily="34" charset="0"/>
              <a:buChar char="•"/>
            </a:pPr>
            <a:r>
              <a:rPr lang="ru-RU" sz="1200" dirty="0" smtClean="0"/>
              <a:t>закрепление и снятие штампов и инструментов — 5%</a:t>
            </a:r>
          </a:p>
          <a:p>
            <a:pPr algn="just">
              <a:buFont typeface="Arial" pitchFamily="34" charset="0"/>
              <a:buChar char="•"/>
            </a:pPr>
            <a:r>
              <a:rPr lang="ru-RU" sz="1200" dirty="0" smtClean="0"/>
              <a:t>центрирование и размещение инструмента — 15%</a:t>
            </a:r>
          </a:p>
          <a:p>
            <a:pPr algn="just">
              <a:buFont typeface="Arial" pitchFamily="34" charset="0"/>
              <a:buChar char="•"/>
            </a:pPr>
            <a:r>
              <a:rPr lang="ru-RU" sz="1200" dirty="0" smtClean="0"/>
              <a:t>пробная обработка и регулировка — 50%</a:t>
            </a:r>
          </a:p>
          <a:p>
            <a:pPr algn="just"/>
            <a:r>
              <a:rPr lang="ru-RU" sz="1200" dirty="0" smtClean="0"/>
              <a:t>В результате были сформулированы следующие </a:t>
            </a:r>
            <a:r>
              <a:rPr lang="ru-RU" sz="1200" dirty="0" smtClean="0">
                <a:solidFill>
                  <a:srgbClr val="C00000"/>
                </a:solidFill>
              </a:rPr>
              <a:t>принципы</a:t>
            </a:r>
            <a:r>
              <a:rPr lang="ru-RU" sz="1200" dirty="0" smtClean="0"/>
              <a:t>, позволяющие сокращать время переналадки в десятки и даже сотни раз: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/>
              <a:t>разделение внутренних и внешних операций наладки,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/>
              <a:t>преобразование внутренних действий во внешние,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/>
              <a:t>применение функциональных зажимов или полное устранение крепежа,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dirty="0" smtClean="0"/>
              <a:t>использование дополнительных приспособлений.</a:t>
            </a:r>
            <a:endParaRPr lang="ru-RU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90066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ru-RU" sz="3000" dirty="0" smtClean="0"/>
              <a:t/>
            </a:r>
            <a:br>
              <a:rPr lang="ru-RU" sz="3000" dirty="0" smtClean="0"/>
            </a:br>
            <a:r>
              <a:rPr lang="ru-RU" sz="2200" dirty="0" smtClean="0"/>
              <a:t>Система JIT (</a:t>
            </a:r>
            <a:r>
              <a:rPr lang="ru-RU" sz="2200" dirty="0" err="1" smtClean="0"/>
              <a:t>Just-In-Time</a:t>
            </a:r>
            <a:r>
              <a:rPr lang="ru-RU" sz="2200" dirty="0" smtClean="0"/>
              <a:t> — точно вовремя) </a:t>
            </a:r>
            <a:r>
              <a:rPr lang="ru-RU" sz="3000" dirty="0"/>
              <a:t/>
            </a:r>
            <a:br>
              <a:rPr lang="ru-RU" sz="3000" dirty="0"/>
            </a:br>
            <a:endParaRPr lang="ru-RU" sz="3000" dirty="0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4437112"/>
            <a:ext cx="8640960" cy="2232248"/>
          </a:xfrm>
        </p:spPr>
        <p:txBody>
          <a:bodyPr/>
          <a:lstStyle/>
          <a:p>
            <a:pPr marL="0" indent="274638" algn="just">
              <a:lnSpc>
                <a:spcPct val="90000"/>
              </a:lnSpc>
              <a:buFont typeface="Wingdings" pitchFamily="2" charset="2"/>
              <a:buNone/>
              <a:tabLst>
                <a:tab pos="274638" algn="l"/>
              </a:tabLst>
            </a:pPr>
            <a:r>
              <a:rPr lang="ru-RU" sz="1600" dirty="0" smtClean="0"/>
              <a:t>Система </a:t>
            </a:r>
            <a:r>
              <a:rPr lang="ru-RU" sz="1600" dirty="0"/>
              <a:t>JIT ведет к эффективным действиям по доставке только требуемых товаров или услуг в «правильном» количестве, в «правильное» время и место. При этом под «правильными» понимаются характеристики, которые ожидают как внутренние, так и внешние потребители</a:t>
            </a:r>
            <a:r>
              <a:rPr lang="ru-RU" sz="1600" dirty="0" smtClean="0"/>
              <a:t>.</a:t>
            </a:r>
          </a:p>
          <a:p>
            <a:pPr marL="0" indent="274638" algn="just">
              <a:lnSpc>
                <a:spcPct val="90000"/>
              </a:lnSpc>
              <a:buFont typeface="Wingdings" pitchFamily="2" charset="2"/>
              <a:buNone/>
              <a:tabLst>
                <a:tab pos="274638" algn="l"/>
              </a:tabLst>
            </a:pPr>
            <a:r>
              <a:rPr lang="ru-RU" sz="1600" dirty="0" smtClean="0"/>
              <a:t> </a:t>
            </a:r>
            <a:r>
              <a:rPr lang="ru-RU" sz="1600" dirty="0"/>
              <a:t>Каждая фаза производства в системе JIT заканчивается изготовлением нужной («правильной») детали именно в тот момент, когда она требуется для последующей операции. Если изготавливаемая деталь будет нужна через час, то она и должна быть изготовлена не раньше, чем через час. </a:t>
            </a:r>
            <a:endParaRPr lang="en-US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908720"/>
            <a:ext cx="842493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- система управления материалами в производстве, при которой компоненты с предыдущей операции (или от внешнего поставщика) доставляются именно в тот момент, когда они требуются, но не раньше. Поскольку главный принцип этой системы 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используемые запасы = выброшенные деньги</a:t>
            </a:r>
            <a:endParaRPr lang="en-US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Данная система ведет к резкому сокращению объема незавершенного производства, материалов и готовой продукции на складах.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Система «точно вовремя» предполагает специфический подход к выбору и оцениванию поставщиков, основанный на работе с узким кругом поставщиков, отбираемых по их способности гарантировать поставку «точно вовремя» комплектующих изделий высокого качества. При этом количество поставщиков сокращается в два и более раз, а с оставшимися поставщиками устанавливаются длительные хозяйственные связи.</a:t>
            </a:r>
            <a:endParaRPr lang="ru-RU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346050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ru-RU" sz="3000" dirty="0" smtClean="0"/>
              <a:t>Система </a:t>
            </a:r>
            <a:r>
              <a:rPr lang="en-US" sz="3000" dirty="0"/>
              <a:t>KANBAN</a:t>
            </a:r>
            <a:endParaRPr lang="ru-RU" sz="3000" dirty="0"/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2924944"/>
            <a:ext cx="8229600" cy="3777283"/>
          </a:xfrm>
        </p:spPr>
        <p:txBody>
          <a:bodyPr>
            <a:normAutofit/>
          </a:bodyPr>
          <a:lstStyle/>
          <a:p>
            <a:pPr marL="3175" indent="9525" algn="just">
              <a:lnSpc>
                <a:spcPct val="90000"/>
              </a:lnSpc>
              <a:buFont typeface="Wingdings" pitchFamily="2" charset="2"/>
              <a:buNone/>
            </a:pPr>
            <a:r>
              <a:rPr lang="en-US" sz="1600" dirty="0"/>
              <a:t>      </a:t>
            </a:r>
            <a:r>
              <a:rPr lang="ru-RU" sz="1600" dirty="0"/>
              <a:t>Практически все перечисленные выше принципы управления качеством были воплощены в </a:t>
            </a:r>
            <a:r>
              <a:rPr lang="ru-RU" sz="1600" dirty="0" err="1"/>
              <a:t>микрологистической</a:t>
            </a:r>
            <a:r>
              <a:rPr lang="ru-RU" sz="1600" dirty="0"/>
              <a:t> системе корпоративного управления производством и снабжением КАНБАН (KANBAN), внедренной в корпорации </a:t>
            </a:r>
            <a:r>
              <a:rPr lang="ru-RU" sz="1600" dirty="0" err="1"/>
              <a:t>Тоуоtа</a:t>
            </a:r>
            <a:r>
              <a:rPr lang="ru-RU" sz="1600" dirty="0"/>
              <a:t> </a:t>
            </a:r>
            <a:r>
              <a:rPr lang="ru-RU" sz="1600" dirty="0" err="1"/>
              <a:t>Моtоrs</a:t>
            </a:r>
            <a:r>
              <a:rPr lang="ru-RU" sz="1600" dirty="0"/>
              <a:t> и позволившей сократить производственные запасы на 50 % , а товарные — на 8%. </a:t>
            </a:r>
          </a:p>
          <a:p>
            <a:pPr marL="3175" indent="9525" algn="just">
              <a:lnSpc>
                <a:spcPct val="90000"/>
              </a:lnSpc>
              <a:buFont typeface="Wingdings" pitchFamily="2" charset="2"/>
              <a:buNone/>
            </a:pPr>
            <a:r>
              <a:rPr lang="en-US" sz="1600" dirty="0"/>
              <a:t>      </a:t>
            </a:r>
            <a:r>
              <a:rPr lang="ru-RU" sz="1600" dirty="0"/>
              <a:t>Система КАНБАН начинает изготавливать конкретный образец продукции только тогда, когда на нее есть определенный заказчик (потребитель). Эта система базируется на следующих принципах: </a:t>
            </a:r>
            <a:endParaRPr lang="en-US" sz="1600" dirty="0"/>
          </a:p>
          <a:p>
            <a:pPr marL="3175" indent="9525" algn="just">
              <a:lnSpc>
                <a:spcPct val="90000"/>
              </a:lnSpc>
              <a:buFont typeface="Wingdings" pitchFamily="2" charset="2"/>
              <a:buNone/>
            </a:pPr>
            <a:endParaRPr lang="ru-RU" sz="1600" dirty="0"/>
          </a:p>
          <a:p>
            <a:pPr marL="3175" indent="9525">
              <a:lnSpc>
                <a:spcPct val="90000"/>
              </a:lnSpc>
              <a:buFont typeface="Wingdings" pitchFamily="2" charset="2"/>
              <a:buBlip>
                <a:blip r:embed="rId2"/>
              </a:buBlip>
            </a:pPr>
            <a:r>
              <a:rPr lang="ru-RU" sz="1600" dirty="0"/>
              <a:t>усиленный контроль качества </a:t>
            </a:r>
          </a:p>
          <a:p>
            <a:pPr marL="3175" indent="9525">
              <a:lnSpc>
                <a:spcPct val="90000"/>
              </a:lnSpc>
              <a:buFont typeface="Wingdings" pitchFamily="2" charset="2"/>
              <a:buBlip>
                <a:blip r:embed="rId2"/>
              </a:buBlip>
            </a:pPr>
            <a:r>
              <a:rPr lang="ru-RU" sz="1600" dirty="0"/>
              <a:t>поставка продукции заказчику точно в срок </a:t>
            </a:r>
          </a:p>
          <a:p>
            <a:pPr marL="3175" indent="9525">
              <a:lnSpc>
                <a:spcPct val="90000"/>
              </a:lnSpc>
              <a:buFont typeface="Wingdings" pitchFamily="2" charset="2"/>
              <a:buBlip>
                <a:blip r:embed="rId2"/>
              </a:buBlip>
            </a:pPr>
            <a:r>
              <a:rPr lang="ru-RU" sz="1600" dirty="0"/>
              <a:t>наладка оборудования, исключающая брак </a:t>
            </a:r>
          </a:p>
          <a:p>
            <a:pPr marL="3175" indent="9525">
              <a:lnSpc>
                <a:spcPct val="90000"/>
              </a:lnSpc>
              <a:buFont typeface="Wingdings" pitchFamily="2" charset="2"/>
              <a:buBlip>
                <a:blip r:embed="rId2"/>
              </a:buBlip>
            </a:pPr>
            <a:r>
              <a:rPr lang="ru-RU" sz="1600" dirty="0"/>
              <a:t>сокращение числа поставщиков комплектующих </a:t>
            </a:r>
          </a:p>
          <a:p>
            <a:pPr marL="3175" indent="9525">
              <a:lnSpc>
                <a:spcPct val="90000"/>
              </a:lnSpc>
              <a:buFont typeface="Wingdings" pitchFamily="2" charset="2"/>
              <a:buBlip>
                <a:blip r:embed="rId2"/>
              </a:buBlip>
            </a:pPr>
            <a:r>
              <a:rPr lang="ru-RU" sz="1600" dirty="0"/>
              <a:t>максимальное приближение смежников к головному (как правило, сборочному) заводу. </a:t>
            </a:r>
          </a:p>
          <a:p>
            <a:pPr marL="3175" indent="9525">
              <a:lnSpc>
                <a:spcPct val="70000"/>
              </a:lnSpc>
              <a:buFont typeface="Wingdings" pitchFamily="2" charset="2"/>
              <a:buNone/>
            </a:pPr>
            <a:endParaRPr lang="en-US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92696"/>
            <a:ext cx="85689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	</a:t>
            </a:r>
            <a:r>
              <a:rPr lang="ru-RU" sz="1400" dirty="0" err="1" smtClean="0"/>
              <a:t>Канбан</a:t>
            </a:r>
            <a:r>
              <a:rPr lang="ru-RU" sz="1400" dirty="0" smtClean="0"/>
              <a:t> (</a:t>
            </a:r>
            <a:r>
              <a:rPr lang="ru-RU" sz="1400" dirty="0" err="1" smtClean="0"/>
              <a:t>kamban</a:t>
            </a:r>
            <a:r>
              <a:rPr lang="ru-RU" sz="1400" dirty="0" smtClean="0"/>
              <a:t>, </a:t>
            </a:r>
            <a:r>
              <a:rPr lang="ru-RU" sz="1400" dirty="0" err="1" smtClean="0"/>
              <a:t>kanban</a:t>
            </a:r>
            <a:r>
              <a:rPr lang="ru-RU" sz="1400" dirty="0" smtClean="0"/>
              <a:t>): средство коммуникации при организации производства по системе «точно вовремя» и при управлении запасами, разработанная </a:t>
            </a:r>
            <a:r>
              <a:rPr lang="ru-RU" sz="1400" dirty="0" err="1" smtClean="0"/>
              <a:t>Тайити</a:t>
            </a:r>
            <a:r>
              <a:rPr lang="ru-RU" sz="1400" dirty="0" smtClean="0"/>
              <a:t> Оно. </a:t>
            </a:r>
          </a:p>
          <a:p>
            <a:pPr algn="just"/>
            <a:r>
              <a:rPr lang="ru-RU" sz="1400" dirty="0" smtClean="0"/>
              <a:t>	</a:t>
            </a:r>
            <a:r>
              <a:rPr lang="ru-RU" sz="1400" dirty="0" err="1" smtClean="0"/>
              <a:t>Канбан</a:t>
            </a:r>
            <a:r>
              <a:rPr lang="ru-RU" sz="1400" dirty="0" smtClean="0"/>
              <a:t>, или бирки, прикрепляются к определенной таре с деталями на производственной линии для сигнализации о доставке требуемого количества деталей. Когда все детали использованы, все та же бирка возвращается обратно вместе с тарой, превращаясь в заказ на поставку очередной партии деталей.</a:t>
            </a:r>
          </a:p>
          <a:p>
            <a:pPr algn="just"/>
            <a:r>
              <a:rPr lang="ru-RU" sz="1400" dirty="0" smtClean="0"/>
              <a:t>	Система «</a:t>
            </a:r>
            <a:r>
              <a:rPr lang="ru-RU" sz="1400" dirty="0" err="1" smtClean="0"/>
              <a:t>канбан</a:t>
            </a:r>
            <a:r>
              <a:rPr lang="ru-RU" sz="1400" dirty="0" smtClean="0"/>
              <a:t>» — это лишь одна из составляющих полностью интегрированной системы всеобщего контроля качества (TQC), и ее нельзя вложить в производственный процесс в отрыве от остальных составляющих TQC.</a:t>
            </a:r>
            <a:endParaRPr lang="ru-R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1506</Words>
  <Application>Microsoft Office PowerPoint</Application>
  <PresentationFormat>Экран (4:3)</PresentationFormat>
  <Paragraphs>150</Paragraphs>
  <Slides>12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Управление качеством</vt:lpstr>
      <vt:lpstr>Современные концепции СМК Японская школа управления качеством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Система JIT (Just-In-Time — точно вовремя)  </vt:lpstr>
      <vt:lpstr>Система KANBAN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качеством</dc:title>
  <dc:creator>user</dc:creator>
  <cp:lastModifiedBy>User</cp:lastModifiedBy>
  <cp:revision>19</cp:revision>
  <dcterms:created xsi:type="dcterms:W3CDTF">2016-10-03T05:23:38Z</dcterms:created>
  <dcterms:modified xsi:type="dcterms:W3CDTF">2021-11-09T13:17:54Z</dcterms:modified>
</cp:coreProperties>
</file>