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311" r:id="rId3"/>
    <p:sldId id="312" r:id="rId4"/>
    <p:sldId id="313" r:id="rId5"/>
    <p:sldId id="314" r:id="rId6"/>
    <p:sldId id="315" r:id="rId7"/>
    <p:sldId id="316" r:id="rId8"/>
    <p:sldId id="317" r:id="rId9"/>
    <p:sldId id="318" r:id="rId10"/>
    <p:sldId id="319" r:id="rId11"/>
    <p:sldId id="320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A97E19-0F94-4067-BCA4-7398DA5F1C68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C1933D-B152-4514-8723-F6155B1096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3091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1933D-B152-4514-8723-F6155B10962A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78553-78B6-49B9-8F50-475FD4ADAC37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78553-78B6-49B9-8F50-475FD4ADAC37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78553-78B6-49B9-8F50-475FD4ADAC37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78553-78B6-49B9-8F50-475FD4ADAC37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78553-78B6-49B9-8F50-475FD4ADAC37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78553-78B6-49B9-8F50-475FD4ADAC37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../wiki/%D0%A4%D0%B0%D0%B9%D0%BB:PDCA_Cycle.sv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Управление качеством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0"/>
            <a:ext cx="7772400" cy="1470025"/>
          </a:xfrm>
        </p:spPr>
        <p:txBody>
          <a:bodyPr>
            <a:normAutofit/>
          </a:bodyPr>
          <a:lstStyle/>
          <a:p>
            <a:r>
              <a:rPr lang="ru-RU" dirty="0" smtClean="0"/>
              <a:t>Современные концепции СМК</a:t>
            </a:r>
            <a:br>
              <a:rPr lang="ru-RU" dirty="0" smtClean="0"/>
            </a:br>
            <a:r>
              <a:rPr lang="ru-RU" sz="31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Американская школа управления качеством</a:t>
            </a:r>
            <a:endParaRPr lang="ru-RU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7" descr="400px-PDCA_Cycle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5656" y="1926124"/>
            <a:ext cx="6552727" cy="4455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11560" y="1556792"/>
            <a:ext cx="10775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Лекция 6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2800" dirty="0" smtClean="0"/>
              <a:t>Система Тейлора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124744"/>
            <a:ext cx="820891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None/>
            </a:pPr>
            <a:r>
              <a:rPr lang="ru-RU" dirty="0" smtClean="0"/>
              <a:t>      Механизм управления качеством каждого отдельного изделия реализовывала система Фредерика Тейлора, датируемая 1905г. </a:t>
            </a:r>
          </a:p>
          <a:p>
            <a:pPr algn="just">
              <a:buFont typeface="Wingdings" pitchFamily="2" charset="2"/>
              <a:buNone/>
            </a:pPr>
            <a:r>
              <a:rPr lang="ru-RU" dirty="0" smtClean="0"/>
              <a:t>      Эта система устанавливала требования к качеству продукции в виде шаблонов (интервалов допусков), названных калибрами. Контроль осуществлялся специалистами (инспекторами). </a:t>
            </a:r>
          </a:p>
          <a:p>
            <a:pPr algn="just">
              <a:buFont typeface="Wingdings" pitchFamily="2" charset="2"/>
              <a:buNone/>
            </a:pPr>
            <a:r>
              <a:rPr lang="ru-RU" dirty="0" smtClean="0"/>
              <a:t>       Система Тейлора ввела деление продукции на качественную и дефектную (брак). </a:t>
            </a:r>
          </a:p>
          <a:p>
            <a:pPr algn="just">
              <a:buFont typeface="Wingdings" pitchFamily="2" charset="2"/>
              <a:buNone/>
            </a:pPr>
            <a:endParaRPr lang="ru-RU" dirty="0" smtClean="0"/>
          </a:p>
          <a:p>
            <a:pPr algn="just">
              <a:buFont typeface="Wingdings" pitchFamily="2" charset="2"/>
              <a:buNone/>
            </a:pPr>
            <a:r>
              <a:rPr lang="ru-RU" dirty="0" smtClean="0"/>
              <a:t>        Система Тейлора включает в себя законы и правила, «которые заменяют личное суждение работника и которые могут быть с пользой применяемы только после того, как будет произведен систематический учет, измерение их действия». </a:t>
            </a:r>
          </a:p>
          <a:p>
            <a:pPr algn="just">
              <a:buFont typeface="Wingdings" pitchFamily="2" charset="2"/>
              <a:buNone/>
            </a:pPr>
            <a:endParaRPr lang="ru-RU" dirty="0" smtClean="0"/>
          </a:p>
          <a:p>
            <a:pPr algn="just">
              <a:buFont typeface="Wingdings" pitchFamily="2" charset="2"/>
              <a:buNone/>
            </a:pPr>
            <a:r>
              <a:rPr lang="ru-RU" dirty="0" smtClean="0"/>
              <a:t>       Впоследствии, научная школа Тейлора была взята за точку отсчета существования управления качеством и послужила основой для общего менеджмента.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2400" dirty="0" smtClean="0"/>
              <a:t>Концепция </a:t>
            </a:r>
            <a:r>
              <a:rPr lang="ru-RU" sz="2400" dirty="0" err="1" smtClean="0"/>
              <a:t>У.Шухарта</a:t>
            </a:r>
            <a:r>
              <a:rPr lang="ru-RU" sz="2400" dirty="0" smtClean="0"/>
              <a:t> 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692697"/>
            <a:ext cx="874846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Следующим этапом в развитии американской школы управления приходится на 1924г. </a:t>
            </a:r>
          </a:p>
          <a:p>
            <a:pPr algn="just"/>
            <a:r>
              <a:rPr lang="ru-RU" dirty="0" smtClean="0"/>
              <a:t> В этот период У. </a:t>
            </a:r>
            <a:r>
              <a:rPr lang="ru-RU" dirty="0" err="1" smtClean="0"/>
              <a:t>Шухарт</a:t>
            </a:r>
            <a:r>
              <a:rPr lang="ru-RU" dirty="0" smtClean="0"/>
              <a:t> предложил метод </a:t>
            </a:r>
            <a:r>
              <a:rPr lang="ru-RU" dirty="0" smtClean="0">
                <a:solidFill>
                  <a:srgbClr val="FF0000"/>
                </a:solidFill>
              </a:rPr>
              <a:t>выявления отступления от нормы </a:t>
            </a:r>
            <a:r>
              <a:rPr lang="ru-RU" dirty="0" smtClean="0"/>
              <a:t>и тенденций возникновения ошибок </a:t>
            </a: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 появления </a:t>
            </a:r>
            <a:r>
              <a:rPr lang="ru-RU" dirty="0" smtClean="0"/>
              <a:t>некачественного продукта.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Автор «контрольных карт», приверженец применения статистических методов контроля качества производственно-технологических процессов и обеспечения на этой основе качества изготавливаемой продукции. </a:t>
            </a:r>
          </a:p>
          <a:p>
            <a:pPr algn="just"/>
            <a:endParaRPr lang="ru-RU" dirty="0" smtClean="0"/>
          </a:p>
          <a:p>
            <a:pPr algn="ctr"/>
            <a:r>
              <a:rPr lang="ru-RU" dirty="0" smtClean="0"/>
              <a:t>Автор концепции </a:t>
            </a: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«Шесть сигм (6σ)». 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3284984"/>
            <a:ext cx="864096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Название происходит от статистического понятия среднеквадратичного отклонения, обозначаемого греческой буквой </a:t>
            </a:r>
            <a:r>
              <a:rPr lang="ru-RU" dirty="0" err="1" smtClean="0"/>
              <a:t>σ</a:t>
            </a:r>
            <a:r>
              <a:rPr lang="ru-RU" dirty="0" smtClean="0"/>
              <a:t>. Зрелость производственного процесса в этой концепции описывается как </a:t>
            </a:r>
            <a:r>
              <a:rPr lang="ru-RU" dirty="0" err="1" smtClean="0"/>
              <a:t>σ-рейтинг </a:t>
            </a:r>
            <a:r>
              <a:rPr lang="ru-RU" dirty="0" smtClean="0"/>
              <a:t>отклонений, или процентом бездефектной продукции на выходе.</a:t>
            </a:r>
          </a:p>
          <a:p>
            <a:pPr algn="just"/>
            <a:r>
              <a:rPr lang="ru-RU" dirty="0" smtClean="0"/>
              <a:t> Так, процесс управления качеством 6σ на выходе даёт 99,99966 % выходов без дефектов, или не более 3,4 дефектных выходов</a:t>
            </a:r>
          </a:p>
          <a:p>
            <a:pPr algn="just"/>
            <a:r>
              <a:rPr lang="ru-RU" dirty="0" smtClean="0"/>
              <a:t> на 1 млн. операций</a:t>
            </a:r>
            <a:endParaRPr lang="ru-RU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4938911"/>
            <a:ext cx="2994323" cy="1919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611560" y="5517232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400" dirty="0" smtClean="0"/>
              <a:t>Суть концепции сводится к необходимости улучшения качества выходов каждого из процессов, минимизации дефектов и статистических отклонений в операционной деятельности.</a:t>
            </a:r>
            <a:endParaRPr lang="ru-RU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9036496" cy="418058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Эволюционный переход от контроля продукции к контролю качества бизнес-процессов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980728"/>
            <a:ext cx="8712968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Подход к качеству как соответствию стандарту имеет ряд недостатков. </a:t>
            </a:r>
          </a:p>
          <a:p>
            <a:pPr marL="342900" indent="-342900" algn="just">
              <a:buAutoNum type="arabicPeriod"/>
            </a:pPr>
            <a:r>
              <a:rPr lang="ru-RU" dirty="0" smtClean="0"/>
              <a:t>Процесс отбраковки требует большого штата контролеров </a:t>
            </a:r>
            <a:r>
              <a:rPr lang="ru-RU" sz="1200" dirty="0" smtClean="0"/>
              <a:t>(до 40% и более от числа производственных рабочих) </a:t>
            </a:r>
          </a:p>
          <a:p>
            <a:pPr marL="342900" indent="-342900" algn="just"/>
            <a:r>
              <a:rPr lang="ru-RU" dirty="0" smtClean="0"/>
              <a:t>2. Процесс отбраковки приводит к столкновению интересов между основным персоналом и контролирующим.</a:t>
            </a:r>
          </a:p>
          <a:p>
            <a:pPr marL="342900" indent="-342900" algn="just"/>
            <a:r>
              <a:rPr lang="ru-RU" dirty="0" smtClean="0"/>
              <a:t>3. Пренебрежение интересами рынка, ориентация на продукт и его назначение.</a:t>
            </a:r>
          </a:p>
          <a:p>
            <a:pPr marL="342900" indent="-342900" algn="ctr"/>
            <a:endParaRPr lang="ru-RU" b="1" i="1" dirty="0" smtClean="0"/>
          </a:p>
          <a:p>
            <a:pPr marL="342900" indent="-342900" algn="ctr"/>
            <a:r>
              <a:rPr lang="ru-RU" sz="1600" b="1" i="1" dirty="0" smtClean="0"/>
              <a:t>Как избежать этих недостатков и при этом минимизировать количество брака?</a:t>
            </a:r>
          </a:p>
          <a:p>
            <a:pPr marL="342900" indent="-342900" algn="ctr"/>
            <a:endParaRPr lang="ru-RU" sz="1600" b="1" i="1" dirty="0" smtClean="0"/>
          </a:p>
          <a:p>
            <a:pPr marL="342900" indent="-342900" algn="ctr"/>
            <a:r>
              <a:rPr lang="ru-RU" sz="1600" b="1" i="1" dirty="0" smtClean="0"/>
              <a:t>Перенести внимание с контроля качества выпускаемой продукции на контроль качества бизнес-процессов.  </a:t>
            </a:r>
            <a:r>
              <a:rPr lang="ru-RU" sz="1400" b="1" i="1" dirty="0" smtClean="0"/>
              <a:t> </a:t>
            </a:r>
            <a:endParaRPr lang="ru-RU" sz="1050" b="1" i="1" dirty="0" smtClean="0"/>
          </a:p>
          <a:p>
            <a:pPr marL="342900" indent="-342900" algn="just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419872" y="4077072"/>
            <a:ext cx="54006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Бизнес-процесс</a:t>
            </a:r>
            <a:r>
              <a:rPr lang="ru-RU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это устойчивая, целенаправленная совокупность взаимосвязанных видов деятельности, которая по определенной технологии преобразует входы в выходы, представляющие ценность для потребителя.</a:t>
            </a:r>
          </a:p>
          <a:p>
            <a:pPr algn="just"/>
            <a:r>
              <a:rPr lang="ru-RU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Бизнес-процесс ориентируется на создание потребительской ценности.</a:t>
            </a:r>
            <a:endParaRPr lang="ru-RU" i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16632"/>
            <a:ext cx="87849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Выявление  брака на начальных этапах бизнес-процесса позволяет сократить выпуск некачественной продукции. Для этого необходимо добиться понимания ответственности всех участников бизнес-процесса. Каждый работник должен иметь ясное представление о входах, выходах и управляющих воздействиях своего этапа.</a:t>
            </a:r>
            <a:endParaRPr lang="ru-RU" dirty="0"/>
          </a:p>
        </p:txBody>
      </p:sp>
      <p:pic>
        <p:nvPicPr>
          <p:cNvPr id="20482" name="Picture 2" descr="C:\Documents and Settings\Алексей\Мои документы\Scan00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340768"/>
            <a:ext cx="7231512" cy="1865461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51520" y="3284984"/>
            <a:ext cx="864096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Такое понимание предприятия как совокупности процессов, предполагает, что предприятие в целом и любое его подразделение, и каждый сотрудник в отдельности, имеют своих потребителей – внешних и внутренних.</a:t>
            </a:r>
          </a:p>
          <a:p>
            <a:pPr algn="just"/>
            <a:endParaRPr lang="ru-RU" dirty="0" smtClean="0"/>
          </a:p>
          <a:p>
            <a:pPr algn="just"/>
            <a:r>
              <a:rPr lang="ru-RU" u="sng" dirty="0" smtClean="0"/>
              <a:t>Внешний потребитель</a:t>
            </a:r>
            <a:r>
              <a:rPr lang="ru-RU" dirty="0" smtClean="0"/>
              <a:t> – конечный потребитель, получающий произведенные товары и услуги.</a:t>
            </a:r>
          </a:p>
          <a:p>
            <a:pPr algn="just"/>
            <a:r>
              <a:rPr lang="ru-RU" u="sng" dirty="0" smtClean="0"/>
              <a:t>Внутренний потребитель</a:t>
            </a:r>
            <a:r>
              <a:rPr lang="ru-RU" dirty="0" smtClean="0"/>
              <a:t> – работает непосредственно на предприятии и зависит от результатов работы других сотрудников. 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Удовлетворение внутренних потребителей является индикатором качества процессов, и говорит о том, что система обеспечивает тотальное, всеобщее качество в организации. 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332656"/>
            <a:ext cx="8208912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14 принципов управления качеством </a:t>
            </a:r>
            <a:r>
              <a:rPr lang="ru-RU" dirty="0" err="1" smtClean="0"/>
              <a:t>Э.Деминга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764705"/>
            <a:ext cx="742184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Постоянство цели</a:t>
            </a:r>
          </a:p>
          <a:p>
            <a:pPr marL="342900" indent="-342900">
              <a:buAutoNum type="arabicPeriod"/>
            </a:pPr>
            <a:r>
              <a:rPr lang="ru-RU" dirty="0" smtClean="0"/>
              <a:t>Новая философия</a:t>
            </a:r>
          </a:p>
          <a:p>
            <a:pPr marL="342900" indent="-342900">
              <a:buAutoNum type="arabicPeriod"/>
            </a:pPr>
            <a:r>
              <a:rPr lang="ru-RU" dirty="0" smtClean="0"/>
              <a:t>Покончите с зависимостью от массового контроля</a:t>
            </a:r>
          </a:p>
          <a:p>
            <a:pPr marL="342900" indent="-342900">
              <a:buAutoNum type="arabicPeriod"/>
            </a:pPr>
            <a:r>
              <a:rPr lang="ru-RU" dirty="0" smtClean="0"/>
              <a:t>Откажитесь от практики закупок по самой низкой цене</a:t>
            </a:r>
          </a:p>
          <a:p>
            <a:pPr marL="342900" indent="-342900">
              <a:buAutoNum type="arabicPeriod"/>
            </a:pPr>
            <a:r>
              <a:rPr lang="ru-RU" dirty="0" smtClean="0"/>
              <a:t>Улучшайте каждый процесс</a:t>
            </a:r>
          </a:p>
          <a:p>
            <a:pPr marL="342900" indent="-342900">
              <a:buAutoNum type="arabicPeriod"/>
            </a:pPr>
            <a:r>
              <a:rPr lang="ru-RU" dirty="0" smtClean="0"/>
              <a:t>Займитесь постоянной подготовкой и переподготовкой кадров</a:t>
            </a:r>
          </a:p>
          <a:p>
            <a:pPr marL="342900" indent="-342900">
              <a:buAutoNum type="arabicPeriod"/>
            </a:pPr>
            <a:r>
              <a:rPr lang="ru-RU" dirty="0" smtClean="0"/>
              <a:t>Учредите «лидерство»</a:t>
            </a:r>
          </a:p>
          <a:p>
            <a:pPr marL="342900" indent="-342900">
              <a:buAutoNum type="arabicPeriod"/>
            </a:pPr>
            <a:r>
              <a:rPr lang="ru-RU" dirty="0" smtClean="0"/>
              <a:t>Изгоняйте страхи</a:t>
            </a:r>
          </a:p>
          <a:p>
            <a:pPr marL="342900" indent="-342900">
              <a:buAutoNum type="arabicPeriod"/>
            </a:pPr>
            <a:r>
              <a:rPr lang="ru-RU" dirty="0" smtClean="0"/>
              <a:t>Разрушайте барьеры</a:t>
            </a:r>
          </a:p>
          <a:p>
            <a:pPr marL="342900" indent="-342900">
              <a:buAutoNum type="arabicPeriod"/>
            </a:pPr>
            <a:r>
              <a:rPr lang="ru-RU" dirty="0" smtClean="0"/>
              <a:t>Откажитесь от пустых лозунгов и призывов</a:t>
            </a:r>
          </a:p>
          <a:p>
            <a:pPr marL="342900" indent="-342900">
              <a:buAutoNum type="arabicPeriod"/>
            </a:pPr>
            <a:r>
              <a:rPr lang="ru-RU" dirty="0" smtClean="0"/>
              <a:t>Откажитесь от произвольных количественных оценок работы</a:t>
            </a:r>
          </a:p>
          <a:p>
            <a:pPr marL="342900" indent="-342900">
              <a:buFontTx/>
              <a:buAutoNum type="arabicPeriod"/>
            </a:pPr>
            <a:r>
              <a:rPr lang="ru-RU" dirty="0" smtClean="0"/>
              <a:t>Поддерживайте чувство профессиональной гордости в сотрудниках. </a:t>
            </a:r>
          </a:p>
          <a:p>
            <a:pPr marL="342900" indent="-342900">
              <a:buAutoNum type="arabicPeriod"/>
            </a:pPr>
            <a:r>
              <a:rPr lang="ru-RU" dirty="0" smtClean="0"/>
              <a:t>Поощряйте стремление к образованию</a:t>
            </a:r>
          </a:p>
          <a:p>
            <a:pPr marL="342900" indent="-342900">
              <a:buFontTx/>
              <a:buAutoNum type="arabicPeriod"/>
            </a:pPr>
            <a:r>
              <a:rPr lang="ru-RU" dirty="0" smtClean="0"/>
              <a:t>Добейтесь приверженности руководства организации идее качества.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619672" y="5013176"/>
            <a:ext cx="727280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i="1" dirty="0" smtClean="0"/>
              <a:t>«Главная цель не в принятии 14 принципов по отдельности или вместе взятых, а в создании новой среды, которая была бы полностью  совместима с ними и восприимчива к ним. </a:t>
            </a:r>
          </a:p>
          <a:p>
            <a:pPr algn="just"/>
            <a:r>
              <a:rPr lang="ru-RU" sz="1600" i="1" dirty="0" smtClean="0"/>
              <a:t>...И это никогда не заканчивающийся процесс, это - навсегда.»</a:t>
            </a:r>
          </a:p>
          <a:p>
            <a:pPr algn="r"/>
            <a:r>
              <a:rPr lang="ru-RU" sz="1600" i="1" dirty="0" smtClean="0"/>
              <a:t>Э. </a:t>
            </a:r>
            <a:r>
              <a:rPr lang="ru-RU" sz="1600" i="1" dirty="0" err="1" smtClean="0"/>
              <a:t>Деминг</a:t>
            </a:r>
            <a:r>
              <a:rPr lang="ru-RU" sz="1600" i="1" dirty="0" smtClean="0"/>
              <a:t> </a:t>
            </a:r>
            <a:endParaRPr lang="ru-RU" sz="1600" i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Оптимизация качества бизнес-процесса</a:t>
            </a:r>
            <a:endParaRPr lang="ru-RU" sz="24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052736"/>
            <a:ext cx="828092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В </a:t>
            </a:r>
            <a:r>
              <a:rPr lang="en-US" dirty="0" smtClean="0"/>
              <a:t>TQM</a:t>
            </a:r>
            <a:r>
              <a:rPr lang="ru-RU" dirty="0" smtClean="0"/>
              <a:t> очевидной является идея повторяющегося усовершенствования – циклического  движения при решении существующей проблемы или оптимизации уже усовершенствованного процесса.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Стандартный процесс характеризуется постоянным выполнением одной и той же производственной функции в соответствии с определенным предписанием. Если получаются результаты, выходящие за пределы стандарта, то необходимо предпринять корректирующие действия. </a:t>
            </a:r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Этот цикл известен как </a:t>
            </a:r>
            <a:r>
              <a:rPr lang="ru-RU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цикл </a:t>
            </a:r>
            <a:r>
              <a:rPr lang="en-US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SDCA</a:t>
            </a:r>
            <a:r>
              <a:rPr lang="ru-RU" dirty="0" smtClean="0"/>
              <a:t>.  </a:t>
            </a:r>
            <a:endParaRPr lang="ru-RU" dirty="0"/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933056"/>
            <a:ext cx="3414712" cy="244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3851920" y="3933056"/>
            <a:ext cx="494244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 err="1" smtClean="0"/>
              <a:t>Standart</a:t>
            </a:r>
            <a:r>
              <a:rPr lang="en-US" b="1" i="1" dirty="0" smtClean="0"/>
              <a:t> – </a:t>
            </a:r>
            <a:r>
              <a:rPr lang="ru-RU" sz="1400" dirty="0" smtClean="0"/>
              <a:t>задай регламент, инструкцию</a:t>
            </a:r>
            <a:endParaRPr lang="en-US" b="1" i="1" dirty="0" smtClean="0"/>
          </a:p>
          <a:p>
            <a:r>
              <a:rPr lang="en-US" b="1" i="1" dirty="0" smtClean="0"/>
              <a:t>Do</a:t>
            </a:r>
            <a:r>
              <a:rPr lang="ru-RU" b="1" i="1" dirty="0" smtClean="0"/>
              <a:t> – </a:t>
            </a:r>
            <a:r>
              <a:rPr lang="ru-RU" sz="1400" dirty="0" smtClean="0"/>
              <a:t>работай в соответствии с инструкцией</a:t>
            </a:r>
            <a:r>
              <a:rPr lang="ru-RU" sz="1400" b="1" i="1" dirty="0" smtClean="0"/>
              <a:t> </a:t>
            </a:r>
            <a:endParaRPr lang="en-US" b="1" i="1" dirty="0" smtClean="0"/>
          </a:p>
          <a:p>
            <a:r>
              <a:rPr lang="en-US" b="1" i="1" dirty="0" smtClean="0"/>
              <a:t>Check</a:t>
            </a:r>
            <a:r>
              <a:rPr lang="ru-RU" b="1" i="1" dirty="0" smtClean="0"/>
              <a:t> – </a:t>
            </a:r>
            <a:r>
              <a:rPr lang="ru-RU" sz="1400" dirty="0" smtClean="0"/>
              <a:t>выявляй отклонения в своем процессе от стандарта</a:t>
            </a:r>
            <a:endParaRPr lang="en-US" b="1" i="1" dirty="0" smtClean="0"/>
          </a:p>
          <a:p>
            <a:r>
              <a:rPr lang="en-US" b="1" i="1" dirty="0" smtClean="0"/>
              <a:t>Act</a:t>
            </a:r>
            <a:r>
              <a:rPr lang="ru-RU" b="1" i="1" dirty="0" smtClean="0"/>
              <a:t> – </a:t>
            </a:r>
            <a:r>
              <a:rPr lang="ru-RU" sz="1400" dirty="0" smtClean="0"/>
              <a:t>прими решение о корректирующем действии</a:t>
            </a:r>
            <a:endParaRPr lang="ru-RU" b="1" i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923928" y="5589240"/>
            <a:ext cx="511256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/>
              <a:t>Главный подход </a:t>
            </a:r>
            <a:r>
              <a:rPr lang="ru-RU" sz="1400" dirty="0" err="1" smtClean="0"/>
              <a:t>Деминга</a:t>
            </a:r>
            <a:r>
              <a:rPr lang="ru-RU" sz="1400" dirty="0" smtClean="0"/>
              <a:t> на этом этапе: признать, что в процессе всегда существуют отклонения, их необходимо отслеживать и выяснять причины, лежащие в их основе. </a:t>
            </a:r>
            <a:endParaRPr lang="ru-RU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916832"/>
            <a:ext cx="3222625" cy="244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179512" y="260648"/>
            <a:ext cx="87129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Когда процесс управления недостаточно хорош – многие точки выходят   за контрольные пределы, корректировки не дают желаемого результата (результат снова и снова выходит за рамки пределов). </a:t>
            </a:r>
          </a:p>
          <a:p>
            <a:pPr algn="ctr"/>
            <a:r>
              <a:rPr lang="ru-RU" dirty="0" smtClean="0"/>
              <a:t>Следовательно, требуется </a:t>
            </a:r>
            <a:r>
              <a:rPr lang="ru-RU" u="sng" dirty="0" smtClean="0">
                <a:solidFill>
                  <a:srgbClr val="FF0000"/>
                </a:solidFill>
              </a:rPr>
              <a:t>усовершенствование процесса.</a:t>
            </a:r>
            <a:r>
              <a:rPr lang="ru-RU" dirty="0" smtClean="0"/>
              <a:t> </a:t>
            </a:r>
          </a:p>
          <a:p>
            <a:pPr algn="ctr"/>
            <a:r>
              <a:rPr lang="ru-RU" dirty="0" smtClean="0"/>
              <a:t>В этом случае применяют цикл совершенствования </a:t>
            </a:r>
            <a:r>
              <a:rPr lang="ru-RU" dirty="0" err="1" smtClean="0"/>
              <a:t>Деминга</a:t>
            </a:r>
            <a:r>
              <a:rPr lang="ru-RU" dirty="0" smtClean="0"/>
              <a:t> – </a:t>
            </a:r>
            <a:r>
              <a:rPr lang="ru-RU" dirty="0" err="1" smtClean="0"/>
              <a:t>Шухарта</a:t>
            </a:r>
            <a:r>
              <a:rPr lang="ru-RU" dirty="0" smtClean="0"/>
              <a:t> (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цикл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PDCA</a:t>
            </a:r>
            <a:r>
              <a:rPr lang="ru-RU" dirty="0" smtClean="0"/>
              <a:t>) </a:t>
            </a:r>
            <a:endParaRPr lang="ru-RU" u="sng" dirty="0" smtClean="0">
              <a:solidFill>
                <a:srgbClr val="FF0000"/>
              </a:solidFill>
            </a:endParaRPr>
          </a:p>
          <a:p>
            <a:pPr algn="ctr"/>
            <a:endParaRPr lang="ru-RU" u="sng" dirty="0" smtClean="0">
              <a:solidFill>
                <a:srgbClr val="FF0000"/>
              </a:solidFill>
            </a:endParaRPr>
          </a:p>
          <a:p>
            <a:pPr algn="ctr"/>
            <a:endParaRPr lang="ru-RU" u="sng" dirty="0" smtClean="0">
              <a:solidFill>
                <a:srgbClr val="FF0000"/>
              </a:solidFill>
            </a:endParaRPr>
          </a:p>
          <a:p>
            <a:pPr algn="ctr"/>
            <a:endParaRPr lang="ru-RU" u="sng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707904" y="2636912"/>
            <a:ext cx="52565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 smtClean="0"/>
              <a:t>Plan – </a:t>
            </a:r>
            <a:r>
              <a:rPr lang="ru-RU" sz="1600" dirty="0" smtClean="0"/>
              <a:t>планирование усовершенствования</a:t>
            </a:r>
            <a:endParaRPr lang="en-US" b="1" i="1" dirty="0" smtClean="0"/>
          </a:p>
          <a:p>
            <a:r>
              <a:rPr lang="en-US" b="1" i="1" dirty="0" smtClean="0"/>
              <a:t>Do</a:t>
            </a:r>
            <a:r>
              <a:rPr lang="ru-RU" b="1" i="1" dirty="0" smtClean="0"/>
              <a:t> –  </a:t>
            </a:r>
            <a:r>
              <a:rPr lang="ru-RU" sz="1600" dirty="0" smtClean="0"/>
              <a:t>выполнение усовершенствования</a:t>
            </a:r>
            <a:endParaRPr lang="en-US" b="1" i="1" dirty="0" smtClean="0"/>
          </a:p>
          <a:p>
            <a:r>
              <a:rPr lang="en-US" b="1" i="1" dirty="0" smtClean="0"/>
              <a:t>Check</a:t>
            </a:r>
            <a:r>
              <a:rPr lang="ru-RU" b="1" i="1" dirty="0" smtClean="0"/>
              <a:t> – </a:t>
            </a:r>
            <a:r>
              <a:rPr lang="ru-RU" sz="1600" dirty="0" smtClean="0"/>
              <a:t>проверка результатов усовершенствования</a:t>
            </a:r>
            <a:endParaRPr lang="en-US" b="1" i="1" dirty="0" smtClean="0"/>
          </a:p>
          <a:p>
            <a:r>
              <a:rPr lang="en-US" b="1" i="1" dirty="0" smtClean="0"/>
              <a:t>Act</a:t>
            </a:r>
            <a:r>
              <a:rPr lang="ru-RU" b="1" i="1" dirty="0" smtClean="0"/>
              <a:t> – </a:t>
            </a:r>
            <a:r>
              <a:rPr lang="ru-RU" sz="1600" dirty="0" smtClean="0"/>
              <a:t>воздействуй, повторяй улучшение цикл за циклом.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691680" y="4581128"/>
            <a:ext cx="70567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Применение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цикла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PDCA</a:t>
            </a:r>
            <a:r>
              <a:rPr lang="ru-RU" dirty="0" smtClean="0"/>
              <a:t> на всех уровнях принятия решений способствует совершенствованию бизнес-процессов и улучшению его качества.  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2700" dirty="0" smtClean="0"/>
              <a:t>Дж. </a:t>
            </a:r>
            <a:r>
              <a:rPr lang="ru-RU" sz="2700" dirty="0" err="1" smtClean="0"/>
              <a:t>Джуран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764704"/>
            <a:ext cx="82089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- американский специалист в области качества, академик Международной академии качества (МАК). В 1951 г. в США вышла его книга «Справочник по управлению качеством» (</a:t>
            </a:r>
            <a:r>
              <a:rPr lang="ru-RU" sz="1400" dirty="0" err="1" smtClean="0"/>
              <a:t>Handbook</a:t>
            </a:r>
            <a:r>
              <a:rPr lang="ru-RU" sz="1400" dirty="0" smtClean="0"/>
              <a:t> </a:t>
            </a:r>
            <a:r>
              <a:rPr lang="ru-RU" sz="1400" dirty="0" err="1" smtClean="0"/>
              <a:t>for</a:t>
            </a:r>
            <a:r>
              <a:rPr lang="ru-RU" sz="1400" dirty="0" smtClean="0"/>
              <a:t> </a:t>
            </a:r>
            <a:r>
              <a:rPr lang="ru-RU" sz="1400" dirty="0" err="1" smtClean="0"/>
              <a:t>Quality</a:t>
            </a:r>
            <a:r>
              <a:rPr lang="ru-RU" sz="1400" dirty="0" smtClean="0"/>
              <a:t> </a:t>
            </a:r>
            <a:r>
              <a:rPr lang="ru-RU" sz="1400" dirty="0" err="1" smtClean="0"/>
              <a:t>Control</a:t>
            </a:r>
            <a:r>
              <a:rPr lang="ru-RU" sz="1400" dirty="0" smtClean="0"/>
              <a:t>), от которой ведет свое начало понятие «управление качеством».</a:t>
            </a:r>
            <a:endParaRPr lang="ru-RU" sz="1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427984" y="1556792"/>
            <a:ext cx="421196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/>
              <a:t>Дж. </a:t>
            </a:r>
            <a:r>
              <a:rPr lang="ru-RU" sz="1400" dirty="0" err="1" smtClean="0"/>
              <a:t>Джуран</a:t>
            </a:r>
            <a:r>
              <a:rPr lang="ru-RU" sz="1400" dirty="0" smtClean="0"/>
              <a:t> первым обосновал переход от контроля качества к управлению качеством. Им разработана знаменитая «спираль качества» (спираль </a:t>
            </a:r>
            <a:r>
              <a:rPr lang="ru-RU" sz="1400" dirty="0" err="1" smtClean="0"/>
              <a:t>Джурана</a:t>
            </a:r>
            <a:r>
              <a:rPr lang="ru-RU" sz="1400" dirty="0" smtClean="0"/>
              <a:t>) — вневременная пространственная модель, определившая основные стадии непрерывно развивающихся работ по управлению качеством (рисунок 1) и послужившая прообразом многих появившихся позже моделей.</a:t>
            </a:r>
            <a:endParaRPr lang="ru-RU" sz="1400" dirty="0"/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772816"/>
            <a:ext cx="4104456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4860032" y="4293096"/>
            <a:ext cx="41044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/>
              <a:t>В 1979 г. </a:t>
            </a:r>
            <a:r>
              <a:rPr lang="ru-RU" sz="1400" dirty="0" err="1" smtClean="0"/>
              <a:t>Джуран</a:t>
            </a:r>
            <a:r>
              <a:rPr lang="ru-RU" sz="1400" dirty="0" smtClean="0"/>
              <a:t> организовал в США Институт качества, который предоставляет широкий круг услуг, включая обучение специалистов.</a:t>
            </a:r>
            <a:endParaRPr lang="ru-RU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Выводы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1484784"/>
            <a:ext cx="842493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Всеобщий менеджмент качества (TQM) возник как обобщение ряда похожих, но в то же время и имеющих определенные отличия концепций. Эти концепции были предложены выдающимися людьми. Все они оказали огромное влияние на экономики целых стран и способствовали переходу к эпохе TQM. </a:t>
            </a:r>
          </a:p>
          <a:p>
            <a:endParaRPr lang="ru-RU" dirty="0" smtClean="0"/>
          </a:p>
          <a:p>
            <a:pPr algn="just"/>
            <a:r>
              <a:rPr lang="ru-RU" dirty="0" smtClean="0"/>
              <a:t>Их теории проверены по критерию эффективности, они имеют собирательный характер, выявляя и объединяя все наиболее ценное в опыте различных компаний и стран.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23728" y="3573016"/>
            <a:ext cx="655272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«Каждому делать все, на что он способен, — не ответ. Сначала необходимо, чтобы люди знали, что делать. Требуются глубокие перемены. Первый шаг в преобразовании — это научиться, как изменять... Долгосрочная приверженность познанию нового и новой философии требуется от любого менеджера, стремящегося к преобразованию. Робкие и малодушные люди, которые ждут быстрых результатов, обречены на разочарование».</a:t>
            </a:r>
          </a:p>
          <a:p>
            <a:pPr algn="r"/>
            <a:r>
              <a:rPr lang="ru-RU" sz="16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Э. </a:t>
            </a:r>
            <a:r>
              <a:rPr lang="ru-RU" sz="1600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Деминг</a:t>
            </a:r>
            <a:endParaRPr lang="ru-RU" sz="16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395892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992</Words>
  <Application>Microsoft Office PowerPoint</Application>
  <PresentationFormat>Экран (4:3)</PresentationFormat>
  <Paragraphs>95</Paragraphs>
  <Slides>11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Управление качеством</vt:lpstr>
      <vt:lpstr>Современные концепции СМК Американская школа управления качеством</vt:lpstr>
      <vt:lpstr>Система Тейлора</vt:lpstr>
      <vt:lpstr>Концепция У.Шухарта </vt:lpstr>
      <vt:lpstr>Эволюционный переход от контроля продукции к контролю качества бизнес-процессов</vt:lpstr>
      <vt:lpstr>Презентация PowerPoint</vt:lpstr>
      <vt:lpstr>Презентация PowerPoint</vt:lpstr>
      <vt:lpstr>Оптимизация качества бизнес-процесса</vt:lpstr>
      <vt:lpstr>Презентация PowerPoint</vt:lpstr>
      <vt:lpstr>Дж. Джуран</vt:lpstr>
      <vt:lpstr>Выводы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Управление качеством</dc:title>
  <dc:creator>user</dc:creator>
  <cp:lastModifiedBy>User</cp:lastModifiedBy>
  <cp:revision>20</cp:revision>
  <dcterms:created xsi:type="dcterms:W3CDTF">2016-10-03T05:23:38Z</dcterms:created>
  <dcterms:modified xsi:type="dcterms:W3CDTF">2021-11-10T06:43:03Z</dcterms:modified>
</cp:coreProperties>
</file>