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5">
  <p:sldMasterIdLst>
    <p:sldMasterId id="214748366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1" d="100"/>
          <a:sy n="91" d="100"/>
        </p:scale>
        <p:origin x="53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8A87A34-81AB-432B-8DAE-1953F412C126}" type="datetimeFigureOut">
              <a:rPr lang="en-US" smtClean="0"/>
              <a:t>12/18/2021</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85625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8A87A34-81AB-432B-8DAE-1953F412C126}" type="datetimeFigureOut">
              <a:rPr lang="en-US" smtClean="0"/>
              <a:t>12/18/2021</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0592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8A87A34-81AB-432B-8DAE-1953F412C126}" type="datetimeFigureOut">
              <a:rPr lang="en-US" smtClean="0"/>
              <a:t>12/18/2021</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82425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8A87A34-81AB-432B-8DAE-1953F412C126}" type="datetimeFigureOut">
              <a:rPr lang="en-US" smtClean="0"/>
              <a:t>12/18/2021</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3669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8A87A34-81AB-432B-8DAE-1953F412C126}" type="datetimeFigureOut">
              <a:rPr lang="en-US" smtClean="0"/>
              <a:t>12/18/2021</a:t>
            </a:fld>
            <a:endParaRPr lang="en-US" dirty="0"/>
          </a:p>
        </p:txBody>
      </p:sp>
      <p:sp>
        <p:nvSpPr>
          <p:cNvPr id="8" name="Нижний колонтитул 7"/>
          <p:cNvSpPr>
            <a:spLocks noGrp="1"/>
          </p:cNvSpPr>
          <p:nvPr>
            <p:ph type="ftr" sz="quarter" idx="11"/>
          </p:nvPr>
        </p:nvSpPr>
        <p:spPr/>
        <p:txBody>
          <a:bodyPr/>
          <a:lstStyle/>
          <a:p>
            <a:endParaRPr lang="en-US" dirty="0"/>
          </a:p>
        </p:txBody>
      </p:sp>
      <p:sp>
        <p:nvSpPr>
          <p:cNvPr id="9" name="Номер слайда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24320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8A87A34-81AB-432B-8DAE-1953F412C126}" type="datetimeFigureOut">
              <a:rPr lang="en-US" smtClean="0"/>
              <a:t>12/18/2021</a:t>
            </a:fld>
            <a:endParaRPr lang="en-US" dirty="0"/>
          </a:p>
        </p:txBody>
      </p:sp>
      <p:sp>
        <p:nvSpPr>
          <p:cNvPr id="4" name="Нижний колонтитул 3"/>
          <p:cNvSpPr>
            <a:spLocks noGrp="1"/>
          </p:cNvSpPr>
          <p:nvPr>
            <p:ph type="ftr" sz="quarter" idx="11"/>
          </p:nvPr>
        </p:nvSpPr>
        <p:spPr/>
        <p:txBody>
          <a:bodyPr/>
          <a:lstStyle/>
          <a:p>
            <a:endParaRPr lang="en-US" dirty="0"/>
          </a:p>
        </p:txBody>
      </p:sp>
      <p:sp>
        <p:nvSpPr>
          <p:cNvPr id="5" name="Номер слайда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13234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8A87A34-81AB-432B-8DAE-1953F412C126}" type="datetimeFigureOut">
              <a:rPr lang="en-US" smtClean="0"/>
              <a:t>12/18/2021</a:t>
            </a:fld>
            <a:endParaRPr lang="en-US" dirty="0"/>
          </a:p>
        </p:txBody>
      </p:sp>
      <p:sp>
        <p:nvSpPr>
          <p:cNvPr id="3" name="Нижний колонтитул 2"/>
          <p:cNvSpPr>
            <a:spLocks noGrp="1"/>
          </p:cNvSpPr>
          <p:nvPr>
            <p:ph type="ftr" sz="quarter" idx="11"/>
          </p:nvPr>
        </p:nvSpPr>
        <p:spPr/>
        <p:txBody>
          <a:bodyPr/>
          <a:lstStyle/>
          <a:p>
            <a:endParaRPr lang="en-US" dirty="0"/>
          </a:p>
        </p:txBody>
      </p:sp>
      <p:sp>
        <p:nvSpPr>
          <p:cNvPr id="4" name="Номер слайда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2981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8A87A34-81AB-432B-8DAE-1953F412C126}" type="datetimeFigureOut">
              <a:rPr lang="en-US" smtClean="0"/>
              <a:t>12/18/2021</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67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8A87A34-81AB-432B-8DAE-1953F412C126}" type="datetimeFigureOut">
              <a:rPr lang="en-US" smtClean="0"/>
              <a:t>12/18/2021</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31071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8A87A34-81AB-432B-8DAE-1953F412C126}" type="datetimeFigureOut">
              <a:rPr lang="en-US" smtClean="0"/>
              <a:t>12/18/2021</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20541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8A87A34-81AB-432B-8DAE-1953F412C126}" type="datetimeFigureOut">
              <a:rPr lang="en-US" smtClean="0"/>
              <a:t>12/18/2021</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835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12/18/2021</a:t>
            </a:fld>
            <a:endParaRPr lang="en-US"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4189470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18897" y="3064285"/>
            <a:ext cx="10068909" cy="1508105"/>
          </a:xfrm>
          <a:prstGeom prst="rect">
            <a:avLst/>
          </a:prstGeom>
        </p:spPr>
        <p:txBody>
          <a:bodyPr wrap="square">
            <a:spAutoFit/>
          </a:bodyPr>
          <a:lstStyle/>
          <a:p>
            <a:pPr>
              <a:lnSpc>
                <a:spcPct val="115000"/>
              </a:lnSpc>
              <a:spcAft>
                <a:spcPts val="0"/>
              </a:spcAft>
            </a:pPr>
            <a:r>
              <a:rPr lang="ru-RU" sz="4000" b="1" dirty="0" smtClean="0">
                <a:solidFill>
                  <a:schemeClr val="accent3">
                    <a:lumMod val="50000"/>
                  </a:schemeClr>
                </a:solidFill>
                <a:latin typeface="Times New Roman" panose="02020603050405020304" pitchFamily="18" charset="0"/>
                <a:ea typeface="Times New Roman" panose="02020603050405020304" pitchFamily="18" charset="0"/>
              </a:rPr>
              <a:t>БЮДЖЕТКЕ</a:t>
            </a:r>
            <a:r>
              <a:rPr lang="ru-RU" sz="4000" b="1" dirty="0" smtClean="0">
                <a:solidFill>
                  <a:srgbClr val="FF0000"/>
                </a:solidFill>
                <a:latin typeface="Times New Roman" panose="02020603050405020304" pitchFamily="18" charset="0"/>
                <a:ea typeface="Times New Roman" panose="02020603050405020304" pitchFamily="18" charset="0"/>
              </a:rPr>
              <a:t> </a:t>
            </a:r>
            <a:r>
              <a:rPr lang="ru-RU" sz="4000" b="1" dirty="0">
                <a:solidFill>
                  <a:srgbClr val="FF0000"/>
                </a:solidFill>
                <a:latin typeface="Times New Roman" panose="02020603050405020304" pitchFamily="18" charset="0"/>
                <a:ea typeface="Times New Roman" panose="02020603050405020304" pitchFamily="18" charset="0"/>
              </a:rPr>
              <a:t>ТӨЛЕНЕТІН ТӨЛЕМДЕР</a:t>
            </a:r>
            <a:endParaRPr lang="ru-RU" sz="4000" dirty="0">
              <a:solidFill>
                <a:srgbClr val="FF0000"/>
              </a:solidFill>
              <a:latin typeface="Times New Roman" panose="02020603050405020304" pitchFamily="18" charset="0"/>
              <a:ea typeface="Times New Roman" panose="02020603050405020304" pitchFamily="18" charset="0"/>
            </a:endParaRPr>
          </a:p>
          <a:p>
            <a:pPr algn="ctr">
              <a:lnSpc>
                <a:spcPct val="115000"/>
              </a:lnSpc>
              <a:spcAft>
                <a:spcPts val="0"/>
              </a:spcAft>
            </a:pPr>
            <a:r>
              <a:rPr lang="ru-RU" sz="4000" b="1" dirty="0" smtClean="0">
                <a:solidFill>
                  <a:srgbClr val="FF0000"/>
                </a:solidFill>
                <a:latin typeface="Times New Roman" panose="02020603050405020304" pitchFamily="18" charset="0"/>
                <a:ea typeface="Times New Roman" panose="02020603050405020304" pitchFamily="18" charset="0"/>
              </a:rPr>
              <a:t>АЛЫМДАР</a:t>
            </a:r>
            <a:endParaRPr lang="ru-RU" sz="4000" dirty="0">
              <a:solidFill>
                <a:srgbClr val="FF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84681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6711068"/>
          </a:xfrm>
          <a:prstGeom prst="rect">
            <a:avLst/>
          </a:prstGeom>
        </p:spPr>
        <p:txBody>
          <a:bodyPr wrap="square">
            <a:spAutoFit/>
          </a:bodyPr>
          <a:lstStyle/>
          <a:p>
            <a:pPr algn="just">
              <a:lnSpc>
                <a:spcPct val="115000"/>
              </a:lnSpc>
              <a:spcAft>
                <a:spcPts val="0"/>
              </a:spcAft>
            </a:pPr>
            <a:r>
              <a:rPr lang="ru-RU" dirty="0">
                <a:solidFill>
                  <a:schemeClr val="accent3">
                    <a:lumMod val="50000"/>
                  </a:schemeClr>
                </a:solidFill>
                <a:latin typeface="Times New Roman" panose="02020603050405020304" pitchFamily="18" charset="0"/>
                <a:ea typeface="Times New Roman" panose="02020603050405020304" pitchFamily="18" charset="0"/>
              </a:rPr>
              <a:t>1.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органдары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жергілікті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атқарушы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органдар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басқа</a:t>
            </a:r>
            <a:r>
              <a:rPr lang="ru-RU" dirty="0">
                <a:solidFill>
                  <a:schemeClr val="accent3">
                    <a:lumMod val="50000"/>
                  </a:schemeClr>
                </a:solidFill>
                <a:latin typeface="Times New Roman" panose="02020603050405020304" pitchFamily="18" charset="0"/>
                <a:ea typeface="Times New Roman" panose="02020603050405020304" pitchFamily="18" charset="0"/>
              </a:rPr>
              <a:t> да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органдар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1)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әрекеттері</a:t>
            </a:r>
            <a:r>
              <a:rPr lang="ru-RU" dirty="0">
                <a:solidFill>
                  <a:schemeClr val="accent3">
                    <a:lumMod val="50000"/>
                  </a:schemeClr>
                </a:solidFill>
                <a:latin typeface="Times New Roman" panose="02020603050405020304" pitchFamily="18" charset="0"/>
                <a:ea typeface="Times New Roman" panose="02020603050405020304" pitchFamily="18" charset="0"/>
              </a:rPr>
              <a:t>; </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smtClean="0">
                <a:solidFill>
                  <a:schemeClr val="accent3">
                    <a:lumMod val="50000"/>
                  </a:schemeClr>
                </a:solidFill>
                <a:latin typeface="Times New Roman" panose="02020603050405020304" pitchFamily="18" charset="0"/>
                <a:ea typeface="Times New Roman" panose="02020603050405020304" pitchFamily="18" charset="0"/>
              </a:rPr>
              <a:t>2</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рұқсат</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құжаттарын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немесе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олардың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телнұсқаларын</a:t>
            </a:r>
            <a:r>
              <a:rPr lang="ru-RU" dirty="0">
                <a:solidFill>
                  <a:schemeClr val="accent3">
                    <a:lumMod val="50000"/>
                  </a:schemeClr>
                </a:solidFill>
                <a:latin typeface="Times New Roman" panose="02020603050405020304" pitchFamily="18" charset="0"/>
                <a:ea typeface="Times New Roman" panose="02020603050405020304" pitchFamily="18" charset="0"/>
              </a:rPr>
              <a:t> беру </a:t>
            </a:r>
            <a:r>
              <a:rPr lang="ru-RU" dirty="0" err="1">
                <a:solidFill>
                  <a:schemeClr val="accent3">
                    <a:lumMod val="50000"/>
                  </a:schemeClr>
                </a:solidFill>
                <a:latin typeface="Times New Roman" panose="02020603050405020304" pitchFamily="18" charset="0"/>
                <a:ea typeface="Times New Roman" panose="02020603050405020304" pitchFamily="18" charset="0"/>
              </a:rPr>
              <a:t>бойынша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әрекеттер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жасалған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кезде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алатын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бюджетке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төленетін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b="1" i="1" dirty="0" err="1">
                <a:solidFill>
                  <a:schemeClr val="accent3">
                    <a:lumMod val="50000"/>
                  </a:schemeClr>
                </a:solidFill>
                <a:latin typeface="Times New Roman" panose="02020603050405020304" pitchFamily="18" charset="0"/>
                <a:ea typeface="Times New Roman" panose="02020603050405020304" pitchFamily="18" charset="0"/>
              </a:rPr>
              <a:t>бір</a:t>
            </a:r>
            <a:r>
              <a:rPr lang="ru-RU" b="1" i="1" dirty="0">
                <a:solidFill>
                  <a:schemeClr val="accent3">
                    <a:lumMod val="50000"/>
                  </a:schemeClr>
                </a:solidFill>
                <a:latin typeface="Times New Roman" panose="02020603050405020304" pitchFamily="18" charset="0"/>
                <a:ea typeface="Times New Roman" panose="02020603050405020304" pitchFamily="18" charset="0"/>
              </a:rPr>
              <a:t> </a:t>
            </a:r>
            <a:r>
              <a:rPr lang="ru-RU" b="1" i="1" dirty="0" err="1">
                <a:solidFill>
                  <a:schemeClr val="accent3">
                    <a:lumMod val="50000"/>
                  </a:schemeClr>
                </a:solidFill>
                <a:latin typeface="Times New Roman" panose="02020603050405020304" pitchFamily="18" charset="0"/>
                <a:ea typeface="Times New Roman" panose="02020603050405020304" pitchFamily="18" charset="0"/>
              </a:rPr>
              <a:t>реттік</a:t>
            </a:r>
            <a:r>
              <a:rPr lang="ru-RU" b="1" i="1" dirty="0">
                <a:solidFill>
                  <a:schemeClr val="accent3">
                    <a:lumMod val="50000"/>
                  </a:schemeClr>
                </a:solidFill>
                <a:latin typeface="Times New Roman" panose="02020603050405020304" pitchFamily="18" charset="0"/>
                <a:ea typeface="Times New Roman" panose="02020603050405020304" pitchFamily="18" charset="0"/>
              </a:rPr>
              <a:t> </a:t>
            </a:r>
            <a:r>
              <a:rPr lang="ru-RU" b="1" i="1" dirty="0" err="1">
                <a:solidFill>
                  <a:schemeClr val="accent3">
                    <a:lumMod val="50000"/>
                  </a:schemeClr>
                </a:solidFill>
                <a:latin typeface="Times New Roman" panose="02020603050405020304" pitchFamily="18" charset="0"/>
                <a:ea typeface="Times New Roman" panose="02020603050405020304" pitchFamily="18" charset="0"/>
              </a:rPr>
              <a:t>төлемдер</a:t>
            </a:r>
            <a:r>
              <a:rPr lang="ru-RU" b="1" i="1" dirty="0">
                <a:solidFill>
                  <a:schemeClr val="accent3">
                    <a:lumMod val="50000"/>
                  </a:schemeClr>
                </a:solidFill>
                <a:latin typeface="Times New Roman" panose="02020603050405020304" pitchFamily="18" charset="0"/>
                <a:ea typeface="Times New Roman" panose="02020603050405020304" pitchFamily="18" charset="0"/>
              </a:rPr>
              <a:t> </a:t>
            </a:r>
            <a:r>
              <a:rPr lang="ru-RU" b="1" i="1" dirty="0" err="1">
                <a:solidFill>
                  <a:schemeClr val="accent3">
                    <a:lumMod val="50000"/>
                  </a:schemeClr>
                </a:solidFill>
                <a:latin typeface="Times New Roman" panose="02020603050405020304" pitchFamily="18" charset="0"/>
                <a:ea typeface="Times New Roman" panose="02020603050405020304" pitchFamily="18" charset="0"/>
              </a:rPr>
              <a:t>алымдар</a:t>
            </a:r>
            <a:r>
              <a:rPr lang="ru-RU" b="1" i="1" dirty="0">
                <a:solidFill>
                  <a:schemeClr val="accent3">
                    <a:lumMod val="50000"/>
                  </a:schemeClr>
                </a:solidFill>
                <a:latin typeface="Times New Roman" panose="02020603050405020304" pitchFamily="18" charset="0"/>
                <a:ea typeface="Times New Roman" panose="02020603050405020304" pitchFamily="18" charset="0"/>
              </a:rPr>
              <a:t> </a:t>
            </a:r>
            <a:r>
              <a:rPr lang="ru-RU" b="1" i="1" dirty="0" err="1">
                <a:solidFill>
                  <a:schemeClr val="accent3">
                    <a:lumMod val="50000"/>
                  </a:schemeClr>
                </a:solidFill>
                <a:latin typeface="Times New Roman" panose="02020603050405020304" pitchFamily="18" charset="0"/>
                <a:ea typeface="Times New Roman" panose="02020603050405020304" pitchFamily="18" charset="0"/>
              </a:rPr>
              <a:t>болып</a:t>
            </a:r>
            <a:r>
              <a:rPr lang="ru-RU" b="1" i="1" dirty="0">
                <a:solidFill>
                  <a:schemeClr val="accent3">
                    <a:lumMod val="50000"/>
                  </a:schemeClr>
                </a:solidFill>
                <a:latin typeface="Times New Roman" panose="02020603050405020304" pitchFamily="18" charset="0"/>
                <a:ea typeface="Times New Roman" panose="02020603050405020304" pitchFamily="18" charset="0"/>
              </a:rPr>
              <a:t> </a:t>
            </a:r>
            <a:r>
              <a:rPr lang="ru-RU" b="1" i="1" dirty="0" err="1">
                <a:solidFill>
                  <a:schemeClr val="accent3">
                    <a:lumMod val="50000"/>
                  </a:schemeClr>
                </a:solidFill>
                <a:latin typeface="Times New Roman" panose="02020603050405020304" pitchFamily="18" charset="0"/>
                <a:ea typeface="Times New Roman" panose="02020603050405020304" pitchFamily="18" charset="0"/>
              </a:rPr>
              <a:t>табылады</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smtClean="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2. Осы </a:t>
            </a:r>
            <a:r>
              <a:rPr lang="ru-RU" dirty="0" err="1">
                <a:solidFill>
                  <a:schemeClr val="accent3">
                    <a:lumMod val="50000"/>
                  </a:schemeClr>
                </a:solidFill>
                <a:latin typeface="Times New Roman" panose="02020603050405020304" pitchFamily="18" charset="0"/>
                <a:ea typeface="Times New Roman" panose="02020603050405020304" pitchFamily="18" charset="0"/>
              </a:rPr>
              <a:t>тараудың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мақсаттары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әрекеттері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деп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органдардың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азаматтық</a:t>
            </a:r>
            <a:r>
              <a:rPr lang="ru-RU" dirty="0">
                <a:solidFill>
                  <a:schemeClr val="accent3">
                    <a:lumMod val="50000"/>
                  </a:schemeClr>
                </a:solidFill>
                <a:latin typeface="Times New Roman" panose="02020603050405020304" pitchFamily="18" charset="0"/>
                <a:ea typeface="Times New Roman" panose="02020603050405020304" pitchFamily="18" charset="0"/>
              </a:rPr>
              <a:t> авиация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саласындағы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ұйымның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заңнамасында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айқындалған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тәртіппен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мынадай</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әрекеттер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жасауы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түсініледі</a:t>
            </a:r>
            <a:r>
              <a:rPr lang="ru-RU" dirty="0">
                <a:solidFill>
                  <a:schemeClr val="accent3">
                    <a:lumMod val="50000"/>
                  </a:schemeClr>
                </a:solidFill>
                <a:latin typeface="Times New Roman" panose="02020603050405020304" pitchFamily="18" charset="0"/>
                <a:ea typeface="Times New Roman" panose="02020603050405020304" pitchFamily="18" charset="0"/>
              </a:rPr>
              <a:t>: </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kk-KZ" dirty="0" smtClean="0">
                <a:solidFill>
                  <a:schemeClr val="accent3">
                    <a:lumMod val="50000"/>
                  </a:schemeClr>
                </a:solidFill>
                <a:latin typeface="Times New Roman" panose="02020603050405020304" pitchFamily="18" charset="0"/>
                <a:ea typeface="Times New Roman" panose="02020603050405020304" pitchFamily="18" charset="0"/>
              </a:rPr>
              <a:t> </a:t>
            </a:r>
            <a:r>
              <a:rPr lang="ru-RU" dirty="0" smtClean="0">
                <a:solidFill>
                  <a:schemeClr val="accent3">
                    <a:lumMod val="50000"/>
                  </a:schemeClr>
                </a:solidFill>
                <a:latin typeface="Times New Roman" panose="02020603050405020304" pitchFamily="18" charset="0"/>
                <a:ea typeface="Times New Roman" panose="02020603050405020304" pitchFamily="18" charset="0"/>
              </a:rPr>
              <a:t>1</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заңды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тұлғаларды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филиалдар</a:t>
            </a:r>
            <a:r>
              <a:rPr lang="ru-RU" dirty="0">
                <a:solidFill>
                  <a:schemeClr val="accent3">
                    <a:lumMod val="50000"/>
                  </a:schemeClr>
                </a:solidFill>
                <a:latin typeface="Times New Roman" panose="02020603050405020304" pitchFamily="18" charset="0"/>
                <a:ea typeface="Times New Roman" panose="02020603050405020304" pitchFamily="18" charset="0"/>
              </a:rPr>
              <a:t> мен </a:t>
            </a:r>
            <a:r>
              <a:rPr lang="ru-RU" dirty="0" err="1">
                <a:solidFill>
                  <a:schemeClr val="accent3">
                    <a:lumMod val="50000"/>
                  </a:schemeClr>
                </a:solidFill>
                <a:latin typeface="Times New Roman" panose="02020603050405020304" pitchFamily="18" charset="0"/>
                <a:ea typeface="Times New Roman" panose="02020603050405020304" pitchFamily="18" charset="0"/>
              </a:rPr>
              <a:t>өкілдіктерді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есептік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сондай-ақ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оларды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қайта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kk-KZ" dirty="0" smtClean="0">
                <a:solidFill>
                  <a:schemeClr val="accent3">
                    <a:lumMod val="50000"/>
                  </a:schemeClr>
                </a:solidFill>
                <a:latin typeface="Times New Roman" panose="02020603050405020304" pitchFamily="18" charset="0"/>
                <a:ea typeface="Times New Roman" panose="02020603050405020304" pitchFamily="18" charset="0"/>
              </a:rPr>
              <a:t> </a:t>
            </a: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kk-KZ" dirty="0" smtClean="0">
                <a:solidFill>
                  <a:schemeClr val="accent3">
                    <a:lumMod val="50000"/>
                  </a:schemeClr>
                </a:solidFill>
                <a:latin typeface="Times New Roman" panose="02020603050405020304" pitchFamily="18" charset="0"/>
                <a:ea typeface="Times New Roman" panose="02020603050405020304" pitchFamily="18" charset="0"/>
              </a:rPr>
              <a:t> </a:t>
            </a:r>
            <a:r>
              <a:rPr lang="ru-RU" dirty="0" smtClean="0">
                <a:solidFill>
                  <a:schemeClr val="accent3">
                    <a:lumMod val="50000"/>
                  </a:schemeClr>
                </a:solidFill>
                <a:latin typeface="Times New Roman" panose="02020603050405020304" pitchFamily="18" charset="0"/>
                <a:ea typeface="Times New Roman" panose="02020603050405020304" pitchFamily="18" charset="0"/>
              </a:rPr>
              <a:t>3</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жылжымалы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мүлік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кепілін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кеме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ипотекасын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сондай-ақ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әуе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кемесін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тіркеуден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алып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тастауға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әкетуге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кері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қайтарып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алынбайтын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өкілеттікті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smtClean="0">
                <a:solidFill>
                  <a:schemeClr val="accent3">
                    <a:lumMod val="50000"/>
                  </a:schemeClr>
                </a:solidFill>
                <a:latin typeface="Times New Roman" panose="02020603050405020304" pitchFamily="18" charset="0"/>
                <a:ea typeface="Times New Roman" panose="02020603050405020304" pitchFamily="18" charset="0"/>
              </a:rPr>
              <a:t> 4</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ғарыш</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объектілерін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оларға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құқықтарды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smtClean="0">
                <a:solidFill>
                  <a:schemeClr val="accent3">
                    <a:lumMod val="50000"/>
                  </a:schemeClr>
                </a:solidFill>
                <a:latin typeface="Times New Roman" panose="02020603050405020304" pitchFamily="18" charset="0"/>
                <a:ea typeface="Times New Roman" panose="02020603050405020304" pitchFamily="18" charset="0"/>
              </a:rPr>
              <a:t> 5</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құралдарын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сондай-ақ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оларды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қайта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smtClean="0">
                <a:solidFill>
                  <a:schemeClr val="accent3">
                    <a:lumMod val="50000"/>
                  </a:schemeClr>
                </a:solidFill>
                <a:latin typeface="Times New Roman" panose="02020603050405020304" pitchFamily="18" charset="0"/>
                <a:ea typeface="Times New Roman" panose="02020603050405020304" pitchFamily="18" charset="0"/>
              </a:rPr>
              <a:t> 6</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дәрілік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заттар</a:t>
            </a:r>
            <a:r>
              <a:rPr lang="ru-RU" dirty="0">
                <a:solidFill>
                  <a:schemeClr val="accent3">
                    <a:lumMod val="50000"/>
                  </a:schemeClr>
                </a:solidFill>
                <a:latin typeface="Times New Roman" panose="02020603050405020304" pitchFamily="18" charset="0"/>
                <a:ea typeface="Times New Roman" panose="02020603050405020304" pitchFamily="18" charset="0"/>
              </a:rPr>
              <a:t> мен </a:t>
            </a:r>
            <a:r>
              <a:rPr lang="ru-RU" dirty="0" err="1">
                <a:solidFill>
                  <a:schemeClr val="accent3">
                    <a:lumMod val="50000"/>
                  </a:schemeClr>
                </a:solidFill>
                <a:latin typeface="Times New Roman" panose="02020603050405020304" pitchFamily="18" charset="0"/>
                <a:ea typeface="Times New Roman" panose="02020603050405020304" pitchFamily="18" charset="0"/>
              </a:rPr>
              <a:t>медициналық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бұйымдарды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сондай-ақ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оларды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қайта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тіркеу</a:t>
            </a:r>
            <a:r>
              <a:rPr lang="ru-RU" dirty="0" smtClean="0">
                <a:solidFill>
                  <a:schemeClr val="accent3">
                    <a:lumMod val="50000"/>
                  </a:schemeClr>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ru-RU" dirty="0" smtClean="0">
                <a:solidFill>
                  <a:schemeClr val="accent3">
                    <a:lumMod val="50000"/>
                  </a:schemeClr>
                </a:solidFill>
                <a:latin typeface="Times New Roman" panose="02020603050405020304" pitchFamily="18" charset="0"/>
                <a:ea typeface="Times New Roman" panose="02020603050405020304" pitchFamily="18" charset="0"/>
              </a:rPr>
              <a:t>       8</a:t>
            </a:r>
            <a:r>
              <a:rPr lang="ru-RU" dirty="0">
                <a:solidFill>
                  <a:schemeClr val="accent3">
                    <a:lumMod val="50000"/>
                  </a:schemeClr>
                </a:solidFill>
                <a:latin typeface="Times New Roman" panose="02020603050405020304" pitchFamily="18" charset="0"/>
                <a:ea typeface="Times New Roman" panose="02020603050405020304" pitchFamily="18" charset="0"/>
              </a:rPr>
              <a:t>) теле- </a:t>
            </a:r>
            <a:r>
              <a:rPr lang="ru-RU" dirty="0" err="1">
                <a:solidFill>
                  <a:schemeClr val="accent3">
                    <a:lumMod val="50000"/>
                  </a:schemeClr>
                </a:solidFill>
                <a:latin typeface="Times New Roman" panose="02020603050405020304" pitchFamily="18" charset="0"/>
                <a:ea typeface="Times New Roman" panose="02020603050405020304" pitchFamily="18" charset="0"/>
              </a:rPr>
              <a:t>радиоарнаны</a:t>
            </a:r>
            <a:r>
              <a:rPr lang="ru-RU" dirty="0">
                <a:solidFill>
                  <a:schemeClr val="accent3">
                    <a:lumMod val="50000"/>
                  </a:schemeClr>
                </a:solidFill>
                <a:latin typeface="Times New Roman" panose="02020603050405020304" pitchFamily="18" charset="0"/>
                <a:ea typeface="Times New Roman" panose="02020603050405020304" pitchFamily="18" charset="0"/>
              </a:rPr>
              <a:t>, мерз</a:t>
            </a:r>
            <a:r>
              <a:rPr lang="en-US" dirty="0" err="1">
                <a:solidFill>
                  <a:schemeClr val="accent3">
                    <a:lumMod val="50000"/>
                  </a:schemeClr>
                </a:solidFill>
                <a:latin typeface="Times New Roman" panose="02020603050405020304" pitchFamily="18" charset="0"/>
                <a:ea typeface="Times New Roman" panose="02020603050405020304" pitchFamily="18" charset="0"/>
              </a:rPr>
              <a:t>i</a:t>
            </a:r>
            <a:r>
              <a:rPr lang="ru-RU" dirty="0" err="1">
                <a:solidFill>
                  <a:schemeClr val="accent3">
                    <a:lumMod val="50000"/>
                  </a:schemeClr>
                </a:solidFill>
                <a:latin typeface="Times New Roman" panose="02020603050405020304" pitchFamily="18" charset="0"/>
                <a:ea typeface="Times New Roman" panose="02020603050405020304" pitchFamily="18" charset="0"/>
              </a:rPr>
              <a:t>мд</a:t>
            </a:r>
            <a:r>
              <a:rPr lang="en-US" dirty="0" err="1">
                <a:solidFill>
                  <a:schemeClr val="accent3">
                    <a:lumMod val="50000"/>
                  </a:schemeClr>
                </a:solidFill>
                <a:latin typeface="Times New Roman" panose="02020603050405020304" pitchFamily="18" charset="0"/>
                <a:ea typeface="Times New Roman" panose="02020603050405020304" pitchFamily="18" charset="0"/>
              </a:rPr>
              <a:t>i</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баспасөз</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басылымын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ақпараттық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агентт</a:t>
            </a:r>
            <a:r>
              <a:rPr lang="en-US" dirty="0" err="1">
                <a:solidFill>
                  <a:schemeClr val="accent3">
                    <a:lumMod val="50000"/>
                  </a:schemeClr>
                </a:solidFill>
                <a:latin typeface="Times New Roman" panose="02020603050405020304" pitchFamily="18" charset="0"/>
                <a:ea typeface="Times New Roman" panose="02020603050405020304" pitchFamily="18" charset="0"/>
              </a:rPr>
              <a:t>i</a:t>
            </a:r>
            <a:r>
              <a:rPr lang="ru-RU" dirty="0" err="1">
                <a:solidFill>
                  <a:schemeClr val="accent3">
                    <a:lumMod val="50000"/>
                  </a:schemeClr>
                </a:solidFill>
                <a:latin typeface="Times New Roman" panose="02020603050405020304" pitchFamily="18" charset="0"/>
                <a:ea typeface="Times New Roman" panose="02020603050405020304" pitchFamily="18" charset="0"/>
              </a:rPr>
              <a:t>кті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желілік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басылымды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есепке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қою</a:t>
            </a:r>
            <a:r>
              <a:rPr lang="ru-RU" dirty="0">
                <a:solidFill>
                  <a:schemeClr val="accent3">
                    <a:lumMod val="50000"/>
                  </a:schemeClr>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ru-RU" dirty="0" smtClean="0">
                <a:solidFill>
                  <a:schemeClr val="accent3">
                    <a:lumMod val="50000"/>
                  </a:schemeClr>
                </a:solidFill>
                <a:latin typeface="Times New Roman" panose="02020603050405020304" pitchFamily="18" charset="0"/>
                <a:ea typeface="Times New Roman" panose="02020603050405020304" pitchFamily="18" charset="0"/>
              </a:rPr>
              <a:t>       3</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Алымдар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заңнамасында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айқындалған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тәртіппен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тиісті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органдар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органдары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жергілікті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атқарушы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органдар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азаматтық</a:t>
            </a:r>
            <a:r>
              <a:rPr lang="ru-RU" dirty="0">
                <a:solidFill>
                  <a:schemeClr val="accent3">
                    <a:lumMod val="50000"/>
                  </a:schemeClr>
                </a:solidFill>
                <a:latin typeface="Times New Roman" panose="02020603050405020304" pitchFamily="18" charset="0"/>
                <a:ea typeface="Times New Roman" panose="02020603050405020304" pitchFamily="18" charset="0"/>
              </a:rPr>
              <a:t> авиация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саласындағы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ұйым</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мынадай</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құжаттарды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немесе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олардың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телнұсқаларын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кезде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алынады</a:t>
            </a:r>
            <a:r>
              <a:rPr lang="ru-RU" dirty="0">
                <a:solidFill>
                  <a:schemeClr val="accent3">
                    <a:lumMod val="50000"/>
                  </a:schemeClr>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1)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заңнамасына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сәйкес</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лицензиялауға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жататын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белгілі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бір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қызмет</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түрлерімен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айналысуға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арналған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лицензиялар</a:t>
            </a:r>
            <a:r>
              <a:rPr lang="ru-RU" dirty="0">
                <a:solidFill>
                  <a:schemeClr val="accent3">
                    <a:lumMod val="50000"/>
                  </a:schemeClr>
                </a:solidFill>
                <a:latin typeface="Times New Roman" panose="02020603050405020304" pitchFamily="18" charset="0"/>
                <a:ea typeface="Times New Roman" panose="02020603050405020304" pitchFamily="18" charset="0"/>
              </a:rPr>
              <a:t>;</a:t>
            </a:r>
          </a:p>
          <a:p>
            <a:pPr algn="just">
              <a:lnSpc>
                <a:spcPct val="115000"/>
              </a:lnSpc>
              <a:spcAft>
                <a:spcPts val="0"/>
              </a:spcAft>
            </a:pPr>
            <a:endParaRPr lang="ru-RU" sz="1400" dirty="0">
              <a:solidFill>
                <a:schemeClr val="accent3">
                  <a:lumMod val="5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79878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6781857"/>
          </a:xfrm>
          <a:prstGeom prst="rect">
            <a:avLst/>
          </a:prstGeom>
        </p:spPr>
        <p:txBody>
          <a:bodyPr wrap="square">
            <a:spAutoFit/>
          </a:bodyPr>
          <a:lstStyle/>
          <a:p>
            <a:pPr algn="just">
              <a:lnSpc>
                <a:spcPct val="115000"/>
              </a:lnSpc>
              <a:spcAft>
                <a:spcPts val="0"/>
              </a:spcAft>
            </a:pPr>
            <a:r>
              <a:rPr lang="ru-RU" dirty="0">
                <a:solidFill>
                  <a:schemeClr val="accent3">
                    <a:lumMod val="50000"/>
                  </a:schemeClr>
                </a:solidFill>
                <a:latin typeface="Times New Roman" panose="02020603050405020304" pitchFamily="18" charset="0"/>
                <a:ea typeface="Times New Roman" panose="02020603050405020304" pitchFamily="18" charset="0"/>
              </a:rPr>
              <a:t>2)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заңнамасында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белгіленген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тәртіппен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жағдайларда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қаржы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нарығы</a:t>
            </a:r>
            <a:r>
              <a:rPr lang="ru-RU" dirty="0">
                <a:solidFill>
                  <a:schemeClr val="accent3">
                    <a:lumMod val="50000"/>
                  </a:schemeClr>
                </a:solidFill>
                <a:latin typeface="Times New Roman" panose="02020603050405020304" pitchFamily="18" charset="0"/>
                <a:ea typeface="Times New Roman" panose="02020603050405020304" pitchFamily="18" charset="0"/>
              </a:rPr>
              <a:t> мен </a:t>
            </a:r>
            <a:r>
              <a:rPr lang="ru-RU" dirty="0" err="1">
                <a:solidFill>
                  <a:schemeClr val="accent3">
                    <a:lumMod val="50000"/>
                  </a:schemeClr>
                </a:solidFill>
                <a:latin typeface="Times New Roman" panose="02020603050405020304" pitchFamily="18" charset="0"/>
                <a:ea typeface="Times New Roman" panose="02020603050405020304" pitchFamily="18" charset="0"/>
              </a:rPr>
              <a:t>қаржы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ұйымдарын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реттеу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бақылау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қадағалау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жөніндегі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орган банк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сақтандыру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нарықтарына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қатысушылар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беретін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рұқсат</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құжаттары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келісімдер</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ru-RU" dirty="0" smtClean="0">
                <a:solidFill>
                  <a:schemeClr val="accent3">
                    <a:lumMod val="50000"/>
                  </a:schemeClr>
                </a:solidFill>
                <a:latin typeface="Times New Roman" panose="02020603050405020304" pitchFamily="18" charset="0"/>
                <a:ea typeface="Times New Roman" panose="02020603050405020304" pitchFamily="18" charset="0"/>
              </a:rPr>
              <a:t>3</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автокөлік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құралдарының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аумағымен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жүріп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өткені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берілетін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рұқсат</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құжаттары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бұдан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әрі</a:t>
            </a:r>
            <a:r>
              <a:rPr lang="ru-RU" dirty="0">
                <a:solidFill>
                  <a:schemeClr val="accent3">
                    <a:lumMod val="50000"/>
                  </a:schemeClr>
                </a:solidFill>
                <a:latin typeface="Times New Roman" panose="02020603050405020304" pitchFamily="18" charset="0"/>
                <a:ea typeface="Times New Roman" panose="02020603050405020304" pitchFamily="18" charset="0"/>
              </a:rPr>
              <a:t> – </a:t>
            </a:r>
            <a:r>
              <a:rPr lang="ru-RU" dirty="0" err="1">
                <a:solidFill>
                  <a:schemeClr val="accent3">
                    <a:lumMod val="50000"/>
                  </a:schemeClr>
                </a:solidFill>
                <a:latin typeface="Times New Roman" panose="02020603050405020304" pitchFamily="18" charset="0"/>
                <a:ea typeface="Times New Roman" panose="02020603050405020304" pitchFamily="18" charset="0"/>
              </a:rPr>
              <a:t>автокөлік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құралдарының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аумағымен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жүріп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өткені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алым): </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халықаралық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қатынаста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жолаушылар</a:t>
            </a:r>
            <a:r>
              <a:rPr lang="ru-RU" dirty="0">
                <a:solidFill>
                  <a:schemeClr val="accent3">
                    <a:lumMod val="50000"/>
                  </a:schemeClr>
                </a:solidFill>
                <a:latin typeface="Times New Roman" panose="02020603050405020304" pitchFamily="18" charset="0"/>
                <a:ea typeface="Times New Roman" panose="02020603050405020304" pitchFamily="18" charset="0"/>
              </a:rPr>
              <a:t> мен </a:t>
            </a:r>
            <a:r>
              <a:rPr lang="ru-RU" dirty="0" err="1">
                <a:solidFill>
                  <a:schemeClr val="accent3">
                    <a:lumMod val="50000"/>
                  </a:schemeClr>
                </a:solidFill>
                <a:latin typeface="Times New Roman" panose="02020603050405020304" pitchFamily="18" charset="0"/>
                <a:ea typeface="Times New Roman" panose="02020603050405020304" pitchFamily="18" charset="0"/>
              </a:rPr>
              <a:t>жүктерді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тасымалдауды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жүзеге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отандық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автокөлік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құралдарының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аумағынан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шығуы</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smtClean="0">
                <a:solidFill>
                  <a:schemeClr val="accent3">
                    <a:lumMod val="50000"/>
                  </a:schemeClr>
                </a:solidFill>
                <a:latin typeface="Times New Roman" panose="02020603050405020304" pitchFamily="18" charset="0"/>
                <a:ea typeface="Times New Roman" panose="02020603050405020304" pitchFamily="18" charset="0"/>
              </a:rPr>
              <a:t>- </a:t>
            </a:r>
            <a:r>
              <a:rPr lang="ru-RU" dirty="0" err="1" smtClean="0">
                <a:solidFill>
                  <a:schemeClr val="accent3">
                    <a:lumMod val="50000"/>
                  </a:schemeClr>
                </a:solidFill>
                <a:latin typeface="Times New Roman" panose="02020603050405020304" pitchFamily="18" charset="0"/>
                <a:ea typeface="Times New Roman" panose="02020603050405020304" pitchFamily="18" charset="0"/>
              </a:rPr>
              <a:t>халықаралық</a:t>
            </a:r>
            <a:r>
              <a:rPr lang="ru-RU" dirty="0" smtClean="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қатынаста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жолаушылар</a:t>
            </a:r>
            <a:r>
              <a:rPr lang="ru-RU" dirty="0">
                <a:solidFill>
                  <a:schemeClr val="accent3">
                    <a:lumMod val="50000"/>
                  </a:schemeClr>
                </a:solidFill>
                <a:latin typeface="Times New Roman" panose="02020603050405020304" pitchFamily="18" charset="0"/>
                <a:ea typeface="Times New Roman" panose="02020603050405020304" pitchFamily="18" charset="0"/>
              </a:rPr>
              <a:t> мен </a:t>
            </a:r>
            <a:r>
              <a:rPr lang="ru-RU" dirty="0" err="1">
                <a:solidFill>
                  <a:schemeClr val="accent3">
                    <a:lumMod val="50000"/>
                  </a:schemeClr>
                </a:solidFill>
                <a:latin typeface="Times New Roman" panose="02020603050405020304" pitchFamily="18" charset="0"/>
                <a:ea typeface="Times New Roman" panose="02020603050405020304" pitchFamily="18" charset="0"/>
              </a:rPr>
              <a:t>жүктерді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тасымалдауды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жүзеге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шетелдік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автокөлік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құралдарының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аумағына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аумағынан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кіруі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шығуы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аумағы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бойынша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транзиті</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smtClean="0">
                <a:solidFill>
                  <a:schemeClr val="accent3">
                    <a:lumMod val="50000"/>
                  </a:schemeClr>
                </a:solidFill>
                <a:latin typeface="Times New Roman" panose="02020603050405020304" pitchFamily="18" charset="0"/>
                <a:ea typeface="Times New Roman" panose="02020603050405020304" pitchFamily="18" charset="0"/>
              </a:rPr>
              <a:t>- </a:t>
            </a:r>
            <a:r>
              <a:rPr lang="ru-RU" dirty="0" err="1" smtClean="0">
                <a:solidFill>
                  <a:schemeClr val="accent3">
                    <a:lumMod val="50000"/>
                  </a:schemeClr>
                </a:solidFill>
                <a:latin typeface="Times New Roman" panose="02020603050405020304" pitchFamily="18" charset="0"/>
                <a:ea typeface="Times New Roman" panose="02020603050405020304" pitchFamily="18" charset="0"/>
              </a:rPr>
              <a:t>ірі</a:t>
            </a:r>
            <a:r>
              <a:rPr lang="ru-RU" dirty="0" smtClean="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габаритті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немесе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салмағы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ауыр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отандық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шетелдік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автокөлік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құралдарының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аумағымен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жүріп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өтуі</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4) </a:t>
            </a:r>
            <a:r>
              <a:rPr lang="ru-RU" dirty="0" err="1">
                <a:solidFill>
                  <a:schemeClr val="accent3">
                    <a:lumMod val="50000"/>
                  </a:schemeClr>
                </a:solidFill>
                <a:latin typeface="Times New Roman" panose="02020603050405020304" pitchFamily="18" charset="0"/>
                <a:ea typeface="Times New Roman" panose="02020603050405020304" pitchFamily="18" charset="0"/>
              </a:rPr>
              <a:t>байланыс</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саласындағы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саясатты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іске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асыруды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жүзеге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орган (</a:t>
            </a:r>
            <a:r>
              <a:rPr lang="ru-RU" dirty="0" err="1">
                <a:solidFill>
                  <a:schemeClr val="accent3">
                    <a:lumMod val="50000"/>
                  </a:schemeClr>
                </a:solidFill>
                <a:latin typeface="Times New Roman" panose="02020603050405020304" pitchFamily="18" charset="0"/>
                <a:ea typeface="Times New Roman" panose="02020603050405020304" pitchFamily="18" charset="0"/>
              </a:rPr>
              <a:t>өздеріне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жүктелген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функционалдық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міндеттерді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орындау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радиожиілік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спектрін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пайдалануға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рұқсат</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алатын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мекемелерден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басқа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телевизия</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радио </a:t>
            </a:r>
            <a:r>
              <a:rPr lang="ru-RU" dirty="0" err="1">
                <a:solidFill>
                  <a:schemeClr val="accent3">
                    <a:lumMod val="50000"/>
                  </a:schemeClr>
                </a:solidFill>
                <a:latin typeface="Times New Roman" panose="02020603050405020304" pitchFamily="18" charset="0"/>
                <a:ea typeface="Times New Roman" panose="02020603050405020304" pitchFamily="18" charset="0"/>
              </a:rPr>
              <a:t>хабарларын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тарату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ұйымдарына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радиожиілік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спектрін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пайдалануға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беретін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рұқсаттар</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5) </a:t>
            </a:r>
            <a:r>
              <a:rPr lang="ru-RU" dirty="0" err="1">
                <a:solidFill>
                  <a:schemeClr val="accent3">
                    <a:lumMod val="50000"/>
                  </a:schemeClr>
                </a:solidFill>
                <a:latin typeface="Times New Roman" panose="02020603050405020304" pitchFamily="18" charset="0"/>
                <a:ea typeface="Times New Roman" panose="02020603050405020304" pitchFamily="18" charset="0"/>
              </a:rPr>
              <a:t>азаматтық</a:t>
            </a:r>
            <a:r>
              <a:rPr lang="ru-RU" dirty="0">
                <a:solidFill>
                  <a:schemeClr val="accent3">
                    <a:lumMod val="50000"/>
                  </a:schemeClr>
                </a:solidFill>
                <a:latin typeface="Times New Roman" panose="02020603050405020304" pitchFamily="18" charset="0"/>
                <a:ea typeface="Times New Roman" panose="02020603050405020304" pitchFamily="18" charset="0"/>
              </a:rPr>
              <a:t> авиация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саласындағы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ұйым</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әуе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кеңістігін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пайдалануды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авиация </a:t>
            </a:r>
            <a:r>
              <a:rPr lang="ru-RU" dirty="0" err="1">
                <a:solidFill>
                  <a:schemeClr val="accent3">
                    <a:lumMod val="50000"/>
                  </a:schemeClr>
                </a:solidFill>
                <a:latin typeface="Times New Roman" panose="02020603050405020304" pitchFamily="18" charset="0"/>
                <a:ea typeface="Times New Roman" panose="02020603050405020304" pitchFamily="18" charset="0"/>
              </a:rPr>
              <a:t>қызметін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реттейтін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заңнамасында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белгіленген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сертификаттау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талаптарына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сәйкестігіне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беретін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сертификаттар</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6)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шетелдік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жұмыс</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тартуға</a:t>
            </a:r>
            <a:r>
              <a:rPr lang="ru-RU" dirty="0">
                <a:solidFill>
                  <a:schemeClr val="accent3">
                    <a:lumMod val="50000"/>
                  </a:schemeClr>
                </a:solidFill>
                <a:latin typeface="Times New Roman" panose="02020603050405020304" pitchFamily="18" charset="0"/>
                <a:ea typeface="Times New Roman" panose="02020603050405020304" pitchFamily="18" charset="0"/>
              </a:rPr>
              <a:t> (оны </a:t>
            </a:r>
            <a:r>
              <a:rPr lang="ru-RU" dirty="0" err="1">
                <a:solidFill>
                  <a:schemeClr val="accent3">
                    <a:lumMod val="50000"/>
                  </a:schemeClr>
                </a:solidFill>
                <a:latin typeface="Times New Roman" panose="02020603050405020304" pitchFamily="18" charset="0"/>
                <a:ea typeface="Times New Roman" panose="02020603050405020304" pitchFamily="18" charset="0"/>
              </a:rPr>
              <a:t>ұзартуға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рұқсаттар</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en-US" dirty="0">
                <a:solidFill>
                  <a:schemeClr val="accent3">
                    <a:lumMod val="50000"/>
                  </a:schemeClr>
                </a:solidFill>
                <a:latin typeface="Times New Roman" panose="02020603050405020304" pitchFamily="18" charset="0"/>
                <a:ea typeface="Times New Roman" panose="02020603050405020304" pitchFamily="18" charset="0"/>
              </a:rPr>
              <a:t>     </a:t>
            </a:r>
            <a:endParaRPr lang="ru-RU" sz="1400" dirty="0">
              <a:solidFill>
                <a:schemeClr val="accent3">
                  <a:lumMod val="5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35220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7029617"/>
          </a:xfrm>
          <a:prstGeom prst="rect">
            <a:avLst/>
          </a:prstGeom>
        </p:spPr>
        <p:txBody>
          <a:bodyPr wrap="square">
            <a:spAutoFit/>
          </a:bodyPr>
          <a:lstStyle/>
          <a:p>
            <a:pPr algn="just">
              <a:lnSpc>
                <a:spcPct val="115000"/>
              </a:lnSpc>
              <a:spcAft>
                <a:spcPts val="0"/>
              </a:spcAft>
            </a:pPr>
            <a:r>
              <a:rPr lang="ru-RU" dirty="0">
                <a:solidFill>
                  <a:schemeClr val="accent3">
                    <a:lumMod val="50000"/>
                  </a:schemeClr>
                </a:solidFill>
                <a:latin typeface="Times New Roman" panose="02020603050405020304" pitchFamily="18" charset="0"/>
                <a:ea typeface="Times New Roman" panose="02020603050405020304" pitchFamily="18" charset="0"/>
              </a:rPr>
              <a:t>7) "Астана" </a:t>
            </a:r>
            <a:r>
              <a:rPr lang="ru-RU" dirty="0" err="1">
                <a:solidFill>
                  <a:schemeClr val="accent3">
                    <a:lumMod val="50000"/>
                  </a:schemeClr>
                </a:solidFill>
                <a:latin typeface="Times New Roman" panose="02020603050405020304" pitchFamily="18" charset="0"/>
                <a:ea typeface="Times New Roman" panose="02020603050405020304" pitchFamily="18" charset="0"/>
              </a:rPr>
              <a:t>халықаралық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қаржы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орталығының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инвестициялық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резиденті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болып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табылатын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шетелдіктің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немесе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азаматтығы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жоқ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адамның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резиденттігін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растайтын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құжат</a:t>
            </a:r>
            <a:r>
              <a:rPr lang="ru-RU" dirty="0">
                <a:solidFill>
                  <a:schemeClr val="accent3">
                    <a:lumMod val="50000"/>
                  </a:schemeClr>
                </a:solidFill>
                <a:latin typeface="Times New Roman" panose="02020603050405020304" pitchFamily="18" charset="0"/>
                <a:ea typeface="Times New Roman" panose="02020603050405020304" pitchFamily="18" charset="0"/>
              </a:rPr>
              <a:t>. </a:t>
            </a:r>
            <a:endParaRPr lang="ru-RU" dirty="0" smtClean="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ru-RU" b="1" dirty="0">
                <a:solidFill>
                  <a:schemeClr val="accent3">
                    <a:lumMod val="50000"/>
                  </a:schemeClr>
                </a:solidFill>
                <a:latin typeface="Times New Roman" panose="02020603050405020304" pitchFamily="18" charset="0"/>
                <a:ea typeface="Times New Roman" panose="02020603050405020304" pitchFamily="18" charset="0"/>
              </a:rPr>
              <a:t>Алым </a:t>
            </a:r>
            <a:r>
              <a:rPr lang="ru-RU" b="1" dirty="0" err="1">
                <a:solidFill>
                  <a:schemeClr val="accent3">
                    <a:lumMod val="50000"/>
                  </a:schemeClr>
                </a:solidFill>
                <a:latin typeface="Times New Roman" panose="02020603050405020304" pitchFamily="18" charset="0"/>
                <a:ea typeface="Times New Roman" panose="02020603050405020304" pitchFamily="18" charset="0"/>
              </a:rPr>
              <a:t>төлеушілер</a:t>
            </a:r>
            <a:endParaRPr lang="ru-RU"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1. </a:t>
            </a:r>
            <a:r>
              <a:rPr lang="ru-RU" dirty="0" err="1">
                <a:solidFill>
                  <a:schemeClr val="accent3">
                    <a:lumMod val="50000"/>
                  </a:schemeClr>
                </a:solidFill>
                <a:latin typeface="Times New Roman" panose="02020603050405020304" pitchFamily="18" charset="0"/>
                <a:ea typeface="Times New Roman" panose="02020603050405020304" pitchFamily="18" charset="0"/>
              </a:rPr>
              <a:t>Егер</a:t>
            </a:r>
            <a:r>
              <a:rPr lang="ru-RU" dirty="0">
                <a:solidFill>
                  <a:schemeClr val="accent3">
                    <a:lumMod val="50000"/>
                  </a:schemeClr>
                </a:solidFill>
                <a:latin typeface="Times New Roman" panose="02020603050405020304" pitchFamily="18" charset="0"/>
                <a:ea typeface="Times New Roman" panose="02020603050405020304" pitchFamily="18" charset="0"/>
              </a:rPr>
              <a:t> осы </a:t>
            </a:r>
            <a:r>
              <a:rPr lang="ru-RU" dirty="0" err="1">
                <a:solidFill>
                  <a:schemeClr val="accent3">
                    <a:lumMod val="50000"/>
                  </a:schemeClr>
                </a:solidFill>
                <a:latin typeface="Times New Roman" panose="02020603050405020304" pitchFamily="18" charset="0"/>
                <a:ea typeface="Times New Roman" panose="02020603050405020304" pitchFamily="18" charset="0"/>
              </a:rPr>
              <a:t>бапта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өзгеше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белгіленбесе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органдар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жүзеге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кезінде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алымдар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алу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көзделген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әрекеттерді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олардың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мүдделері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жасайтын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тұлғалар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сондай-ақ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заңды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тұлғалардың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құрылымдық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бөлімшелері</a:t>
            </a:r>
            <a:r>
              <a:rPr lang="ru-RU" dirty="0">
                <a:solidFill>
                  <a:schemeClr val="accent3">
                    <a:lumMod val="50000"/>
                  </a:schemeClr>
                </a:solidFill>
                <a:latin typeface="Times New Roman" panose="02020603050405020304" pitchFamily="18" charset="0"/>
                <a:ea typeface="Times New Roman" panose="02020603050405020304" pitchFamily="18" charset="0"/>
              </a:rPr>
              <a:t> алым </a:t>
            </a:r>
            <a:r>
              <a:rPr lang="ru-RU" dirty="0" err="1">
                <a:solidFill>
                  <a:schemeClr val="accent3">
                    <a:lumMod val="50000"/>
                  </a:schemeClr>
                </a:solidFill>
                <a:latin typeface="Times New Roman" panose="02020603050405020304" pitchFamily="18" charset="0"/>
                <a:ea typeface="Times New Roman" panose="02020603050405020304" pitchFamily="18" charset="0"/>
              </a:rPr>
              <a:t>төлеушілер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болып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табылады</a:t>
            </a:r>
            <a:r>
              <a:rPr lang="ru-RU" dirty="0">
                <a:solidFill>
                  <a:schemeClr val="accent3">
                    <a:lumMod val="50000"/>
                  </a:schemeClr>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2.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халықты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жұмыспен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қамту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туралы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халықтың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көші-қоны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саласындағы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заңнамасында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айқындалатын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жағдайларда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шетелдік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жұмыс</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тартатын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тұлғалар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шетелдік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жұмыс</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тартуға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рұқсатты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бергені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немесе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ұзартқаны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алым </a:t>
            </a:r>
            <a:r>
              <a:rPr lang="ru-RU" dirty="0" err="1">
                <a:solidFill>
                  <a:schemeClr val="accent3">
                    <a:lumMod val="50000"/>
                  </a:schemeClr>
                </a:solidFill>
                <a:latin typeface="Times New Roman" panose="02020603050405020304" pitchFamily="18" charset="0"/>
                <a:ea typeface="Times New Roman" panose="02020603050405020304" pitchFamily="18" charset="0"/>
              </a:rPr>
              <a:t>төлеушілер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болып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табылмайды</a:t>
            </a:r>
            <a:r>
              <a:rPr lang="ru-RU" dirty="0" smtClean="0">
                <a:solidFill>
                  <a:schemeClr val="accent3">
                    <a:lumMod val="50000"/>
                  </a:schemeClr>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ru-RU" b="1" dirty="0" err="1">
                <a:solidFill>
                  <a:schemeClr val="accent3">
                    <a:lumMod val="50000"/>
                  </a:schemeClr>
                </a:solidFill>
                <a:latin typeface="Times New Roman" panose="02020603050405020304" pitchFamily="18" charset="0"/>
                <a:ea typeface="Times New Roman" panose="02020603050405020304" pitchFamily="18" charset="0"/>
              </a:rPr>
              <a:t>Алымдарды</a:t>
            </a:r>
            <a:r>
              <a:rPr lang="ru-RU" b="1" dirty="0">
                <a:solidFill>
                  <a:schemeClr val="accent3">
                    <a:lumMod val="50000"/>
                  </a:schemeClr>
                </a:solidFill>
                <a:latin typeface="Times New Roman" panose="02020603050405020304" pitchFamily="18" charset="0"/>
                <a:ea typeface="Times New Roman" panose="02020603050405020304" pitchFamily="18" charset="0"/>
              </a:rPr>
              <a:t> </a:t>
            </a:r>
            <a:r>
              <a:rPr lang="ru-RU" b="1" dirty="0" err="1">
                <a:solidFill>
                  <a:schemeClr val="accent3">
                    <a:lumMod val="50000"/>
                  </a:schemeClr>
                </a:solidFill>
                <a:latin typeface="Times New Roman" panose="02020603050405020304" pitchFamily="18" charset="0"/>
                <a:ea typeface="Times New Roman" panose="02020603050405020304" pitchFamily="18" charset="0"/>
              </a:rPr>
              <a:t>есептеу</a:t>
            </a:r>
            <a:r>
              <a:rPr lang="ru-RU" b="1" dirty="0">
                <a:solidFill>
                  <a:schemeClr val="accent3">
                    <a:lumMod val="50000"/>
                  </a:schemeClr>
                </a:solidFill>
                <a:latin typeface="Times New Roman" panose="02020603050405020304" pitchFamily="18" charset="0"/>
                <a:ea typeface="Times New Roman" panose="02020603050405020304" pitchFamily="18" charset="0"/>
              </a:rPr>
              <a:t> мен </a:t>
            </a:r>
            <a:r>
              <a:rPr lang="ru-RU" b="1" dirty="0" err="1">
                <a:solidFill>
                  <a:schemeClr val="accent3">
                    <a:lumMod val="50000"/>
                  </a:schemeClr>
                </a:solidFill>
                <a:latin typeface="Times New Roman" panose="02020603050405020304" pitchFamily="18" charset="0"/>
                <a:ea typeface="Times New Roman" panose="02020603050405020304" pitchFamily="18" charset="0"/>
              </a:rPr>
              <a:t>төлеу</a:t>
            </a:r>
            <a:r>
              <a:rPr lang="ru-RU" b="1" dirty="0">
                <a:solidFill>
                  <a:schemeClr val="accent3">
                    <a:lumMod val="50000"/>
                  </a:schemeClr>
                </a:solidFill>
                <a:latin typeface="Times New Roman" panose="02020603050405020304" pitchFamily="18" charset="0"/>
                <a:ea typeface="Times New Roman" panose="02020603050405020304" pitchFamily="18" charset="0"/>
              </a:rPr>
              <a:t> </a:t>
            </a:r>
            <a:r>
              <a:rPr lang="ru-RU" b="1" dirty="0" err="1">
                <a:solidFill>
                  <a:schemeClr val="accent3">
                    <a:lumMod val="50000"/>
                  </a:schemeClr>
                </a:solidFill>
                <a:latin typeface="Times New Roman" panose="02020603050405020304" pitchFamily="18" charset="0"/>
                <a:ea typeface="Times New Roman" panose="02020603050405020304" pitchFamily="18" charset="0"/>
              </a:rPr>
              <a:t>тәртібі</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1. Алым </a:t>
            </a:r>
            <a:r>
              <a:rPr lang="ru-RU" dirty="0" err="1">
                <a:solidFill>
                  <a:schemeClr val="accent3">
                    <a:lumMod val="50000"/>
                  </a:schemeClr>
                </a:solidFill>
                <a:latin typeface="Times New Roman" panose="02020603050405020304" pitchFamily="18" charset="0"/>
                <a:ea typeface="Times New Roman" panose="02020603050405020304" pitchFamily="18" charset="0"/>
              </a:rPr>
              <a:t>сомалары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белгіленген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мөлшерлемелер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бойынша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есептеледі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тиісті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құжаттар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берілгенге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дейін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немесе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рұқсат</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құжаттары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алынғанға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дейін</a:t>
            </a:r>
            <a:r>
              <a:rPr lang="ru-RU" dirty="0">
                <a:solidFill>
                  <a:schemeClr val="accent3">
                    <a:lumMod val="50000"/>
                  </a:schemeClr>
                </a:solidFill>
                <a:latin typeface="Times New Roman" panose="02020603050405020304" pitchFamily="18" charset="0"/>
                <a:ea typeface="Times New Roman" panose="02020603050405020304" pitchFamily="18" charset="0"/>
              </a:rPr>
              <a:t> алым </a:t>
            </a:r>
            <a:r>
              <a:rPr lang="ru-RU" dirty="0" err="1">
                <a:solidFill>
                  <a:schemeClr val="accent3">
                    <a:lumMod val="50000"/>
                  </a:schemeClr>
                </a:solidFill>
                <a:latin typeface="Times New Roman" panose="02020603050405020304" pitchFamily="18" charset="0"/>
                <a:ea typeface="Times New Roman" panose="02020603050405020304" pitchFamily="18" charset="0"/>
              </a:rPr>
              <a:t>төлеушінің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тұрған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жері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бойынша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төленеді</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ru-RU" dirty="0">
                <a:solidFill>
                  <a:schemeClr val="accent3">
                    <a:lumMod val="50000"/>
                  </a:schemeClr>
                </a:solidFill>
                <a:latin typeface="Times New Roman" panose="02020603050405020304" pitchFamily="18" charset="0"/>
                <a:ea typeface="Times New Roman" panose="02020603050405020304" pitchFamily="18" charset="0"/>
              </a:rPr>
              <a:t>2. </a:t>
            </a:r>
            <a:r>
              <a:rPr lang="ru-RU" dirty="0" err="1">
                <a:solidFill>
                  <a:schemeClr val="accent3">
                    <a:lumMod val="50000"/>
                  </a:schemeClr>
                </a:solidFill>
                <a:latin typeface="Times New Roman" panose="02020603050405020304" pitchFamily="18" charset="0"/>
                <a:ea typeface="Times New Roman" panose="02020603050405020304" pitchFamily="18" charset="0"/>
              </a:rPr>
              <a:t>Тиісті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рұқсат</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құжаттары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ресімделмей</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сондай-ақ</a:t>
            </a:r>
            <a:r>
              <a:rPr lang="ru-RU" dirty="0">
                <a:solidFill>
                  <a:schemeClr val="accent3">
                    <a:lumMod val="50000"/>
                  </a:schemeClr>
                </a:solidFill>
                <a:latin typeface="Times New Roman" panose="02020603050405020304" pitchFamily="18" charset="0"/>
                <a:ea typeface="Times New Roman" panose="02020603050405020304" pitchFamily="18" charset="0"/>
              </a:rPr>
              <a:t> автомобиль </a:t>
            </a:r>
            <a:r>
              <a:rPr lang="ru-RU" dirty="0" err="1">
                <a:solidFill>
                  <a:schemeClr val="accent3">
                    <a:lumMod val="50000"/>
                  </a:schemeClr>
                </a:solidFill>
                <a:latin typeface="Times New Roman" panose="02020603050405020304" pitchFamily="18" charset="0"/>
                <a:ea typeface="Times New Roman" panose="02020603050405020304" pitchFamily="18" charset="0"/>
              </a:rPr>
              <a:t>көлігі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саласындағы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басшылықты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жүзеге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орган </a:t>
            </a:r>
            <a:r>
              <a:rPr lang="ru-RU" dirty="0" err="1">
                <a:solidFill>
                  <a:schemeClr val="accent3">
                    <a:lumMod val="50000"/>
                  </a:schemeClr>
                </a:solidFill>
                <a:latin typeface="Times New Roman" panose="02020603050405020304" pitchFamily="18" charset="0"/>
                <a:ea typeface="Times New Roman" panose="02020603050405020304" pitchFamily="18" charset="0"/>
              </a:rPr>
              <a:t>белгілеген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автокөлік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жол</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берілетін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өлшемдерін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бұза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отырып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автокөлік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жүріп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өту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фактісі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анықталған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жағдайда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автокөлік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аумағымен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жүріп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өткені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алым </a:t>
            </a:r>
            <a:r>
              <a:rPr lang="ru-RU" dirty="0" err="1">
                <a:solidFill>
                  <a:schemeClr val="accent3">
                    <a:lumMod val="50000"/>
                  </a:schemeClr>
                </a:solidFill>
                <a:latin typeface="Times New Roman" panose="02020603050405020304" pitchFamily="18" charset="0"/>
                <a:ea typeface="Times New Roman" panose="02020603050405020304" pitchFamily="18" charset="0"/>
              </a:rPr>
              <a:t>сомасы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осындай</a:t>
            </a:r>
            <a:r>
              <a:rPr lang="ru-RU" dirty="0">
                <a:solidFill>
                  <a:schemeClr val="accent3">
                    <a:lumMod val="50000"/>
                  </a:schemeClr>
                </a:solidFill>
                <a:latin typeface="Times New Roman" panose="02020603050405020304" pitchFamily="18" charset="0"/>
                <a:ea typeface="Times New Roman" panose="02020603050405020304" pitchFamily="18" charset="0"/>
              </a:rPr>
              <a:t> факт </a:t>
            </a:r>
            <a:r>
              <a:rPr lang="ru-RU" dirty="0" err="1">
                <a:solidFill>
                  <a:schemeClr val="accent3">
                    <a:lumMod val="50000"/>
                  </a:schemeClr>
                </a:solidFill>
                <a:latin typeface="Times New Roman" panose="02020603050405020304" pitchFamily="18" charset="0"/>
                <a:ea typeface="Times New Roman" panose="02020603050405020304" pitchFamily="18" charset="0"/>
              </a:rPr>
              <a:t>анықталған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күннен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бастап</a:t>
            </a:r>
            <a:r>
              <a:rPr lang="ru-RU" dirty="0">
                <a:solidFill>
                  <a:schemeClr val="accent3">
                    <a:lumMod val="50000"/>
                  </a:schemeClr>
                </a:solidFill>
                <a:latin typeface="Times New Roman" panose="02020603050405020304" pitchFamily="18" charset="0"/>
                <a:ea typeface="Times New Roman" panose="02020603050405020304" pitchFamily="18" charset="0"/>
              </a:rPr>
              <a:t> бес </a:t>
            </a:r>
            <a:r>
              <a:rPr lang="ru-RU" dirty="0" err="1">
                <a:solidFill>
                  <a:schemeClr val="accent3">
                    <a:lumMod val="50000"/>
                  </a:schemeClr>
                </a:solidFill>
                <a:latin typeface="Times New Roman" panose="02020603050405020304" pitchFamily="18" charset="0"/>
                <a:ea typeface="Times New Roman" panose="02020603050405020304" pitchFamily="18" charset="0"/>
              </a:rPr>
              <a:t>жұмыс</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күнінен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кешіктірілмейтін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мерзімде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бюджетке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төленеді</a:t>
            </a:r>
            <a:r>
              <a:rPr lang="ru-RU" dirty="0">
                <a:solidFill>
                  <a:schemeClr val="accent3">
                    <a:lumMod val="50000"/>
                  </a:schemeClr>
                </a:solidFill>
                <a:latin typeface="Times New Roman" panose="02020603050405020304" pitchFamily="18" charset="0"/>
                <a:ea typeface="Times New Roman" panose="02020603050405020304" pitchFamily="18" charset="0"/>
              </a:rPr>
              <a:t>. </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3. </a:t>
            </a:r>
            <a:r>
              <a:rPr lang="ru-RU" dirty="0" err="1">
                <a:solidFill>
                  <a:schemeClr val="accent3">
                    <a:lumMod val="50000"/>
                  </a:schemeClr>
                </a:solidFill>
                <a:latin typeface="Times New Roman" panose="02020603050405020304" pitchFamily="18" charset="0"/>
                <a:ea typeface="Times New Roman" panose="02020603050405020304" pitchFamily="18" charset="0"/>
              </a:rPr>
              <a:t>Автокөлік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құралдарының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аумағымен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жүріп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өткені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алым </a:t>
            </a:r>
            <a:r>
              <a:rPr lang="ru-RU" dirty="0" err="1">
                <a:solidFill>
                  <a:schemeClr val="accent3">
                    <a:lumMod val="50000"/>
                  </a:schemeClr>
                </a:solidFill>
                <a:latin typeface="Times New Roman" panose="02020603050405020304" pitchFamily="18" charset="0"/>
                <a:ea typeface="Times New Roman" panose="02020603050405020304" pitchFamily="18" charset="0"/>
              </a:rPr>
              <a:t>сомасын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бюджетке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төлеу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банктер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немесе</a:t>
            </a:r>
            <a:r>
              <a:rPr lang="ru-RU" dirty="0">
                <a:solidFill>
                  <a:schemeClr val="accent3">
                    <a:lumMod val="50000"/>
                  </a:schemeClr>
                </a:solidFill>
                <a:latin typeface="Times New Roman" panose="02020603050405020304" pitchFamily="18" charset="0"/>
                <a:ea typeface="Times New Roman" panose="02020603050405020304" pitchFamily="18" charset="0"/>
              </a:rPr>
              <a:t> банк </a:t>
            </a:r>
            <a:r>
              <a:rPr lang="ru-RU" dirty="0" err="1">
                <a:solidFill>
                  <a:schemeClr val="accent3">
                    <a:lumMod val="50000"/>
                  </a:schemeClr>
                </a:solidFill>
                <a:latin typeface="Times New Roman" panose="02020603050405020304" pitchFamily="18" charset="0"/>
                <a:ea typeface="Times New Roman" panose="02020603050405020304" pitchFamily="18" charset="0"/>
              </a:rPr>
              <a:t>операцияларының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жекелеген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түрлерін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жүзеге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ұйымдар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арқылы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аудару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жолымен</a:t>
            </a:r>
            <a:r>
              <a:rPr lang="ru-RU" dirty="0">
                <a:solidFill>
                  <a:schemeClr val="accent3">
                    <a:lumMod val="50000"/>
                  </a:schemeClr>
                </a:solidFill>
                <a:latin typeface="Times New Roman" panose="02020603050405020304" pitchFamily="18" charset="0"/>
                <a:ea typeface="Times New Roman" panose="02020603050405020304" pitchFamily="18" charset="0"/>
              </a:rPr>
              <a:t> не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бақылау-өткізу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пункттерінде</a:t>
            </a:r>
            <a:r>
              <a:rPr lang="ru-RU" dirty="0">
                <a:solidFill>
                  <a:schemeClr val="accent3">
                    <a:lumMod val="50000"/>
                  </a:schemeClr>
                </a:solidFill>
                <a:latin typeface="Times New Roman" panose="02020603050405020304" pitchFamily="18" charset="0"/>
                <a:ea typeface="Times New Roman" panose="02020603050405020304" pitchFamily="18" charset="0"/>
              </a:rPr>
              <a:t> не </a:t>
            </a:r>
            <a:r>
              <a:rPr lang="ru-RU" dirty="0" err="1">
                <a:solidFill>
                  <a:schemeClr val="accent3">
                    <a:lumMod val="50000"/>
                  </a:schemeClr>
                </a:solidFill>
                <a:latin typeface="Times New Roman" panose="02020603050405020304" pitchFamily="18" charset="0"/>
                <a:ea typeface="Times New Roman" panose="02020603050405020304" pitchFamily="18" charset="0"/>
              </a:rPr>
              <a:t>өзге</a:t>
            </a:r>
            <a:r>
              <a:rPr lang="ru-RU" dirty="0">
                <a:solidFill>
                  <a:schemeClr val="accent3">
                    <a:lumMod val="50000"/>
                  </a:schemeClr>
                </a:solidFill>
                <a:latin typeface="Times New Roman" panose="02020603050405020304" pitchFamily="18" charset="0"/>
                <a:ea typeface="Times New Roman" panose="02020603050405020304" pitchFamily="18" charset="0"/>
              </a:rPr>
              <a:t> де </a:t>
            </a:r>
            <a:r>
              <a:rPr lang="ru-RU" dirty="0" err="1">
                <a:solidFill>
                  <a:schemeClr val="accent3">
                    <a:lumMod val="50000"/>
                  </a:schemeClr>
                </a:solidFill>
                <a:latin typeface="Times New Roman" panose="02020603050405020304" pitchFamily="18" charset="0"/>
                <a:ea typeface="Times New Roman" panose="02020603050405020304" pitchFamily="18" charset="0"/>
              </a:rPr>
              <a:t>арнайы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жабдықталған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орындарында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орган </a:t>
            </a:r>
            <a:r>
              <a:rPr lang="ru-RU" dirty="0" err="1">
                <a:solidFill>
                  <a:schemeClr val="accent3">
                    <a:lumMod val="50000"/>
                  </a:schemeClr>
                </a:solidFill>
                <a:latin typeface="Times New Roman" panose="02020603050405020304" pitchFamily="18" charset="0"/>
                <a:ea typeface="Times New Roman" panose="02020603050405020304" pitchFamily="18" charset="0"/>
              </a:rPr>
              <a:t>белгілеген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нысан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бойынша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қатаң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есептілік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бланкілері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негізінде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қолма-қол</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ақшаны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енгізу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жолымен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жүргізіледі</a:t>
            </a:r>
            <a:r>
              <a:rPr lang="ru-RU" dirty="0">
                <a:solidFill>
                  <a:schemeClr val="accent3">
                    <a:lumMod val="50000"/>
                  </a:schemeClr>
                </a:solidFill>
                <a:latin typeface="Times New Roman" panose="02020603050405020304" pitchFamily="18" charset="0"/>
                <a:ea typeface="Times New Roman" panose="02020603050405020304" pitchFamily="18" charset="0"/>
              </a:rPr>
              <a:t>. </a:t>
            </a:r>
            <a:endParaRPr lang="ru-RU" dirty="0" smtClean="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06720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399393"/>
            <a:ext cx="12118428" cy="5978560"/>
          </a:xfrm>
          <a:prstGeom prst="rect">
            <a:avLst/>
          </a:prstGeom>
        </p:spPr>
        <p:txBody>
          <a:bodyPr wrap="square">
            <a:spAutoFit/>
          </a:bodyPr>
          <a:lstStyle/>
          <a:p>
            <a:pPr algn="just">
              <a:lnSpc>
                <a:spcPct val="115000"/>
              </a:lnSpc>
              <a:spcAft>
                <a:spcPts val="0"/>
              </a:spcAft>
            </a:pPr>
            <a:r>
              <a:rPr lang="ru-RU" dirty="0" err="1">
                <a:solidFill>
                  <a:schemeClr val="accent3">
                    <a:lumMod val="50000"/>
                  </a:schemeClr>
                </a:solidFill>
                <a:latin typeface="Times New Roman" panose="02020603050405020304" pitchFamily="18" charset="0"/>
                <a:ea typeface="Times New Roman" panose="02020603050405020304" pitchFamily="18" charset="0"/>
              </a:rPr>
              <a:t>Автокөлік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құралдарының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аумағымен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жүріп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өткені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қолма-қол</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ақшамен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қабылданған</a:t>
            </a:r>
            <a:r>
              <a:rPr lang="ru-RU" dirty="0">
                <a:solidFill>
                  <a:schemeClr val="accent3">
                    <a:lumMod val="50000"/>
                  </a:schemeClr>
                </a:solidFill>
                <a:latin typeface="Times New Roman" panose="02020603050405020304" pitchFamily="18" charset="0"/>
                <a:ea typeface="Times New Roman" panose="02020603050405020304" pitchFamily="18" charset="0"/>
              </a:rPr>
              <a:t> алым </a:t>
            </a:r>
            <a:r>
              <a:rPr lang="ru-RU" dirty="0" err="1">
                <a:solidFill>
                  <a:schemeClr val="accent3">
                    <a:lumMod val="50000"/>
                  </a:schemeClr>
                </a:solidFill>
                <a:latin typeface="Times New Roman" panose="02020603050405020304" pitchFamily="18" charset="0"/>
                <a:ea typeface="Times New Roman" panose="02020603050405020304" pitchFamily="18" charset="0"/>
              </a:rPr>
              <a:t>сомаларын</a:t>
            </a:r>
            <a:r>
              <a:rPr lang="ru-RU" dirty="0">
                <a:solidFill>
                  <a:schemeClr val="accent3">
                    <a:lumMod val="50000"/>
                  </a:schemeClr>
                </a:solidFill>
                <a:latin typeface="Times New Roman" panose="02020603050405020304" pitchFamily="18" charset="0"/>
                <a:ea typeface="Times New Roman" panose="02020603050405020304" pitchFamily="18" charset="0"/>
              </a:rPr>
              <a:t> автомобиль </a:t>
            </a:r>
            <a:r>
              <a:rPr lang="ru-RU" dirty="0" err="1">
                <a:solidFill>
                  <a:schemeClr val="accent3">
                    <a:lumMod val="50000"/>
                  </a:schemeClr>
                </a:solidFill>
                <a:latin typeface="Times New Roman" panose="02020603050405020304" pitchFamily="18" charset="0"/>
                <a:ea typeface="Times New Roman" panose="02020603050405020304" pitchFamily="18" charset="0"/>
              </a:rPr>
              <a:t>көлігі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саласындағы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басшылықты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жүзеге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орган </a:t>
            </a:r>
            <a:r>
              <a:rPr lang="ru-RU" dirty="0" err="1">
                <a:solidFill>
                  <a:schemeClr val="accent3">
                    <a:lumMod val="50000"/>
                  </a:schemeClr>
                </a:solidFill>
                <a:latin typeface="Times New Roman" panose="02020603050405020304" pitchFamily="18" charset="0"/>
                <a:ea typeface="Times New Roman" panose="02020603050405020304" pitchFamily="18" charset="0"/>
              </a:rPr>
              <a:t>ақша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қабылдау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жүзеге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асырылған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күннен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бастап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келесі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операциялық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күннен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кешіктірмей</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сайын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банктерге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немесе</a:t>
            </a:r>
            <a:r>
              <a:rPr lang="ru-RU" dirty="0">
                <a:solidFill>
                  <a:schemeClr val="accent3">
                    <a:lumMod val="50000"/>
                  </a:schemeClr>
                </a:solidFill>
                <a:latin typeface="Times New Roman" panose="02020603050405020304" pitchFamily="18" charset="0"/>
                <a:ea typeface="Times New Roman" panose="02020603050405020304" pitchFamily="18" charset="0"/>
              </a:rPr>
              <a:t> банк </a:t>
            </a:r>
            <a:r>
              <a:rPr lang="ru-RU" dirty="0" err="1">
                <a:solidFill>
                  <a:schemeClr val="accent3">
                    <a:lumMod val="50000"/>
                  </a:schemeClr>
                </a:solidFill>
                <a:latin typeface="Times New Roman" panose="02020603050405020304" pitchFamily="18" charset="0"/>
                <a:ea typeface="Times New Roman" panose="02020603050405020304" pitchFamily="18" charset="0"/>
              </a:rPr>
              <a:t>операцияларының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жекелеген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түрлерін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жүзеге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ұйымдарға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оларды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кейіннен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бюджетке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есепке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жатқызу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тапсырады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Егер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қолма-қол</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ақшаның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сайынғы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түсімдері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республикалық</a:t>
            </a:r>
            <a:r>
              <a:rPr lang="ru-RU" dirty="0">
                <a:solidFill>
                  <a:schemeClr val="accent3">
                    <a:lumMod val="50000"/>
                  </a:schemeClr>
                </a:solidFill>
                <a:latin typeface="Times New Roman" panose="02020603050405020304" pitchFamily="18" charset="0"/>
                <a:ea typeface="Times New Roman" panose="02020603050405020304" pitchFamily="18" charset="0"/>
              </a:rPr>
              <a:t> бюджет </a:t>
            </a:r>
            <a:r>
              <a:rPr lang="ru-RU" dirty="0" err="1">
                <a:solidFill>
                  <a:schemeClr val="accent3">
                    <a:lumMod val="50000"/>
                  </a:schemeClr>
                </a:solidFill>
                <a:latin typeface="Times New Roman" panose="02020603050405020304" pitchFamily="18" charset="0"/>
                <a:ea typeface="Times New Roman" panose="02020603050405020304" pitchFamily="18" charset="0"/>
              </a:rPr>
              <a:t>туралы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заңда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белгіленген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алым </a:t>
            </a:r>
            <a:r>
              <a:rPr lang="ru-RU" dirty="0" err="1">
                <a:solidFill>
                  <a:schemeClr val="accent3">
                    <a:lumMod val="50000"/>
                  </a:schemeClr>
                </a:solidFill>
                <a:latin typeface="Times New Roman" panose="02020603050405020304" pitchFamily="18" charset="0"/>
                <a:ea typeface="Times New Roman" panose="02020603050405020304" pitchFamily="18" charset="0"/>
              </a:rPr>
              <a:t>төлеу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күні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қолданыста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болатын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айлық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есептік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көрсеткіштің</a:t>
            </a:r>
            <a:r>
              <a:rPr lang="ru-RU" dirty="0">
                <a:solidFill>
                  <a:schemeClr val="accent3">
                    <a:lumMod val="50000"/>
                  </a:schemeClr>
                </a:solidFill>
                <a:latin typeface="Times New Roman" panose="02020603050405020304" pitchFamily="18" charset="0"/>
                <a:ea typeface="Times New Roman" panose="02020603050405020304" pitchFamily="18" charset="0"/>
              </a:rPr>
              <a:t> 10 </a:t>
            </a:r>
            <a:r>
              <a:rPr lang="ru-RU" dirty="0" err="1">
                <a:solidFill>
                  <a:schemeClr val="accent3">
                    <a:lumMod val="50000"/>
                  </a:schemeClr>
                </a:solidFill>
                <a:latin typeface="Times New Roman" panose="02020603050405020304" pitchFamily="18" charset="0"/>
                <a:ea typeface="Times New Roman" panose="02020603050405020304" pitchFamily="18" charset="0"/>
              </a:rPr>
              <a:t>еселенген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мөлшерінен</a:t>
            </a:r>
            <a:r>
              <a:rPr lang="ru-RU" dirty="0">
                <a:solidFill>
                  <a:schemeClr val="accent3">
                    <a:lumMod val="50000"/>
                  </a:schemeClr>
                </a:solidFill>
                <a:latin typeface="Times New Roman" panose="02020603050405020304" pitchFamily="18" charset="0"/>
                <a:ea typeface="Times New Roman" panose="02020603050405020304" pitchFamily="18" charset="0"/>
              </a:rPr>
              <a:t> аз </a:t>
            </a:r>
            <a:r>
              <a:rPr lang="ru-RU" dirty="0" err="1">
                <a:solidFill>
                  <a:schemeClr val="accent3">
                    <a:lumMod val="50000"/>
                  </a:schemeClr>
                </a:solidFill>
                <a:latin typeface="Times New Roman" panose="02020603050405020304" pitchFamily="18" charset="0"/>
                <a:ea typeface="Times New Roman" panose="02020603050405020304" pitchFamily="18" charset="0"/>
              </a:rPr>
              <a:t>болса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ақшаны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есепке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жатқызу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ақша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қабылдау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жүзеге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асырылған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күннен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бастап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операциялық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күнде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бір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рет</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жүзеге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асырылады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Жеке </a:t>
            </a:r>
            <a:r>
              <a:rPr lang="ru-RU" dirty="0" err="1">
                <a:solidFill>
                  <a:schemeClr val="accent3">
                    <a:lumMod val="50000"/>
                  </a:schemeClr>
                </a:solidFill>
                <a:latin typeface="Times New Roman" panose="02020603050405020304" pitchFamily="18" charset="0"/>
                <a:ea typeface="Times New Roman" panose="02020603050405020304" pitchFamily="18" charset="0"/>
              </a:rPr>
              <a:t>тұлғалар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автокөлік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құралдарының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аумағымен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жүріп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өткені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алым </a:t>
            </a:r>
            <a:r>
              <a:rPr lang="ru-RU" dirty="0" err="1">
                <a:solidFill>
                  <a:schemeClr val="accent3">
                    <a:lumMod val="50000"/>
                  </a:schemeClr>
                </a:solidFill>
                <a:latin typeface="Times New Roman" panose="02020603050405020304" pitchFamily="18" charset="0"/>
                <a:ea typeface="Times New Roman" panose="02020603050405020304" pitchFamily="18" charset="0"/>
              </a:rPr>
              <a:t>сомаларын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қолма-қол</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ақшамен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төлеген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кезде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қатаң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есептілік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бланкілерінде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уәкілетті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мемлекеттік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органның</a:t>
            </a:r>
            <a:r>
              <a:rPr lang="ru-RU" dirty="0">
                <a:solidFill>
                  <a:schemeClr val="accent3">
                    <a:lumMod val="50000"/>
                  </a:schemeClr>
                </a:solidFill>
                <a:latin typeface="Times New Roman" panose="02020603050405020304" pitchFamily="18" charset="0"/>
                <a:ea typeface="Times New Roman" panose="02020603050405020304" pitchFamily="18" charset="0"/>
              </a:rPr>
              <a:t> бизнес-</a:t>
            </a:r>
            <a:r>
              <a:rPr lang="ru-RU" dirty="0" err="1">
                <a:solidFill>
                  <a:schemeClr val="accent3">
                    <a:lumMod val="50000"/>
                  </a:schemeClr>
                </a:solidFill>
                <a:latin typeface="Times New Roman" panose="02020603050405020304" pitchFamily="18" charset="0"/>
                <a:ea typeface="Times New Roman" panose="02020603050405020304" pitchFamily="18" charset="0"/>
              </a:rPr>
              <a:t>сәйкестендіру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нөмірі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қойылады</a:t>
            </a:r>
            <a:r>
              <a:rPr lang="ru-RU" dirty="0" smtClean="0">
                <a:solidFill>
                  <a:schemeClr val="accent3">
                    <a:lumMod val="50000"/>
                  </a:schemeClr>
                </a:solidFill>
                <a:latin typeface="Times New Roman" panose="02020603050405020304" pitchFamily="18" charset="0"/>
                <a:ea typeface="Times New Roman" panose="02020603050405020304" pitchFamily="18" charset="0"/>
              </a:rPr>
              <a:t>.</a:t>
            </a:r>
          </a:p>
          <a:p>
            <a:pPr algn="just">
              <a:lnSpc>
                <a:spcPct val="115000"/>
              </a:lnSpc>
              <a:spcAft>
                <a:spcPts val="0"/>
              </a:spcAft>
            </a:pPr>
            <a:r>
              <a:rPr lang="ru-RU" dirty="0">
                <a:solidFill>
                  <a:schemeClr val="accent3">
                    <a:lumMod val="50000"/>
                  </a:schemeClr>
                </a:solidFill>
                <a:latin typeface="Times New Roman" panose="02020603050405020304" pitchFamily="18" charset="0"/>
                <a:ea typeface="Times New Roman" panose="02020603050405020304" pitchFamily="18" charset="0"/>
              </a:rPr>
              <a:t>4. </a:t>
            </a:r>
            <a:r>
              <a:rPr lang="ru-RU" dirty="0" err="1">
                <a:solidFill>
                  <a:schemeClr val="accent3">
                    <a:lumMod val="50000"/>
                  </a:schemeClr>
                </a:solidFill>
                <a:latin typeface="Times New Roman" panose="02020603050405020304" pitchFamily="18" charset="0"/>
                <a:ea typeface="Times New Roman" panose="02020603050405020304" pitchFamily="18" charset="0"/>
              </a:rPr>
              <a:t>Жұмыс</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берушілерге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шетелдік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жұмыс</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тартуға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рұқсатты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бергені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немесе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ұзартқаны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алым </a:t>
            </a:r>
            <a:r>
              <a:rPr lang="ru-RU" dirty="0" err="1">
                <a:solidFill>
                  <a:schemeClr val="accent3">
                    <a:lumMod val="50000"/>
                  </a:schemeClr>
                </a:solidFill>
                <a:latin typeface="Times New Roman" panose="02020603050405020304" pitchFamily="18" charset="0"/>
                <a:ea typeface="Times New Roman" panose="02020603050405020304" pitchFamily="18" charset="0"/>
              </a:rPr>
              <a:t>облыстың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маңызы</a:t>
            </a:r>
            <a:r>
              <a:rPr lang="ru-RU" dirty="0">
                <a:solidFill>
                  <a:schemeClr val="accent3">
                    <a:lumMod val="50000"/>
                  </a:schemeClr>
                </a:solidFill>
                <a:latin typeface="Times New Roman" panose="02020603050405020304" pitchFamily="18" charset="0"/>
                <a:ea typeface="Times New Roman" panose="02020603050405020304" pitchFamily="18" charset="0"/>
              </a:rPr>
              <a:t> бар </a:t>
            </a:r>
            <a:r>
              <a:rPr lang="ru-RU" dirty="0" err="1">
                <a:solidFill>
                  <a:schemeClr val="accent3">
                    <a:lumMod val="50000"/>
                  </a:schemeClr>
                </a:solidFill>
                <a:latin typeface="Times New Roman" panose="02020603050405020304" pitchFamily="18" charset="0"/>
                <a:ea typeface="Times New Roman" panose="02020603050405020304" pitchFamily="18" charset="0"/>
              </a:rPr>
              <a:t>қаланың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астананың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жергілікті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атқарушы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халықты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жұмыспен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қамту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туралы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және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халықтың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көші-қоны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саласындағы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заңнамасында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айқындалатын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тәртіппен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жұмыс</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берушілерге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Қазақстан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Республикасына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шетелдік</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жұмыс</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күшін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тартуға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рұқсатты</a:t>
            </a:r>
            <a:r>
              <a:rPr lang="ru-RU" dirty="0">
                <a:solidFill>
                  <a:schemeClr val="accent3">
                    <a:lumMod val="50000"/>
                  </a:schemeClr>
                </a:solidFill>
                <a:latin typeface="Times New Roman" panose="02020603050405020304" pitchFamily="18" charset="0"/>
                <a:ea typeface="Times New Roman" panose="02020603050405020304" pitchFamily="18" charset="0"/>
              </a:rPr>
              <a:t> беру не </a:t>
            </a:r>
            <a:r>
              <a:rPr lang="ru-RU" dirty="0" err="1">
                <a:solidFill>
                  <a:schemeClr val="accent3">
                    <a:lumMod val="50000"/>
                  </a:schemeClr>
                </a:solidFill>
                <a:latin typeface="Times New Roman" panose="02020603050405020304" pitchFamily="18" charset="0"/>
                <a:ea typeface="Times New Roman" panose="02020603050405020304" pitchFamily="18" charset="0"/>
              </a:rPr>
              <a:t>ұзарту</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туралы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шешім</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қабылдағаны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туралы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хабарламасы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алынған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күннен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бастап</a:t>
            </a:r>
            <a:r>
              <a:rPr lang="ru-RU" dirty="0">
                <a:solidFill>
                  <a:schemeClr val="accent3">
                    <a:lumMod val="50000"/>
                  </a:schemeClr>
                </a:solidFill>
                <a:latin typeface="Times New Roman" panose="02020603050405020304" pitchFamily="18" charset="0"/>
                <a:ea typeface="Times New Roman" panose="02020603050405020304" pitchFamily="18" charset="0"/>
              </a:rPr>
              <a:t> он </a:t>
            </a:r>
            <a:r>
              <a:rPr lang="ru-RU" dirty="0" err="1">
                <a:solidFill>
                  <a:schemeClr val="accent3">
                    <a:lumMod val="50000"/>
                  </a:schemeClr>
                </a:solidFill>
                <a:latin typeface="Times New Roman" panose="02020603050405020304" pitchFamily="18" charset="0"/>
                <a:ea typeface="Times New Roman" panose="02020603050405020304" pitchFamily="18" charset="0"/>
              </a:rPr>
              <a:t>жұмыс</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күні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ішінде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алынады</a:t>
            </a:r>
            <a:r>
              <a:rPr lang="ru-RU" dirty="0">
                <a:solidFill>
                  <a:schemeClr val="accent3">
                    <a:lumMod val="50000"/>
                  </a:schemeClr>
                </a:solidFill>
                <a:latin typeface="Times New Roman" panose="02020603050405020304" pitchFamily="18" charset="0"/>
                <a:ea typeface="Times New Roman" panose="02020603050405020304" pitchFamily="18" charset="0"/>
              </a:rPr>
              <a:t>. </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chemeClr val="accent3">
                    <a:lumMod val="50000"/>
                  </a:schemeClr>
                </a:solidFill>
                <a:latin typeface="Times New Roman" panose="02020603050405020304" pitchFamily="18" charset="0"/>
                <a:ea typeface="Times New Roman" panose="02020603050405020304" pitchFamily="18" charset="0"/>
              </a:rPr>
              <a:t>     </a:t>
            </a:r>
            <a:r>
              <a:rPr lang="ru-RU" dirty="0">
                <a:solidFill>
                  <a:schemeClr val="accent3">
                    <a:lumMod val="50000"/>
                  </a:schemeClr>
                </a:solidFill>
                <a:latin typeface="Times New Roman" panose="02020603050405020304" pitchFamily="18" charset="0"/>
                <a:ea typeface="Times New Roman" panose="02020603050405020304" pitchFamily="18" charset="0"/>
              </a:rPr>
              <a:t> 5. "Астана" </a:t>
            </a:r>
            <a:r>
              <a:rPr lang="ru-RU" dirty="0" err="1">
                <a:solidFill>
                  <a:schemeClr val="accent3">
                    <a:lumMod val="50000"/>
                  </a:schemeClr>
                </a:solidFill>
                <a:latin typeface="Times New Roman" panose="02020603050405020304" pitchFamily="18" charset="0"/>
                <a:ea typeface="Times New Roman" panose="02020603050405020304" pitchFamily="18" charset="0"/>
              </a:rPr>
              <a:t>халықаралық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қаржы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орталығының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инвестициялық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резиденті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болып</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табылатын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шетелдіктің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немесе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азаматтығы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жоқ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адамның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резиденттігін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растайтын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құжатты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бергені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үшін</a:t>
            </a:r>
            <a:r>
              <a:rPr lang="ru-RU" dirty="0">
                <a:solidFill>
                  <a:schemeClr val="accent3">
                    <a:lumMod val="50000"/>
                  </a:schemeClr>
                </a:solidFill>
                <a:latin typeface="Times New Roman" panose="02020603050405020304" pitchFamily="18" charset="0"/>
                <a:ea typeface="Times New Roman" panose="02020603050405020304" pitchFamily="18" charset="0"/>
              </a:rPr>
              <a:t> алым </a:t>
            </a:r>
            <a:r>
              <a:rPr lang="ru-RU" dirty="0" err="1">
                <a:solidFill>
                  <a:schemeClr val="accent3">
                    <a:lumMod val="50000"/>
                  </a:schemeClr>
                </a:solidFill>
                <a:latin typeface="Times New Roman" panose="02020603050405020304" pitchFamily="18" charset="0"/>
                <a:ea typeface="Times New Roman" panose="02020603050405020304" pitchFamily="18" charset="0"/>
              </a:rPr>
              <a:t>салық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органына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тиісті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құжаттар</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берілгенге</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дейін</a:t>
            </a:r>
            <a:r>
              <a:rPr lang="ru-RU" dirty="0">
                <a:solidFill>
                  <a:schemeClr val="accent3">
                    <a:lumMod val="50000"/>
                  </a:schemeClr>
                </a:solidFill>
                <a:latin typeface="Times New Roman" panose="02020603050405020304" pitchFamily="18" charset="0"/>
                <a:ea typeface="Times New Roman" panose="02020603050405020304" pitchFamily="18" charset="0"/>
              </a:rPr>
              <a:t> "Астана" </a:t>
            </a:r>
            <a:r>
              <a:rPr lang="ru-RU" dirty="0" err="1">
                <a:solidFill>
                  <a:schemeClr val="accent3">
                    <a:lumMod val="50000"/>
                  </a:schemeClr>
                </a:solidFill>
                <a:latin typeface="Times New Roman" panose="02020603050405020304" pitchFamily="18" charset="0"/>
                <a:ea typeface="Times New Roman" panose="02020603050405020304" pitchFamily="18" charset="0"/>
              </a:rPr>
              <a:t>халықаралық</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қаржы</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орталығының</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тұрған</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жері</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бойынша</a:t>
            </a:r>
            <a:r>
              <a:rPr lang="ru-RU" dirty="0">
                <a:solidFill>
                  <a:schemeClr val="accent3">
                    <a:lumMod val="50000"/>
                  </a:schemeClr>
                </a:solidFill>
                <a:latin typeface="Times New Roman" panose="02020603050405020304" pitchFamily="18" charset="0"/>
                <a:ea typeface="Times New Roman" panose="02020603050405020304" pitchFamily="18" charset="0"/>
              </a:rPr>
              <a:t> </a:t>
            </a:r>
            <a:r>
              <a:rPr lang="ru-RU" dirty="0" err="1">
                <a:solidFill>
                  <a:schemeClr val="accent3">
                    <a:lumMod val="50000"/>
                  </a:schemeClr>
                </a:solidFill>
                <a:latin typeface="Times New Roman" panose="02020603050405020304" pitchFamily="18" charset="0"/>
                <a:ea typeface="Times New Roman" panose="02020603050405020304" pitchFamily="18" charset="0"/>
              </a:rPr>
              <a:t>төленеді</a:t>
            </a:r>
            <a:r>
              <a:rPr lang="ru-RU" dirty="0">
                <a:solidFill>
                  <a:schemeClr val="accent3">
                    <a:lumMod val="50000"/>
                  </a:schemeClr>
                </a:solidFill>
                <a:latin typeface="Times New Roman" panose="02020603050405020304" pitchFamily="18" charset="0"/>
                <a:ea typeface="Times New Roman" panose="02020603050405020304" pitchFamily="18" charset="0"/>
              </a:rPr>
              <a:t>.</a:t>
            </a:r>
            <a:endParaRPr lang="ru-RU" sz="1400" dirty="0">
              <a:solidFill>
                <a:schemeClr val="accent3">
                  <a:lumMod val="50000"/>
                </a:schemeClr>
              </a:solidFill>
              <a:latin typeface="Times New Roman" panose="02020603050405020304" pitchFamily="18" charset="0"/>
              <a:ea typeface="Times New Roman" panose="02020603050405020304" pitchFamily="18" charset="0"/>
            </a:endParaRPr>
          </a:p>
          <a:p>
            <a:endParaRPr lang="ru-RU" dirty="0">
              <a:solidFill>
                <a:schemeClr val="accent3">
                  <a:lumMod val="50000"/>
                </a:schemeClr>
              </a:solidFill>
            </a:endParaRPr>
          </a:p>
        </p:txBody>
      </p:sp>
    </p:spTree>
    <p:extLst>
      <p:ext uri="{BB962C8B-B14F-4D97-AF65-F5344CB8AC3E}">
        <p14:creationId xmlns:p14="http://schemas.microsoft.com/office/powerpoint/2010/main" val="3023585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2003625"/>
          </a:xfrm>
          <a:prstGeom prst="rect">
            <a:avLst/>
          </a:prstGeom>
        </p:spPr>
        <p:txBody>
          <a:bodyPr wrap="square">
            <a:spAutoFit/>
          </a:bodyPr>
          <a:lstStyle/>
          <a:p>
            <a:pPr algn="just">
              <a:lnSpc>
                <a:spcPct val="115000"/>
              </a:lnSpc>
              <a:spcAft>
                <a:spcPts val="0"/>
              </a:spcAft>
            </a:pPr>
            <a:r>
              <a:rPr lang="ru-RU" b="1" dirty="0" err="1">
                <a:solidFill>
                  <a:srgbClr val="000000"/>
                </a:solidFill>
                <a:latin typeface="Times New Roman" panose="02020603050405020304" pitchFamily="18" charset="0"/>
                <a:ea typeface="Times New Roman" panose="02020603050405020304" pitchFamily="18" charset="0"/>
              </a:rPr>
              <a:t>Тіркеу</a:t>
            </a:r>
            <a:r>
              <a:rPr lang="ru-RU" b="1" dirty="0">
                <a:solidFill>
                  <a:srgbClr val="000000"/>
                </a:solidFill>
                <a:latin typeface="Times New Roman" panose="02020603050405020304" pitchFamily="18" charset="0"/>
                <a:ea typeface="Times New Roman" panose="02020603050405020304" pitchFamily="18" charset="0"/>
              </a:rPr>
              <a:t> </a:t>
            </a:r>
            <a:r>
              <a:rPr lang="ru-RU" b="1" dirty="0" err="1">
                <a:solidFill>
                  <a:srgbClr val="000000"/>
                </a:solidFill>
                <a:latin typeface="Times New Roman" panose="02020603050405020304" pitchFamily="18" charset="0"/>
                <a:ea typeface="Times New Roman" panose="02020603050405020304" pitchFamily="18" charset="0"/>
              </a:rPr>
              <a:t>алымдарының</a:t>
            </a:r>
            <a:r>
              <a:rPr lang="ru-RU" b="1" dirty="0">
                <a:solidFill>
                  <a:srgbClr val="000000"/>
                </a:solidFill>
                <a:latin typeface="Times New Roman" panose="02020603050405020304" pitchFamily="18" charset="0"/>
                <a:ea typeface="Times New Roman" panose="02020603050405020304" pitchFamily="18" charset="0"/>
              </a:rPr>
              <a:t> </a:t>
            </a:r>
            <a:r>
              <a:rPr lang="ru-RU" b="1" dirty="0" err="1">
                <a:solidFill>
                  <a:srgbClr val="000000"/>
                </a:solidFill>
                <a:latin typeface="Times New Roman" panose="02020603050405020304" pitchFamily="18" charset="0"/>
                <a:ea typeface="Times New Roman" panose="02020603050405020304" pitchFamily="18" charset="0"/>
              </a:rPr>
              <a:t>мөлшерлемелері</a:t>
            </a:r>
            <a:r>
              <a:rPr lang="ru-RU" b="1" dirty="0">
                <a:solidFill>
                  <a:srgbClr val="000000"/>
                </a:solidFill>
                <a:latin typeface="Times New Roman" panose="02020603050405020304" pitchFamily="18" charset="0"/>
                <a:ea typeface="Times New Roman" panose="02020603050405020304" pitchFamily="18" charset="0"/>
              </a:rPr>
              <a:t> </a:t>
            </a:r>
            <a:endParaRPr lang="ru-RU" sz="1400" dirty="0">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1. </a:t>
            </a:r>
            <a:r>
              <a:rPr lang="ru-RU" dirty="0" err="1">
                <a:solidFill>
                  <a:srgbClr val="000000"/>
                </a:solidFill>
                <a:latin typeface="Times New Roman" panose="02020603050405020304" pitchFamily="18" charset="0"/>
                <a:ea typeface="Times New Roman" panose="02020603050405020304" pitchFamily="18" charset="0"/>
              </a:rPr>
              <a:t>Тіркеу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алымдарының</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мөлшерлемелері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республикалық</a:t>
            </a:r>
            <a:r>
              <a:rPr lang="ru-RU" dirty="0">
                <a:solidFill>
                  <a:srgbClr val="000000"/>
                </a:solidFill>
                <a:latin typeface="Times New Roman" panose="02020603050405020304" pitchFamily="18" charset="0"/>
                <a:ea typeface="Times New Roman" panose="02020603050405020304" pitchFamily="18" charset="0"/>
              </a:rPr>
              <a:t> бюджет </a:t>
            </a:r>
            <a:r>
              <a:rPr lang="ru-RU" dirty="0" err="1">
                <a:solidFill>
                  <a:srgbClr val="000000"/>
                </a:solidFill>
                <a:latin typeface="Times New Roman" panose="02020603050405020304" pitchFamily="18" charset="0"/>
                <a:ea typeface="Times New Roman" panose="02020603050405020304" pitchFamily="18" charset="0"/>
              </a:rPr>
              <a:t>туралы</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заңда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белгіленген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және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осындай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алымдарды</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төлеу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күніне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қолданыста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болатын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айлық</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есептік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көрсеткішке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бұдан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әрі</a:t>
            </a:r>
            <a:r>
              <a:rPr lang="ru-RU" dirty="0">
                <a:solidFill>
                  <a:srgbClr val="000000"/>
                </a:solidFill>
                <a:latin typeface="Times New Roman" panose="02020603050405020304" pitchFamily="18" charset="0"/>
                <a:ea typeface="Times New Roman" panose="02020603050405020304" pitchFamily="18" charset="0"/>
              </a:rPr>
              <a:t> осы </a:t>
            </a:r>
            <a:r>
              <a:rPr lang="ru-RU" dirty="0" err="1">
                <a:solidFill>
                  <a:srgbClr val="000000"/>
                </a:solidFill>
                <a:latin typeface="Times New Roman" panose="02020603050405020304" pitchFamily="18" charset="0"/>
                <a:ea typeface="Times New Roman" panose="02020603050405020304" pitchFamily="18" charset="0"/>
              </a:rPr>
              <a:t>тараудың</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мәтіні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бойынша</a:t>
            </a:r>
            <a:r>
              <a:rPr lang="ru-RU" dirty="0">
                <a:solidFill>
                  <a:srgbClr val="000000"/>
                </a:solidFill>
                <a:latin typeface="Times New Roman" panose="02020603050405020304" pitchFamily="18" charset="0"/>
                <a:ea typeface="Times New Roman" panose="02020603050405020304" pitchFamily="18" charset="0"/>
              </a:rPr>
              <a:t> – АЕК) </a:t>
            </a:r>
            <a:r>
              <a:rPr lang="ru-RU" dirty="0" err="1">
                <a:solidFill>
                  <a:srgbClr val="000000"/>
                </a:solidFill>
                <a:latin typeface="Times New Roman" panose="02020603050405020304" pitchFamily="18" charset="0"/>
                <a:ea typeface="Times New Roman" panose="02020603050405020304" pitchFamily="18" charset="0"/>
              </a:rPr>
              <a:t>еселенген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мөлшерде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айқындалады</a:t>
            </a:r>
            <a:r>
              <a:rPr lang="ru-RU" dirty="0">
                <a:solidFill>
                  <a:srgbClr val="000000"/>
                </a:solidFill>
                <a:latin typeface="Times New Roman" panose="02020603050405020304" pitchFamily="18" charset="0"/>
                <a:ea typeface="Times New Roman" panose="02020603050405020304" pitchFamily="18" charset="0"/>
              </a:rPr>
              <a:t>.</a:t>
            </a:r>
            <a:endParaRPr lang="ru-RU" sz="1400" dirty="0">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 2. </a:t>
            </a:r>
            <a:r>
              <a:rPr lang="ru-RU" dirty="0" err="1">
                <a:solidFill>
                  <a:srgbClr val="000000"/>
                </a:solidFill>
                <a:latin typeface="Times New Roman" panose="02020603050405020304" pitchFamily="18" charset="0"/>
                <a:ea typeface="Times New Roman" panose="02020603050405020304" pitchFamily="18" charset="0"/>
              </a:rPr>
              <a:t>Коммерциялық</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ұйымдарды</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қоспағанда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заңды</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тұлғаларды</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олардың</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филиалдары</a:t>
            </a:r>
            <a:r>
              <a:rPr lang="ru-RU" dirty="0">
                <a:solidFill>
                  <a:srgbClr val="000000"/>
                </a:solidFill>
                <a:latin typeface="Times New Roman" panose="02020603050405020304" pitchFamily="18" charset="0"/>
                <a:ea typeface="Times New Roman" panose="02020603050405020304" pitchFamily="18" charset="0"/>
              </a:rPr>
              <a:t> мен </a:t>
            </a:r>
            <a:r>
              <a:rPr lang="ru-RU" dirty="0" err="1">
                <a:solidFill>
                  <a:srgbClr val="000000"/>
                </a:solidFill>
                <a:latin typeface="Times New Roman" panose="02020603050405020304" pitchFamily="18" charset="0"/>
                <a:ea typeface="Times New Roman" panose="02020603050405020304" pitchFamily="18" charset="0"/>
              </a:rPr>
              <a:t>өкілдіктерін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мемлекеттік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есептік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тіркегені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сондай-ақ</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оларды</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қайта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тіркегені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үшін</a:t>
            </a:r>
            <a:r>
              <a:rPr lang="ru-RU" dirty="0">
                <a:solidFill>
                  <a:srgbClr val="000000"/>
                </a:solidFill>
                <a:latin typeface="Times New Roman" panose="02020603050405020304" pitchFamily="18" charset="0"/>
                <a:ea typeface="Times New Roman" panose="02020603050405020304" pitchFamily="18" charset="0"/>
              </a:rPr>
              <a:t> алым </a:t>
            </a:r>
            <a:r>
              <a:rPr lang="ru-RU" dirty="0" err="1">
                <a:solidFill>
                  <a:srgbClr val="000000"/>
                </a:solidFill>
                <a:latin typeface="Times New Roman" panose="02020603050405020304" pitchFamily="18" charset="0"/>
                <a:ea typeface="Times New Roman" panose="02020603050405020304" pitchFamily="18" charset="0"/>
              </a:rPr>
              <a:t>мөлшерлемелері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мыналарды</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құрайды</a:t>
            </a:r>
            <a:r>
              <a:rPr lang="ru-RU"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760368196"/>
              </p:ext>
            </p:extLst>
          </p:nvPr>
        </p:nvGraphicFramePr>
        <p:xfrm>
          <a:off x="1" y="1929814"/>
          <a:ext cx="12191999" cy="5034690"/>
        </p:xfrm>
        <a:graphic>
          <a:graphicData uri="http://schemas.openxmlformats.org/drawingml/2006/table">
            <a:tbl>
              <a:tblPr firstRow="1" firstCol="1" bandRow="1">
                <a:tableStyleId>{5C22544A-7EE6-4342-B048-85BDC9FD1C3A}</a:tableStyleId>
              </a:tblPr>
              <a:tblGrid>
                <a:gridCol w="714702">
                  <a:extLst>
                    <a:ext uri="{9D8B030D-6E8A-4147-A177-3AD203B41FA5}">
                      <a16:colId xmlns:a16="http://schemas.microsoft.com/office/drawing/2014/main" val="3701370174"/>
                    </a:ext>
                  </a:extLst>
                </a:gridCol>
                <a:gridCol w="10580243">
                  <a:extLst>
                    <a:ext uri="{9D8B030D-6E8A-4147-A177-3AD203B41FA5}">
                      <a16:colId xmlns:a16="http://schemas.microsoft.com/office/drawing/2014/main" val="1915709266"/>
                    </a:ext>
                  </a:extLst>
                </a:gridCol>
                <a:gridCol w="897054">
                  <a:extLst>
                    <a:ext uri="{9D8B030D-6E8A-4147-A177-3AD203B41FA5}">
                      <a16:colId xmlns:a16="http://schemas.microsoft.com/office/drawing/2014/main" val="1589675532"/>
                    </a:ext>
                  </a:extLst>
                </a:gridCol>
              </a:tblGrid>
              <a:tr h="43875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Тіркеу әрекеттерінің түрлері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Мөлшерлемелер (АЕК)</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extLst>
                  <a:ext uri="{0D108BD9-81ED-4DB2-BD59-A6C34878D82A}">
                    <a16:rowId xmlns:a16="http://schemas.microsoft.com/office/drawing/2014/main" val="2529055972"/>
                  </a:ext>
                </a:extLst>
              </a:tr>
              <a:tr h="160992">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extLst>
                  <a:ext uri="{0D108BD9-81ED-4DB2-BD59-A6C34878D82A}">
                    <a16:rowId xmlns:a16="http://schemas.microsoft.com/office/drawing/2014/main" val="2434828790"/>
                  </a:ext>
                </a:extLst>
              </a:tr>
              <a:tr h="579886">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Коммерциялық ұйымдарды қоспағанда, заңды тұлғаларды мемлекеттік тіркегені (қайта тіркегені), олардың қызметінің тоқтатылуын мемлекеттік тіркегені (оның ішінде Қазақстан Республикасының заңнамасында көзделген жағдайларда қайта ұйымдастыру кезінде), олардың филиалдары мен өкілдіктерін есептік тіркегені (қайта тіркегені), есептік тіркеуден шығарғаны үшін: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extLst>
                  <a:ext uri="{0D108BD9-81ED-4DB2-BD59-A6C34878D82A}">
                    <a16:rowId xmlns:a16="http://schemas.microsoft.com/office/drawing/2014/main" val="2912393914"/>
                  </a:ext>
                </a:extLst>
              </a:tr>
              <a:tr h="160992">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заңды тұлғаларды, олардың филиалдары мен өкілдіктерін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extLst>
                  <a:ext uri="{0D108BD9-81ED-4DB2-BD59-A6C34878D82A}">
                    <a16:rowId xmlns:a16="http://schemas.microsoft.com/office/drawing/2014/main" val="2697405109"/>
                  </a:ext>
                </a:extLst>
              </a:tr>
              <a:tr h="160992">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саяси партияларды, олардың филиалдары мен өкілдіктерін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14</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extLst>
                  <a:ext uri="{0D108BD9-81ED-4DB2-BD59-A6C34878D82A}">
                    <a16:rowId xmlns:a16="http://schemas.microsoft.com/office/drawing/2014/main" val="1308531878"/>
                  </a:ext>
                </a:extLst>
              </a:tr>
              <a:tr h="178834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РҚАО-</a:t>
                      </a:r>
                      <a:r>
                        <a:rPr lang="en-US" sz="1000" dirty="0" err="1">
                          <a:effectLst/>
                          <a:latin typeface="Times New Roman" panose="02020603050405020304" pitchFamily="18" charset="0"/>
                          <a:cs typeface="Times New Roman" panose="02020603050405020304" pitchFamily="18" charset="0"/>
                        </a:rPr>
                        <a:t>ның</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ескертпесі</a:t>
                      </a:r>
                      <a:r>
                        <a:rPr lang="en-US"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2-жолдың 2-графасы </a:t>
                      </a:r>
                      <a:r>
                        <a:rPr lang="en-US" sz="1000" dirty="0" err="1">
                          <a:effectLst/>
                          <a:latin typeface="Times New Roman" panose="02020603050405020304" pitchFamily="18" charset="0"/>
                          <a:cs typeface="Times New Roman" panose="02020603050405020304" pitchFamily="18" charset="0"/>
                        </a:rPr>
                        <a:t>жаңа</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редакцияда</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көзделген</a:t>
                      </a:r>
                      <a:r>
                        <a:rPr lang="en-US" sz="1000" dirty="0">
                          <a:effectLst/>
                          <a:latin typeface="Times New Roman" panose="02020603050405020304" pitchFamily="18" charset="0"/>
                          <a:cs typeface="Times New Roman" panose="02020603050405020304" pitchFamily="18" charset="0"/>
                        </a:rPr>
                        <a:t> – ҚР 26.12.2019 № 284-VI </a:t>
                      </a:r>
                      <a:r>
                        <a:rPr lang="en-US" sz="1000" dirty="0" err="1">
                          <a:effectLst/>
                          <a:latin typeface="Times New Roman" panose="02020603050405020304" pitchFamily="18" charset="0"/>
                          <a:cs typeface="Times New Roman" panose="02020603050405020304" pitchFamily="18" charset="0"/>
                        </a:rPr>
                        <a:t>Заңымен</a:t>
                      </a:r>
                      <a:r>
                        <a:rPr lang="en-US" sz="1000" dirty="0">
                          <a:effectLst/>
                          <a:latin typeface="Times New Roman" panose="02020603050405020304" pitchFamily="18" charset="0"/>
                          <a:cs typeface="Times New Roman" panose="02020603050405020304" pitchFamily="18" charset="0"/>
                        </a:rPr>
                        <a:t> (01.01.2022 </a:t>
                      </a:r>
                      <a:r>
                        <a:rPr lang="en-US" sz="1000" dirty="0" err="1">
                          <a:effectLst/>
                          <a:latin typeface="Times New Roman" panose="02020603050405020304" pitchFamily="18" charset="0"/>
                          <a:cs typeface="Times New Roman" panose="02020603050405020304" pitchFamily="18" charset="0"/>
                        </a:rPr>
                        <a:t>бастап</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қолданысқа</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енгізіледі</a:t>
                      </a:r>
                      <a:r>
                        <a:rPr lang="en-US"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ЗҚАИ-</a:t>
                      </a:r>
                      <a:r>
                        <a:rPr lang="en-US" sz="1000" dirty="0" err="1">
                          <a:effectLst/>
                          <a:latin typeface="Times New Roman" panose="02020603050405020304" pitchFamily="18" charset="0"/>
                          <a:cs typeface="Times New Roman" panose="02020603050405020304" pitchFamily="18" charset="0"/>
                        </a:rPr>
                        <a:t>ның</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ескертпесі</a:t>
                      </a:r>
                      <a:r>
                        <a:rPr lang="en-US"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2-жолдың 2-графасының </a:t>
                      </a:r>
                      <a:r>
                        <a:rPr lang="en-US" sz="1000" dirty="0" err="1">
                          <a:effectLst/>
                          <a:latin typeface="Times New Roman" panose="02020603050405020304" pitchFamily="18" charset="0"/>
                          <a:cs typeface="Times New Roman" panose="02020603050405020304" pitchFamily="18" charset="0"/>
                        </a:rPr>
                        <a:t>бұл</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редакциясы</a:t>
                      </a:r>
                      <a:r>
                        <a:rPr lang="en-US" sz="1000" dirty="0">
                          <a:effectLst/>
                          <a:latin typeface="Times New Roman" panose="02020603050405020304" pitchFamily="18" charset="0"/>
                          <a:cs typeface="Times New Roman" panose="02020603050405020304" pitchFamily="18" charset="0"/>
                        </a:rPr>
                        <a:t> 01.01.2022 </a:t>
                      </a:r>
                      <a:r>
                        <a:rPr lang="en-US" sz="1000" dirty="0" err="1">
                          <a:effectLst/>
                          <a:latin typeface="Times New Roman" panose="02020603050405020304" pitchFamily="18" charset="0"/>
                          <a:cs typeface="Times New Roman" panose="02020603050405020304" pitchFamily="18" charset="0"/>
                        </a:rPr>
                        <a:t>дейін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қолданыста</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болады</a:t>
                      </a:r>
                      <a:r>
                        <a:rPr lang="en-US" sz="1000" dirty="0">
                          <a:effectLst/>
                          <a:latin typeface="Times New Roman" panose="02020603050405020304" pitchFamily="18" charset="0"/>
                          <a:cs typeface="Times New Roman" panose="02020603050405020304" pitchFamily="18" charset="0"/>
                        </a:rPr>
                        <a:t> – ҚР </a:t>
                      </a:r>
                      <a:r>
                        <a:rPr lang="en-US" sz="1000" dirty="0" err="1">
                          <a:effectLst/>
                          <a:latin typeface="Times New Roman" panose="02020603050405020304" pitchFamily="18" charset="0"/>
                          <a:cs typeface="Times New Roman" panose="02020603050405020304" pitchFamily="18" charset="0"/>
                        </a:rPr>
                        <a:t>ҚР</a:t>
                      </a:r>
                      <a:r>
                        <a:rPr lang="en-US" sz="1000" dirty="0">
                          <a:effectLst/>
                          <a:latin typeface="Times New Roman" panose="02020603050405020304" pitchFamily="18" charset="0"/>
                          <a:cs typeface="Times New Roman" panose="02020603050405020304" pitchFamily="18" charset="0"/>
                        </a:rPr>
                        <a:t> 26.12.2019 № 284-VI </a:t>
                      </a:r>
                      <a:r>
                        <a:rPr lang="en-US" sz="1000" dirty="0" err="1">
                          <a:effectLst/>
                          <a:latin typeface="Times New Roman" panose="02020603050405020304" pitchFamily="18" charset="0"/>
                          <a:cs typeface="Times New Roman" panose="02020603050405020304" pitchFamily="18" charset="0"/>
                        </a:rPr>
                        <a:t>Заңымен</a:t>
                      </a:r>
                      <a:r>
                        <a:rPr lang="en-US"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en-US" sz="1000" dirty="0" err="1">
                          <a:effectLst/>
                          <a:latin typeface="Times New Roman" panose="02020603050405020304" pitchFamily="18" charset="0"/>
                          <a:cs typeface="Times New Roman" panose="02020603050405020304" pitchFamily="18" charset="0"/>
                        </a:rPr>
                        <a:t>Бюджет</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қаражатынан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қаржыландырылатын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мекемелерді</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қазыналық</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кәсіпорындарды</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үй-жайлар</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пәтерлер</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меншік</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иелерінің</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кооперативтерін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және</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көппәтерлі</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тұрғын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үй</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мүлкінің</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меншік</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иелері</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бірлестіктерін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мемлекеттік</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тіркегені</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қайта</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тіркегені</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олардың</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қызметінің</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тоқтатылуын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оның</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ішінде</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Қазақстан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Республикасының</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заңнамасында</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көзделген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жағдайларда</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қайта</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ұйымдастыру</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кезінде</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мемлекеттік</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тіркегені</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олардың</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филиалдары</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мен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өкілдіктерін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есептік</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тіркегені</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қайта</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тіркегені</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есептік</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тіркеуден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шығарғаны</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үшін</a:t>
                      </a:r>
                      <a:r>
                        <a:rPr lang="en-US"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 </a:t>
                      </a:r>
                      <a:endParaRPr lang="ru-RU" sz="10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extLst>
                  <a:ext uri="{0D108BD9-81ED-4DB2-BD59-A6C34878D82A}">
                    <a16:rowId xmlns:a16="http://schemas.microsoft.com/office/drawing/2014/main" val="1461374438"/>
                  </a:ext>
                </a:extLst>
              </a:tr>
              <a:tr h="160992">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мемлекеттік тіркегені, қызметтің тоқтатылуын тіркегені, есептік тіркегені, есептік тіркеуден шығарғаны үшін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extLst>
                  <a:ext uri="{0D108BD9-81ED-4DB2-BD59-A6C34878D82A}">
                    <a16:rowId xmlns:a16="http://schemas.microsoft.com/office/drawing/2014/main" val="4138453898"/>
                  </a:ext>
                </a:extLst>
              </a:tr>
              <a:tr h="160992">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қайта тіркегені үшін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extLst>
                  <a:ext uri="{0D108BD9-81ED-4DB2-BD59-A6C34878D82A}">
                    <a16:rowId xmlns:a16="http://schemas.microsoft.com/office/drawing/2014/main" val="2777429716"/>
                  </a:ext>
                </a:extLst>
              </a:tr>
              <a:tr h="72102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Балалар мен жастардың қоғамдық бірлестіктерін, сондай-ақ мүгедектердің қоғамдық бірлестіктерін мемлекеттік тіркегені (қайта тіркегені), олардың қызметінің тоқтатылуын мемлекеттік тіркегені (оның ішінде Қазақстан Республикасының заңнамасында көзделген жағдайларда қайта ұйымдастыру кезінде), олардың филиалдары мен өкілдіктерін, республикалық және өңірлік ұлттық-мәдени қоғамдық бірлестіктердің филиалдарын есептік тіркегені (қайта тіркегені), есептік тіркеуден шығарғаны үшін: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extLst>
                  <a:ext uri="{0D108BD9-81ED-4DB2-BD59-A6C34878D82A}">
                    <a16:rowId xmlns:a16="http://schemas.microsoft.com/office/drawing/2014/main" val="3074449318"/>
                  </a:ext>
                </a:extLst>
              </a:tr>
              <a:tr h="29761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тіркегені үшін (оның ішінде Қазақстан Республикасының заңнамасында көзделген жағдайларда қайта ұйымдастыру кезінде)</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extLst>
                  <a:ext uri="{0D108BD9-81ED-4DB2-BD59-A6C34878D82A}">
                    <a16:rowId xmlns:a16="http://schemas.microsoft.com/office/drawing/2014/main" val="615305637"/>
                  </a:ext>
                </a:extLst>
              </a:tr>
              <a:tr h="29761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қайта тіркегені, қызметтің тоқтатылуын мемлекеттік тіркегені (оның ішінде Қазақстан Республикасының заңнамасында көзделген жағдайларда қайта ұйымдастыру кезінде), есептік тіркеуден шығарғаны үшін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1</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38" marR="5538" marT="5538" marB="5538" anchor="ctr"/>
                </a:tc>
                <a:extLst>
                  <a:ext uri="{0D108BD9-81ED-4DB2-BD59-A6C34878D82A}">
                    <a16:rowId xmlns:a16="http://schemas.microsoft.com/office/drawing/2014/main" val="4165744925"/>
                  </a:ext>
                </a:extLst>
              </a:tr>
            </a:tbl>
          </a:graphicData>
        </a:graphic>
      </p:graphicFrame>
    </p:spTree>
    <p:extLst>
      <p:ext uri="{BB962C8B-B14F-4D97-AF65-F5344CB8AC3E}">
        <p14:creationId xmlns:p14="http://schemas.microsoft.com/office/powerpoint/2010/main" val="1291444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38507" y="0"/>
            <a:ext cx="5190075" cy="410882"/>
          </a:xfrm>
          <a:prstGeom prst="rect">
            <a:avLst/>
          </a:prstGeom>
        </p:spPr>
        <p:txBody>
          <a:bodyPr wrap="none">
            <a:spAutoFit/>
          </a:bodyPr>
          <a:lstStyle/>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3.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мөлшерлемелері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мыналарды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құрайды</a:t>
            </a:r>
            <a:r>
              <a:rPr lang="en-US"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781050991"/>
              </p:ext>
            </p:extLst>
          </p:nvPr>
        </p:nvGraphicFramePr>
        <p:xfrm>
          <a:off x="126122" y="410882"/>
          <a:ext cx="12065877" cy="3541712"/>
        </p:xfrm>
        <a:graphic>
          <a:graphicData uri="http://schemas.openxmlformats.org/drawingml/2006/table">
            <a:tbl>
              <a:tblPr firstRow="1" firstCol="1" bandRow="1">
                <a:tableStyleId>{5C22544A-7EE6-4342-B048-85BDC9FD1C3A}</a:tableStyleId>
              </a:tblPr>
              <a:tblGrid>
                <a:gridCol w="1780452">
                  <a:extLst>
                    <a:ext uri="{9D8B030D-6E8A-4147-A177-3AD203B41FA5}">
                      <a16:colId xmlns:a16="http://schemas.microsoft.com/office/drawing/2014/main" val="1689842084"/>
                    </a:ext>
                  </a:extLst>
                </a:gridCol>
                <a:gridCol w="9351545">
                  <a:extLst>
                    <a:ext uri="{9D8B030D-6E8A-4147-A177-3AD203B41FA5}">
                      <a16:colId xmlns:a16="http://schemas.microsoft.com/office/drawing/2014/main" val="2060367990"/>
                    </a:ext>
                  </a:extLst>
                </a:gridCol>
                <a:gridCol w="933880">
                  <a:extLst>
                    <a:ext uri="{9D8B030D-6E8A-4147-A177-3AD203B41FA5}">
                      <a16:colId xmlns:a16="http://schemas.microsoft.com/office/drawing/2014/main" val="1702903552"/>
                    </a:ext>
                  </a:extLst>
                </a:gridCol>
              </a:tblGrid>
              <a:tr h="53647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Тіркеу әрекеттерінің түрлері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Мөлшер-лемелер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extLst>
                  <a:ext uri="{0D108BD9-81ED-4DB2-BD59-A6C34878D82A}">
                    <a16:rowId xmlns:a16="http://schemas.microsoft.com/office/drawing/2014/main" val="2416742228"/>
                  </a:ext>
                </a:extLst>
              </a:tr>
              <a:tr h="19132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extLst>
                  <a:ext uri="{0D108BD9-81ED-4DB2-BD59-A6C34878D82A}">
                    <a16:rowId xmlns:a16="http://schemas.microsoft.com/office/drawing/2014/main" val="2291355626"/>
                  </a:ext>
                </a:extLst>
              </a:tr>
              <a:tr h="41092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16.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Алып тастау көзделген - ҚР 24.05.2018 № 156-VI Заңымен (01.07.2018 бастап қолданысқа енгізіледі).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extLst>
                  <a:ext uri="{0D108BD9-81ED-4DB2-BD59-A6C34878D82A}">
                    <a16:rowId xmlns:a16="http://schemas.microsoft.com/office/drawing/2014/main" val="2348503389"/>
                  </a:ext>
                </a:extLst>
              </a:tr>
              <a:tr h="41092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Жылжымалы мүлік кепілін және кеме ипотекасын мемлекеттік тіркегені, сондай-ақ әуе кемесін тіркеуден алып тастауға және әкетуге кері қайтарып алынбайтын өкілеттікті мемлекеттік тіркегені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extLst>
                  <a:ext uri="{0D108BD9-81ED-4DB2-BD59-A6C34878D82A}">
                    <a16:rowId xmlns:a16="http://schemas.microsoft.com/office/drawing/2014/main" val="2923741014"/>
                  </a:ext>
                </a:extLst>
              </a:tr>
              <a:tr h="70904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17.1.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жылжымалы мүлік кепілін және кеме ипотекасын, әуе кемесін тіркеуден алып тастауға және әкетуге кері қайтарып алынбайтын өкілеттікті, сондай-ақ тіркелген кепілдің өзгерістерін, толықтыруларын және тоқтатылуын немесе әуе кемесін тіркеуден алып тастауға және әкетуге қайтарып алынбайтын өкілеттіктің өзгерістерін, толықтыруларын және мемлекеттік тізілімнен алып тастауды тіркегені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extLst>
                  <a:ext uri="{0D108BD9-81ED-4DB2-BD59-A6C34878D82A}">
                    <a16:rowId xmlns:a16="http://schemas.microsoft.com/office/drawing/2014/main" val="3597535268"/>
                  </a:ext>
                </a:extLst>
              </a:tr>
              <a:tr h="19132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17.1.1.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жеке тұлғалардан**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extLst>
                  <a:ext uri="{0D108BD9-81ED-4DB2-BD59-A6C34878D82A}">
                    <a16:rowId xmlns:a16="http://schemas.microsoft.com/office/drawing/2014/main" val="1543045719"/>
                  </a:ext>
                </a:extLst>
              </a:tr>
              <a:tr h="19132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17.1.2.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заңды тұлғалардан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extLst>
                  <a:ext uri="{0D108BD9-81ED-4DB2-BD59-A6C34878D82A}">
                    <a16:rowId xmlns:a16="http://schemas.microsoft.com/office/drawing/2014/main" val="3501436210"/>
                  </a:ext>
                </a:extLst>
              </a:tr>
              <a:tr h="36390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17.1.3.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екінші деңгейдегі банктердің кредиттік портфельдерінің сапасын жақсартуға маманданатын, Қазақстан Республикасының Үкіметі жалғыз акционері болып табылатын ұйымнан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extLst>
                  <a:ext uri="{0D108BD9-81ED-4DB2-BD59-A6C34878D82A}">
                    <a16:rowId xmlns:a16="http://schemas.microsoft.com/office/drawing/2014/main" val="2538445037"/>
                  </a:ext>
                </a:extLst>
              </a:tr>
              <a:tr h="53647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17.2.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жылжымалы мүлік кепілінің және кеме ипотекасының, сондай-ақ әуе кемесін тіркеуден алып тастауға және әкетуге кері қайтарып алынбайтын өкілеттіктің мемлекеттік тіркелгенін куәландыратын құжаттың телнұсқасын бергені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0,5</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79" marR="9379" marT="9379" marB="9379" anchor="ctr"/>
                </a:tc>
                <a:extLst>
                  <a:ext uri="{0D108BD9-81ED-4DB2-BD59-A6C34878D82A}">
                    <a16:rowId xmlns:a16="http://schemas.microsoft.com/office/drawing/2014/main" val="4271067545"/>
                  </a:ext>
                </a:extLst>
              </a:tr>
            </a:tbl>
          </a:graphicData>
        </a:graphic>
      </p:graphicFrame>
      <p:sp>
        <p:nvSpPr>
          <p:cNvPr id="6" name="Прямоугольник 5"/>
          <p:cNvSpPr/>
          <p:nvPr/>
        </p:nvSpPr>
        <p:spPr>
          <a:xfrm>
            <a:off x="-84083" y="3952594"/>
            <a:ext cx="12276083" cy="3277820"/>
          </a:xfrm>
          <a:prstGeom prst="rect">
            <a:avLst/>
          </a:prstGeom>
        </p:spPr>
        <p:txBody>
          <a:bodyPr wrap="square">
            <a:spAutoFit/>
          </a:bodyPr>
          <a:lstStyle/>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Нөлдік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мыналарды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мемлекеттік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тіркеген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кезде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қолданылады</a:t>
            </a:r>
            <a:r>
              <a:rPr lang="en-US" dirty="0">
                <a:solidFill>
                  <a:srgbClr val="000000"/>
                </a:solidFill>
                <a:latin typeface="Times New Roman" panose="02020603050405020304" pitchFamily="18" charset="0"/>
                <a:ea typeface="Times New Roman" panose="02020603050405020304" pitchFamily="18" charset="0"/>
              </a:rPr>
              <a:t>:</a:t>
            </a:r>
            <a:endParaRPr lang="ru-RU" sz="1400" dirty="0">
              <a:latin typeface="Times New Roman" panose="02020603050405020304" pitchFamily="18" charset="0"/>
              <a:ea typeface="Times New Roman" panose="02020603050405020304" pitchFamily="18" charset="0"/>
            </a:endParaRPr>
          </a:p>
          <a:p>
            <a:pPr>
              <a:lnSpc>
                <a:spcPct val="115000"/>
              </a:lnSpc>
              <a:spcAft>
                <a:spcPts val="0"/>
              </a:spcAft>
            </a:pPr>
            <a:r>
              <a:rPr lang="en-US" dirty="0">
                <a:solidFill>
                  <a:srgbClr val="FF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 </a:t>
            </a:r>
            <a:r>
              <a:rPr lang="en-US" dirty="0">
                <a:solidFill>
                  <a:srgbClr val="000000"/>
                </a:solidFill>
                <a:latin typeface="Times New Roman" panose="02020603050405020304" pitchFamily="18" charset="0"/>
                <a:ea typeface="Times New Roman" panose="02020603050405020304" pitchFamily="18" charset="0"/>
              </a:rPr>
              <a:t>2) </a:t>
            </a:r>
            <a:r>
              <a:rPr lang="en-US" dirty="0" err="1">
                <a:solidFill>
                  <a:srgbClr val="000000"/>
                </a:solidFill>
                <a:latin typeface="Times New Roman" panose="02020603050405020304" pitchFamily="18" charset="0"/>
                <a:ea typeface="Times New Roman" panose="02020603050405020304" pitchFamily="18" charset="0"/>
              </a:rPr>
              <a:t>мына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адамдардың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жылжымалы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мүлік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кепілі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кеменің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немесе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салынып</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жатқан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кеменің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ипотекасы</a:t>
            </a:r>
            <a:r>
              <a:rPr lang="en-US" dirty="0">
                <a:solidFill>
                  <a:srgbClr val="000000"/>
                </a:solidFill>
                <a:latin typeface="Times New Roman" panose="02020603050405020304" pitchFamily="18" charset="0"/>
                <a:ea typeface="Times New Roman" panose="02020603050405020304" pitchFamily="18" charset="0"/>
              </a:rPr>
              <a:t>: </a:t>
            </a:r>
            <a:endParaRPr lang="kk-KZ" dirty="0" smtClean="0">
              <a:solidFill>
                <a:srgbClr val="000000"/>
              </a:solidFill>
              <a:latin typeface="Times New Roman" panose="02020603050405020304" pitchFamily="18" charset="0"/>
              <a:ea typeface="Times New Roman" panose="02020603050405020304" pitchFamily="18" charset="0"/>
            </a:endParaRPr>
          </a:p>
          <a:p>
            <a:pPr>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соғысының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ардагерлері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жеңілдіктер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соғысының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ардагерлеріне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теңестірілген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ардагерлер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басқа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мемлекеттердің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аумағындағы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ұрыс</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қимылдарының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ардагерлері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соғысы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жылдарында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тылдағы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қажырлы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еңбегі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мінсіз</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әскери</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қызметі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бұрынғы</a:t>
            </a:r>
            <a:r>
              <a:rPr lang="en-US" dirty="0">
                <a:solidFill>
                  <a:srgbClr val="000000"/>
                </a:solidFill>
                <a:latin typeface="Times New Roman" panose="02020603050405020304" pitchFamily="18" charset="0"/>
                <a:ea typeface="Times New Roman" panose="02020603050405020304" pitchFamily="18" charset="0"/>
              </a:rPr>
              <a:t> КСР </a:t>
            </a:r>
            <a:r>
              <a:rPr lang="en-US" dirty="0" err="1">
                <a:solidFill>
                  <a:srgbClr val="000000"/>
                </a:solidFill>
                <a:latin typeface="Times New Roman" panose="02020603050405020304" pitchFamily="18" charset="0"/>
                <a:ea typeface="Times New Roman" panose="02020603050405020304" pitchFamily="18" charset="0"/>
              </a:rPr>
              <a:t>Одағының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ордендерімен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медальдарымен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наградталған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адамдар</a:t>
            </a:r>
            <a:r>
              <a:rPr lang="en-US" dirty="0">
                <a:solidFill>
                  <a:srgbClr val="000000"/>
                </a:solidFill>
                <a:latin typeface="Times New Roman" panose="02020603050405020304" pitchFamily="18" charset="0"/>
                <a:ea typeface="Times New Roman" panose="02020603050405020304" pitchFamily="18" charset="0"/>
              </a:rPr>
              <a:t>, 1941 </a:t>
            </a:r>
            <a:r>
              <a:rPr lang="en-US" dirty="0" err="1">
                <a:solidFill>
                  <a:srgbClr val="000000"/>
                </a:solidFill>
                <a:latin typeface="Times New Roman" panose="02020603050405020304" pitchFamily="18" charset="0"/>
                <a:ea typeface="Times New Roman" panose="02020603050405020304" pitchFamily="18" charset="0"/>
              </a:rPr>
              <a:t>жылғы</a:t>
            </a:r>
            <a:r>
              <a:rPr lang="en-US" dirty="0">
                <a:solidFill>
                  <a:srgbClr val="000000"/>
                </a:solidFill>
                <a:latin typeface="Times New Roman" panose="02020603050405020304" pitchFamily="18" charset="0"/>
                <a:ea typeface="Times New Roman" panose="02020603050405020304" pitchFamily="18" charset="0"/>
              </a:rPr>
              <a:t> 22 </a:t>
            </a:r>
            <a:r>
              <a:rPr lang="en-US" dirty="0" err="1">
                <a:solidFill>
                  <a:srgbClr val="000000"/>
                </a:solidFill>
                <a:latin typeface="Times New Roman" panose="02020603050405020304" pitchFamily="18" charset="0"/>
                <a:ea typeface="Times New Roman" panose="02020603050405020304" pitchFamily="18" charset="0"/>
              </a:rPr>
              <a:t>маусым</a:t>
            </a:r>
            <a:r>
              <a:rPr lang="en-US" dirty="0">
                <a:solidFill>
                  <a:srgbClr val="000000"/>
                </a:solidFill>
                <a:latin typeface="Times New Roman" panose="02020603050405020304" pitchFamily="18" charset="0"/>
                <a:ea typeface="Times New Roman" panose="02020603050405020304" pitchFamily="18" charset="0"/>
              </a:rPr>
              <a:t> - 1945 </a:t>
            </a:r>
            <a:r>
              <a:rPr lang="en-US" dirty="0" err="1">
                <a:solidFill>
                  <a:srgbClr val="000000"/>
                </a:solidFill>
                <a:latin typeface="Times New Roman" panose="02020603050405020304" pitchFamily="18" charset="0"/>
                <a:ea typeface="Times New Roman" panose="02020603050405020304" pitchFamily="18" charset="0"/>
              </a:rPr>
              <a:t>жылғы</a:t>
            </a:r>
            <a:r>
              <a:rPr lang="en-US" dirty="0">
                <a:solidFill>
                  <a:srgbClr val="000000"/>
                </a:solidFill>
                <a:latin typeface="Times New Roman" panose="02020603050405020304" pitchFamily="18" charset="0"/>
                <a:ea typeface="Times New Roman" panose="02020603050405020304" pitchFamily="18" charset="0"/>
              </a:rPr>
              <a:t> 9 </a:t>
            </a:r>
            <a:r>
              <a:rPr lang="en-US" dirty="0" err="1">
                <a:solidFill>
                  <a:srgbClr val="000000"/>
                </a:solidFill>
                <a:latin typeface="Times New Roman" panose="02020603050405020304" pitchFamily="18" charset="0"/>
                <a:ea typeface="Times New Roman" panose="02020603050405020304" pitchFamily="18" charset="0"/>
              </a:rPr>
              <a:t>мамыр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аралығында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кемінде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алты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ай</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жұмыс</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істеген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қызмет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өткерген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соғысы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жылдарында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тылдағы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қажырлы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еңбегі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мінсіз</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әскери</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қызметі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бұрынғы</a:t>
            </a:r>
            <a:r>
              <a:rPr lang="en-US" dirty="0">
                <a:solidFill>
                  <a:srgbClr val="000000"/>
                </a:solidFill>
                <a:latin typeface="Times New Roman" panose="02020603050405020304" pitchFamily="18" charset="0"/>
                <a:ea typeface="Times New Roman" panose="02020603050405020304" pitchFamily="18" charset="0"/>
              </a:rPr>
              <a:t> КСР </a:t>
            </a:r>
            <a:r>
              <a:rPr lang="en-US" dirty="0" err="1">
                <a:solidFill>
                  <a:srgbClr val="000000"/>
                </a:solidFill>
                <a:latin typeface="Times New Roman" panose="02020603050405020304" pitchFamily="18" charset="0"/>
                <a:ea typeface="Times New Roman" panose="02020603050405020304" pitchFamily="18" charset="0"/>
              </a:rPr>
              <a:t>Одағының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ордендерімен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медальдарымен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наградталмаған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адамдар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мүгедектер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сондай-ақ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бала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жасынан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мүгедектің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мүгедек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баланың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ата-анасының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бірі</a:t>
            </a:r>
            <a:r>
              <a:rPr lang="en-US" dirty="0">
                <a:solidFill>
                  <a:srgbClr val="000000"/>
                </a:solidFill>
                <a:latin typeface="Times New Roman" panose="02020603050405020304" pitchFamily="18" charset="0"/>
                <a:ea typeface="Times New Roman" panose="02020603050405020304" pitchFamily="18" charset="0"/>
              </a:rPr>
              <a:t>;</a:t>
            </a:r>
            <a:endParaRPr lang="ru-RU" sz="1400" dirty="0">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endParaRPr lang="ru-RU"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15380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3613455974"/>
              </p:ext>
            </p:extLst>
          </p:nvPr>
        </p:nvGraphicFramePr>
        <p:xfrm>
          <a:off x="0" y="10"/>
          <a:ext cx="6400801" cy="6857989"/>
        </p:xfrm>
        <a:graphic>
          <a:graphicData uri="http://schemas.openxmlformats.org/drawingml/2006/table">
            <a:tbl>
              <a:tblPr firstRow="1" firstCol="1" bandRow="1">
                <a:tableStyleId>{5C22544A-7EE6-4342-B048-85BDC9FD1C3A}</a:tableStyleId>
              </a:tblPr>
              <a:tblGrid>
                <a:gridCol w="451945">
                  <a:extLst>
                    <a:ext uri="{9D8B030D-6E8A-4147-A177-3AD203B41FA5}">
                      <a16:colId xmlns:a16="http://schemas.microsoft.com/office/drawing/2014/main" val="991769068"/>
                    </a:ext>
                  </a:extLst>
                </a:gridCol>
                <a:gridCol w="4895586">
                  <a:extLst>
                    <a:ext uri="{9D8B030D-6E8A-4147-A177-3AD203B41FA5}">
                      <a16:colId xmlns:a16="http://schemas.microsoft.com/office/drawing/2014/main" val="314710754"/>
                    </a:ext>
                  </a:extLst>
                </a:gridCol>
                <a:gridCol w="1053270">
                  <a:extLst>
                    <a:ext uri="{9D8B030D-6E8A-4147-A177-3AD203B41FA5}">
                      <a16:colId xmlns:a16="http://schemas.microsoft.com/office/drawing/2014/main" val="4153558637"/>
                    </a:ext>
                  </a:extLst>
                </a:gridCol>
              </a:tblGrid>
              <a:tr h="425098">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Тіркеу әрекеттерінің түрлері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Мөлшерлемелер (АЕК)</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3545123918"/>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3603251362"/>
                  </a:ext>
                </a:extLst>
              </a:tr>
              <a:tr h="47910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Мыналарды мемлекеттік тіркегені үшін: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3458595622"/>
                  </a:ext>
                </a:extLst>
              </a:tr>
              <a:tr h="41097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dirty="0" err="1">
                          <a:effectLst/>
                          <a:latin typeface="Times New Roman" panose="02020603050405020304" pitchFamily="18" charset="0"/>
                          <a:cs typeface="Times New Roman" panose="02020603050405020304" pitchFamily="18" charset="0"/>
                        </a:rPr>
                        <a:t>механикалық</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көлік</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құралын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бастапқы</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мемлекеттік</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тіркеу</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жүргізілетін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көлік</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құралынан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басқа</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немесе</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тіркемені</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4110577445"/>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теңіз кемелерін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27663465"/>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өзен кемелерін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3278512024"/>
                  </a:ext>
                </a:extLst>
              </a:tr>
              <a:tr h="47910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1.4.</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шағын көлемді флот кемелерін: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4245255541"/>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1.4.1.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қуаты 50 ат күшінен (37 кВт) жоғары өздігінен жүретін шағын көлемді кемелерді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4144874773"/>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1.4.2.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қуаты 50 ат күшіне (37 кВт) дейінгі өздігінен жүретін шағын көлемді кемелерді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556133495"/>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1.4.3.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өздігінен жүрмейтін шағын көлемді кемелерді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3710316310"/>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азаматтық әуе кемелерін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7</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522142773"/>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1.6.</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ғарыш объектілерін және оларға құқықтарды</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14</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221770465"/>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1.7.</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қалалық рельсті көлікті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3444827367"/>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1.8.</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теміржолдың тартқыш, сондай-ақ моторлы-вагонды жылжымалы құрамын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1329904846"/>
                  </a:ext>
                </a:extLst>
              </a:tr>
              <a:tr h="47910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Қайта тіркегені үшін: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4179416497"/>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механикалық көлік құралын немесе тіркемені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253710024"/>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теңіз кемелерін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835732795"/>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өзен кемелерін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7,5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3589155865"/>
                  </a:ext>
                </a:extLst>
              </a:tr>
              <a:tr h="47910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2.4.</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шағын көлемді флот кемелерін: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3251525926"/>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2.4.1.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қуаты 50 ат күшінен (37 кВт) жоғары өздігінен жүретін шағын көлемді кемелерді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2309083382"/>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2.4.2.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қуаты 50 ат күшіне (37 кВт) дейінгі өздігінен жүретін шағын көлемді кемелерді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1506359253"/>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2.4.3.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өздігінен жүрмейтін шағын көлемді кемелерді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0,75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3264752231"/>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азаматтық әуе кемелерін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7</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649152409"/>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2.6.</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қалалық рельсті көлікті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3897784946"/>
                  </a:ext>
                </a:extLst>
              </a:tr>
              <a:tr h="21607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2.7.</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теміржолдың тартқыш, сондай-ақ моторлы-вагонды жылжымалы құрамын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0,25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80" marR="6780" marT="6780" marB="6780" anchor="ctr"/>
                </a:tc>
                <a:extLst>
                  <a:ext uri="{0D108BD9-81ED-4DB2-BD59-A6C34878D82A}">
                    <a16:rowId xmlns:a16="http://schemas.microsoft.com/office/drawing/2014/main" val="2080468370"/>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1084830450"/>
              </p:ext>
            </p:extLst>
          </p:nvPr>
        </p:nvGraphicFramePr>
        <p:xfrm>
          <a:off x="6400802" y="1"/>
          <a:ext cx="5791198" cy="6880391"/>
        </p:xfrm>
        <a:graphic>
          <a:graphicData uri="http://schemas.openxmlformats.org/drawingml/2006/table">
            <a:tbl>
              <a:tblPr firstRow="1" firstCol="1" bandRow="1">
                <a:tableStyleId>{5C22544A-7EE6-4342-B048-85BDC9FD1C3A}</a:tableStyleId>
              </a:tblPr>
              <a:tblGrid>
                <a:gridCol w="462453">
                  <a:extLst>
                    <a:ext uri="{9D8B030D-6E8A-4147-A177-3AD203B41FA5}">
                      <a16:colId xmlns:a16="http://schemas.microsoft.com/office/drawing/2014/main" val="3294677342"/>
                    </a:ext>
                  </a:extLst>
                </a:gridCol>
                <a:gridCol w="4834759">
                  <a:extLst>
                    <a:ext uri="{9D8B030D-6E8A-4147-A177-3AD203B41FA5}">
                      <a16:colId xmlns:a16="http://schemas.microsoft.com/office/drawing/2014/main" val="3969490567"/>
                    </a:ext>
                  </a:extLst>
                </a:gridCol>
                <a:gridCol w="493986">
                  <a:extLst>
                    <a:ext uri="{9D8B030D-6E8A-4147-A177-3AD203B41FA5}">
                      <a16:colId xmlns:a16="http://schemas.microsoft.com/office/drawing/2014/main" val="458151916"/>
                    </a:ext>
                  </a:extLst>
                </a:gridCol>
              </a:tblGrid>
              <a:tr h="383277">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Мемлекеттік тіркелгенін куәландыратын құжаттың телнұсқасын бергені үшін: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3624609948"/>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механикалық көлік құралын немесе тіркемені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3366650221"/>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теңіз кемелерін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2154577331"/>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өзен кемелерін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3,75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185138103"/>
                  </a:ext>
                </a:extLst>
              </a:tr>
              <a:tr h="15037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3.4.</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dirty="0" err="1">
                          <a:effectLst/>
                          <a:latin typeface="Times New Roman" panose="02020603050405020304" pitchFamily="18" charset="0"/>
                          <a:cs typeface="Times New Roman" panose="02020603050405020304" pitchFamily="18" charset="0"/>
                        </a:rPr>
                        <a:t>шағын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көлемді</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флот</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кемелерін</a:t>
                      </a:r>
                      <a:r>
                        <a:rPr lang="en-US"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147970322"/>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3.4.1.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қуаты 50 ат күшінен (37 кВт) жоғары өздігінен жүретін шағын көлемді кемелерді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0,75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971695568"/>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3.4.2.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қуаты 50 ат күшіне (37 кВт) дейінгі өздігінен жүретін шағын көлемді кемелерді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1792755980"/>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3.4.3.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өздігінен жүрмейтін шағын көлемді кемелерді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0,38</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3484153565"/>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азаматтық әуе кемелерін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1265069412"/>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3.6.</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қалалық рельсті көлікті</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3550196022"/>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3.7.</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теміржолдың тартқыш, сондай-ақ моторлы-вагонды жылжымалы құрамын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2514327048"/>
                  </a:ext>
                </a:extLst>
              </a:tr>
              <a:tr h="20562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Механикалық көлік құралдарын бастапқы мемлекеттік тіркегені үшін: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783641330"/>
                  </a:ext>
                </a:extLst>
              </a:tr>
              <a:tr h="383277">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гибридті көлік құралдарын қоспағанда, электр қозғалтқыштары бар М1 санатындағы көлік құралдары:</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393022759"/>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2 жылға дейін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3350264606"/>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2 жылдан 3 жылға дейін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433831551"/>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3 жыл және одан жоғары</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250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1001875576"/>
                  </a:ext>
                </a:extLst>
              </a:tr>
              <a:tr h="383277">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электр қозғалтқыштары бар көлік құралдарын қоспағанда, М1 санатындағы көлік құралдары:</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3998442096"/>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4.2.1.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2 жылға дейін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4175662737"/>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4.2.2.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2 жылдан 3 жылға дейін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3192563386"/>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4.2.3.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3 жыл және одан жоғары</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2969247740"/>
                  </a:ext>
                </a:extLst>
              </a:tr>
              <a:tr h="16698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М2, М3, N1, N2, N3 санатындағы көлік құралдары (ершікті тартқыштарды қоспағанда):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2499793985"/>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4.3.1.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2 жылға дейін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250740872"/>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4.3.2.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2 жылдан 3 жылға дейін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240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959720652"/>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4.3.3.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3 жылдан 5 жылға дейін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350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2126031369"/>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4.3.4.</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5 жыл және одан жоғары</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2500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2342343773"/>
                  </a:ext>
                </a:extLst>
              </a:tr>
              <a:tr h="19579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4.4.</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N3 санатындағы көлік құралдары (ершікті тартқыштар):</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964221482"/>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4.4.1.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2 жылға дейін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0,25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83481341"/>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4.4.2.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2 жылдан 3 жылға дейін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240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250062549"/>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4.4.3.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3 жылдан 7 жылға дейін</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350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1356655985"/>
                  </a:ext>
                </a:extLst>
              </a:tr>
              <a:tr h="18152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4.4.4.</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шығарылған жылын қоса алғанда, 7 жыл және одан жоғары</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2500</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08" marR="5608" marT="5608" marB="5608" anchor="ctr"/>
                </a:tc>
                <a:extLst>
                  <a:ext uri="{0D108BD9-81ED-4DB2-BD59-A6C34878D82A}">
                    <a16:rowId xmlns:a16="http://schemas.microsoft.com/office/drawing/2014/main" val="2676104125"/>
                  </a:ext>
                </a:extLst>
              </a:tr>
            </a:tbl>
          </a:graphicData>
        </a:graphic>
      </p:graphicFrame>
    </p:spTree>
    <p:extLst>
      <p:ext uri="{BB962C8B-B14F-4D97-AF65-F5344CB8AC3E}">
        <p14:creationId xmlns:p14="http://schemas.microsoft.com/office/powerpoint/2010/main" val="477594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344273521"/>
              </p:ext>
            </p:extLst>
          </p:nvPr>
        </p:nvGraphicFramePr>
        <p:xfrm>
          <a:off x="73571" y="0"/>
          <a:ext cx="12013326" cy="1461072"/>
        </p:xfrm>
        <a:graphic>
          <a:graphicData uri="http://schemas.openxmlformats.org/drawingml/2006/table">
            <a:tbl>
              <a:tblPr firstRow="1" firstCol="1" bandRow="1">
                <a:tableStyleId>{5C22544A-7EE6-4342-B048-85BDC9FD1C3A}</a:tableStyleId>
              </a:tblPr>
              <a:tblGrid>
                <a:gridCol w="756746">
                  <a:extLst>
                    <a:ext uri="{9D8B030D-6E8A-4147-A177-3AD203B41FA5}">
                      <a16:colId xmlns:a16="http://schemas.microsoft.com/office/drawing/2014/main" val="2484381052"/>
                    </a:ext>
                  </a:extLst>
                </a:gridCol>
                <a:gridCol w="9049407">
                  <a:extLst>
                    <a:ext uri="{9D8B030D-6E8A-4147-A177-3AD203B41FA5}">
                      <a16:colId xmlns:a16="http://schemas.microsoft.com/office/drawing/2014/main" val="3167429085"/>
                    </a:ext>
                  </a:extLst>
                </a:gridCol>
                <a:gridCol w="2207173">
                  <a:extLst>
                    <a:ext uri="{9D8B030D-6E8A-4147-A177-3AD203B41FA5}">
                      <a16:colId xmlns:a16="http://schemas.microsoft.com/office/drawing/2014/main" val="669191968"/>
                    </a:ext>
                  </a:extLst>
                </a:gridCol>
              </a:tblGrid>
              <a:tr h="0">
                <a:tc gridSpan="3">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 Дәрілік заттар мен медициналық бұйымдарды мемлекеттік тіркегені, сондай-ақ оларды қайта тіркегені үшін алым мөлшерлемелері мыналарды құрайды: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556937523"/>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Тіркеу әрекеттерінің түрлері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Мөлшер-лемелер</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66122630"/>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1373149"/>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Дәрілік заттар мен медициналық бұйымдарды тіркегені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1631455"/>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Дәрілік заттар мен медициналық бұйымдарды қайта тіркегені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38696568"/>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Мемлекеттік тіркелгенін куәландыратын құжаттың телнұсқасын бергені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0,7</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28579660"/>
                  </a:ext>
                </a:extLst>
              </a:tr>
            </a:tbl>
          </a:graphicData>
        </a:graphic>
      </p:graphicFrame>
      <p:sp>
        <p:nvSpPr>
          <p:cNvPr id="5" name="Прямоугольник 4"/>
          <p:cNvSpPr/>
          <p:nvPr/>
        </p:nvSpPr>
        <p:spPr>
          <a:xfrm>
            <a:off x="0" y="1461072"/>
            <a:ext cx="12191999" cy="729430"/>
          </a:xfrm>
          <a:prstGeom prst="rect">
            <a:avLst/>
          </a:prstGeom>
        </p:spPr>
        <p:txBody>
          <a:bodyPr wrap="square">
            <a:spAutoFit/>
          </a:bodyPr>
          <a:lstStyle/>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7. </a:t>
            </a:r>
            <a:r>
              <a:rPr lang="en-US" dirty="0" err="1">
                <a:solidFill>
                  <a:srgbClr val="000000"/>
                </a:solidFill>
                <a:latin typeface="Times New Roman" panose="02020603050405020304" pitchFamily="18" charset="0"/>
                <a:ea typeface="Times New Roman" panose="02020603050405020304" pitchFamily="18" charset="0"/>
              </a:rPr>
              <a:t>Теле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радиоарнаны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мерзiмдi</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баспасөз</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басылымын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ақпараттық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агенттiкті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желілік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басылымды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есепке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қойғаны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үшiн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мөлшерлемелері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мыналарды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құрайды</a:t>
            </a:r>
            <a:r>
              <a:rPr lang="en-US"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095500171"/>
              </p:ext>
            </p:extLst>
          </p:nvPr>
        </p:nvGraphicFramePr>
        <p:xfrm>
          <a:off x="73570" y="2190502"/>
          <a:ext cx="12013328" cy="2311146"/>
        </p:xfrm>
        <a:graphic>
          <a:graphicData uri="http://schemas.openxmlformats.org/drawingml/2006/table">
            <a:tbl>
              <a:tblPr firstRow="1" firstCol="1" bandRow="1">
                <a:tableStyleId>{5C22544A-7EE6-4342-B048-85BDC9FD1C3A}</a:tableStyleId>
              </a:tblPr>
              <a:tblGrid>
                <a:gridCol w="767258">
                  <a:extLst>
                    <a:ext uri="{9D8B030D-6E8A-4147-A177-3AD203B41FA5}">
                      <a16:colId xmlns:a16="http://schemas.microsoft.com/office/drawing/2014/main" val="2536512197"/>
                    </a:ext>
                  </a:extLst>
                </a:gridCol>
                <a:gridCol w="9021162">
                  <a:extLst>
                    <a:ext uri="{9D8B030D-6E8A-4147-A177-3AD203B41FA5}">
                      <a16:colId xmlns:a16="http://schemas.microsoft.com/office/drawing/2014/main" val="4033145154"/>
                    </a:ext>
                  </a:extLst>
                </a:gridCol>
                <a:gridCol w="2224908">
                  <a:extLst>
                    <a:ext uri="{9D8B030D-6E8A-4147-A177-3AD203B41FA5}">
                      <a16:colId xmlns:a16="http://schemas.microsoft.com/office/drawing/2014/main" val="3375278550"/>
                    </a:ext>
                  </a:extLst>
                </a:gridCol>
              </a:tblGrid>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Тіркеу әрекеттерінің түрлері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Мөлшер лемелер</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3530261"/>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30376457"/>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Теле-, радиоарнаны, мерзiмдi баспасөз басылымын, ақпараттық агенттiкті және желілік басылымды есепке қою:</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52001169"/>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балаларға арналған және ғылыми тақырыптағы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5980823"/>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өзге тақырыптағы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99588786"/>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Мерзiмдi баспасөз басылымының, ақпараттық агенттiктің және желілік басылымның есепке қойылғанын куәландыратын құжаттың телнұсқасын беру: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44975593"/>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балаларға арналған және ғылыми тақырыптағы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33245207"/>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өзге тақырыптағы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4</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13400225"/>
                  </a:ext>
                </a:extLst>
              </a:tr>
            </a:tbl>
          </a:graphicData>
        </a:graphic>
      </p:graphicFrame>
      <p:sp>
        <p:nvSpPr>
          <p:cNvPr id="7" name="Прямоугольник 6"/>
          <p:cNvSpPr/>
          <p:nvPr/>
        </p:nvSpPr>
        <p:spPr>
          <a:xfrm>
            <a:off x="73569" y="4501648"/>
            <a:ext cx="12013327" cy="1366528"/>
          </a:xfrm>
          <a:prstGeom prst="rect">
            <a:avLst/>
          </a:prstGeom>
        </p:spPr>
        <p:txBody>
          <a:bodyPr wrap="square">
            <a:spAutoFit/>
          </a:bodyPr>
          <a:lstStyle/>
          <a:p>
            <a:pPr algn="just">
              <a:lnSpc>
                <a:spcPct val="115000"/>
              </a:lnSpc>
              <a:spcAft>
                <a:spcPts val="0"/>
              </a:spcAft>
            </a:pPr>
            <a:r>
              <a:rPr lang="en-US" b="1" dirty="0" err="1">
                <a:solidFill>
                  <a:srgbClr val="000000"/>
                </a:solidFill>
                <a:latin typeface="Times New Roman" panose="02020603050405020304" pitchFamily="18" charset="0"/>
                <a:ea typeface="Times New Roman" panose="02020603050405020304" pitchFamily="18" charset="0"/>
              </a:rPr>
              <a:t>Рұқсат</a:t>
            </a:r>
            <a:r>
              <a:rPr lang="en-US" b="1" dirty="0">
                <a:solidFill>
                  <a:srgbClr val="000000"/>
                </a:solidFill>
                <a:latin typeface="Times New Roman" panose="02020603050405020304" pitchFamily="18" charset="0"/>
                <a:ea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rPr>
              <a:t>құжаттарын</a:t>
            </a:r>
            <a:r>
              <a:rPr lang="en-US" b="1" dirty="0">
                <a:solidFill>
                  <a:srgbClr val="000000"/>
                </a:solidFill>
                <a:latin typeface="Times New Roman" panose="02020603050405020304" pitchFamily="18" charset="0"/>
                <a:ea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rPr>
              <a:t>бергені</a:t>
            </a:r>
            <a:r>
              <a:rPr lang="en-US" b="1" dirty="0">
                <a:solidFill>
                  <a:srgbClr val="000000"/>
                </a:solidFill>
                <a:latin typeface="Times New Roman" panose="02020603050405020304" pitchFamily="18" charset="0"/>
                <a:ea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rPr>
              <a:t>үшін</a:t>
            </a:r>
            <a:r>
              <a:rPr lang="en-US" b="1" dirty="0">
                <a:solidFill>
                  <a:srgbClr val="000000"/>
                </a:solidFill>
                <a:latin typeface="Times New Roman" panose="02020603050405020304" pitchFamily="18" charset="0"/>
                <a:ea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rPr>
              <a:t>алым</a:t>
            </a:r>
            <a:r>
              <a:rPr lang="en-US" b="1" dirty="0">
                <a:solidFill>
                  <a:srgbClr val="000000"/>
                </a:solidFill>
                <a:latin typeface="Times New Roman" panose="02020603050405020304" pitchFamily="18" charset="0"/>
                <a:ea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rPr>
              <a:t>мөлшерлемелері</a:t>
            </a:r>
            <a:r>
              <a:rPr lang="en-US" b="1" dirty="0">
                <a:solidFill>
                  <a:srgbClr val="000000"/>
                </a:solidFill>
                <a:latin typeface="Times New Roman" panose="02020603050405020304" pitchFamily="18" charset="0"/>
                <a:ea typeface="Times New Roman" panose="02020603050405020304" pitchFamily="18" charset="0"/>
              </a:rPr>
              <a:t> </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1. </a:t>
            </a:r>
            <a:r>
              <a:rPr lang="en-US" dirty="0" err="1">
                <a:solidFill>
                  <a:srgbClr val="000000"/>
                </a:solidFill>
                <a:latin typeface="Times New Roman" panose="02020603050405020304" pitchFamily="18" charset="0"/>
                <a:ea typeface="Times New Roman" panose="02020603050405020304" pitchFamily="18" charset="0"/>
              </a:rPr>
              <a:t>Рұқсат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құжаттарын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мөлшерлемелері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республикалық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бюджет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туралы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заңда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белгіленген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осындай</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алымдар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төлеу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күніне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қолданыста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болатын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еселенген</a:t>
            </a:r>
            <a:r>
              <a:rPr lang="en-US" dirty="0">
                <a:solidFill>
                  <a:srgbClr val="000000"/>
                </a:solidFill>
                <a:latin typeface="Times New Roman" panose="02020603050405020304" pitchFamily="18" charset="0"/>
                <a:ea typeface="Times New Roman" panose="02020603050405020304" pitchFamily="18" charset="0"/>
              </a:rPr>
              <a:t> АЕК </a:t>
            </a:r>
            <a:r>
              <a:rPr lang="en-US" dirty="0" err="1">
                <a:solidFill>
                  <a:srgbClr val="000000"/>
                </a:solidFill>
                <a:latin typeface="Times New Roman" panose="02020603050405020304" pitchFamily="18" charset="0"/>
                <a:ea typeface="Times New Roman" panose="02020603050405020304" pitchFamily="18" charset="0"/>
              </a:rPr>
              <a:t>мөлшерінде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айқындалады</a:t>
            </a:r>
            <a:r>
              <a:rPr lang="en-US" dirty="0">
                <a:solidFill>
                  <a:srgbClr val="000000"/>
                </a:solidFill>
                <a:latin typeface="Times New Roman" panose="02020603050405020304" pitchFamily="18" charset="0"/>
                <a:ea typeface="Times New Roman" panose="02020603050405020304" pitchFamily="18" charset="0"/>
              </a:rPr>
              <a:t>. </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құралдарының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Қазақстан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Республикасының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аумағымен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жүріп</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өткені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мөлшерлемелері</a:t>
            </a:r>
            <a:r>
              <a:rPr lang="en-US"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28578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6711068"/>
          </a:xfrm>
          <a:prstGeom prst="rect">
            <a:avLst/>
          </a:prstGeom>
        </p:spPr>
        <p:txBody>
          <a:bodyPr wrap="square">
            <a:spAutoFit/>
          </a:bodyPr>
          <a:lstStyle/>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1) </a:t>
            </a:r>
            <a:r>
              <a:rPr lang="en-US" dirty="0" err="1">
                <a:solidFill>
                  <a:srgbClr val="000000"/>
                </a:solidFill>
                <a:latin typeface="Times New Roman" panose="02020603050405020304" pitchFamily="18" charset="0"/>
                <a:ea typeface="Times New Roman" panose="02020603050405020304" pitchFamily="18" charset="0"/>
              </a:rPr>
              <a:t>мыналарды</a:t>
            </a:r>
            <a:r>
              <a:rPr lang="en-US" dirty="0">
                <a:solidFill>
                  <a:srgbClr val="000000"/>
                </a:solidFill>
                <a:latin typeface="Times New Roman" panose="02020603050405020304" pitchFamily="18" charset="0"/>
                <a:ea typeface="Times New Roman" panose="02020603050405020304" pitchFamily="18" charset="0"/>
              </a:rPr>
              <a:t>: </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халықаралық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қатынаста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жолаушылар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жүктерді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тасымалдауды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жүзеге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асыратын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отандық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құралдарының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Қазақстан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Республикасының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аумағынан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шыққаны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 1 </a:t>
            </a:r>
            <a:r>
              <a:rPr lang="en-US" dirty="0" err="1">
                <a:solidFill>
                  <a:srgbClr val="000000"/>
                </a:solidFill>
                <a:latin typeface="Times New Roman" panose="02020603050405020304" pitchFamily="18" charset="0"/>
                <a:ea typeface="Times New Roman" panose="02020603050405020304" pitchFamily="18" charset="0"/>
              </a:rPr>
              <a:t>еселенген</a:t>
            </a:r>
            <a:r>
              <a:rPr lang="en-US" dirty="0">
                <a:solidFill>
                  <a:srgbClr val="000000"/>
                </a:solidFill>
                <a:latin typeface="Times New Roman" panose="02020603050405020304" pitchFamily="18" charset="0"/>
                <a:ea typeface="Times New Roman" panose="02020603050405020304" pitchFamily="18" charset="0"/>
              </a:rPr>
              <a:t> АЕК </a:t>
            </a:r>
            <a:r>
              <a:rPr lang="en-US" dirty="0" err="1">
                <a:solidFill>
                  <a:srgbClr val="000000"/>
                </a:solidFill>
                <a:latin typeface="Times New Roman" panose="02020603050405020304" pitchFamily="18" charset="0"/>
                <a:ea typeface="Times New Roman" panose="02020603050405020304" pitchFamily="18" charset="0"/>
              </a:rPr>
              <a:t>мөлшерін</a:t>
            </a:r>
            <a:r>
              <a:rPr lang="en-US" dirty="0">
                <a:solidFill>
                  <a:srgbClr val="000000"/>
                </a:solidFill>
                <a:latin typeface="Times New Roman" panose="02020603050405020304" pitchFamily="18" charset="0"/>
                <a:ea typeface="Times New Roman" panose="02020603050405020304" pitchFamily="18" charset="0"/>
              </a:rPr>
              <a:t>;</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Қазақстан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Республикасының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халықаралық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шарттарына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сәйкес</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күнтізбелік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бір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жылға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шетелдік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рұқсатты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отырып</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тұрақты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негізде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халықаралық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қатынаста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жолаушылар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жүктерді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тасымалдауды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жүзеге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асыратын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отандық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құралдарының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Қазақстан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Республикасының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аумағынан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шыққаны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- 10 </a:t>
            </a:r>
            <a:r>
              <a:rPr lang="en-US" dirty="0" err="1">
                <a:solidFill>
                  <a:srgbClr val="000000"/>
                </a:solidFill>
                <a:latin typeface="Times New Roman" panose="02020603050405020304" pitchFamily="18" charset="0"/>
                <a:ea typeface="Times New Roman" panose="02020603050405020304" pitchFamily="18" charset="0"/>
              </a:rPr>
              <a:t>еселенген</a:t>
            </a:r>
            <a:r>
              <a:rPr lang="en-US" dirty="0">
                <a:solidFill>
                  <a:srgbClr val="000000"/>
                </a:solidFill>
                <a:latin typeface="Times New Roman" panose="02020603050405020304" pitchFamily="18" charset="0"/>
                <a:ea typeface="Times New Roman" panose="02020603050405020304" pitchFamily="18" charset="0"/>
              </a:rPr>
              <a:t> АЕК </a:t>
            </a:r>
            <a:r>
              <a:rPr lang="en-US" dirty="0" err="1">
                <a:solidFill>
                  <a:srgbClr val="000000"/>
                </a:solidFill>
                <a:latin typeface="Times New Roman" panose="02020603050405020304" pitchFamily="18" charset="0"/>
                <a:ea typeface="Times New Roman" panose="02020603050405020304" pitchFamily="18" charset="0"/>
              </a:rPr>
              <a:t>мөлшерін</a:t>
            </a:r>
            <a:r>
              <a:rPr lang="en-US" dirty="0">
                <a:solidFill>
                  <a:srgbClr val="000000"/>
                </a:solidFill>
                <a:latin typeface="Times New Roman" panose="02020603050405020304" pitchFamily="18" charset="0"/>
                <a:ea typeface="Times New Roman" panose="02020603050405020304" pitchFamily="18" charset="0"/>
              </a:rPr>
              <a:t>; </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rPr>
              <a:t>халықаралық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қатынаста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жолаушылар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жүктерді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тасымалдауды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жүзеге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асыратын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шетелдік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құралдарының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Қазақстан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Республикасының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аумағына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аумағынан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кіргені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шықаны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Қазақстан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Республикасының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аумағы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транзиті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 20 </a:t>
            </a:r>
            <a:r>
              <a:rPr lang="en-US" dirty="0" err="1">
                <a:solidFill>
                  <a:srgbClr val="000000"/>
                </a:solidFill>
                <a:latin typeface="Times New Roman" panose="02020603050405020304" pitchFamily="18" charset="0"/>
                <a:ea typeface="Times New Roman" panose="02020603050405020304" pitchFamily="18" charset="0"/>
              </a:rPr>
              <a:t>еселенген</a:t>
            </a:r>
            <a:r>
              <a:rPr lang="en-US" dirty="0">
                <a:solidFill>
                  <a:srgbClr val="000000"/>
                </a:solidFill>
                <a:latin typeface="Times New Roman" panose="02020603050405020304" pitchFamily="18" charset="0"/>
                <a:ea typeface="Times New Roman" panose="02020603050405020304" pitchFamily="18" charset="0"/>
              </a:rPr>
              <a:t> АЕК </a:t>
            </a:r>
            <a:r>
              <a:rPr lang="en-US" dirty="0" err="1">
                <a:solidFill>
                  <a:srgbClr val="000000"/>
                </a:solidFill>
                <a:latin typeface="Times New Roman" panose="02020603050405020304" pitchFamily="18" charset="0"/>
                <a:ea typeface="Times New Roman" panose="02020603050405020304" pitchFamily="18" charset="0"/>
              </a:rPr>
              <a:t>мөлшері</a:t>
            </a:r>
            <a:r>
              <a:rPr lang="en-US" dirty="0">
                <a:solidFill>
                  <a:srgbClr val="000000"/>
                </a:solidFill>
                <a:latin typeface="Times New Roman" panose="02020603050405020304" pitchFamily="18" charset="0"/>
                <a:ea typeface="Times New Roman" panose="02020603050405020304" pitchFamily="18" charset="0"/>
              </a:rPr>
              <a:t>;</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3) </a:t>
            </a:r>
            <a:r>
              <a:rPr lang="en-US" dirty="0" err="1">
                <a:solidFill>
                  <a:srgbClr val="000000"/>
                </a:solidFill>
                <a:latin typeface="Times New Roman" panose="02020603050405020304" pitchFamily="18" charset="0"/>
                <a:ea typeface="Times New Roman" panose="02020603050405020304" pitchFamily="18" charset="0"/>
              </a:rPr>
              <a:t>ірі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немесе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салмағы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ауыр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отандық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шетелдік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құралдарының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Қазақстан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Республикасының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аумағымен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жүріп</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өткені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 </a:t>
            </a:r>
            <a:r>
              <a:rPr lang="en-US" dirty="0" err="1">
                <a:solidFill>
                  <a:srgbClr val="000000"/>
                </a:solidFill>
                <a:latin typeface="Times New Roman" panose="02020603050405020304" pitchFamily="18" charset="0"/>
                <a:ea typeface="Times New Roman" panose="02020603050405020304" pitchFamily="18" charset="0"/>
              </a:rPr>
              <a:t>осы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баптың</a:t>
            </a:r>
            <a:r>
              <a:rPr lang="en-US" dirty="0">
                <a:solidFill>
                  <a:srgbClr val="000000"/>
                </a:solidFill>
                <a:latin typeface="Times New Roman" panose="02020603050405020304" pitchFamily="18" charset="0"/>
                <a:ea typeface="Times New Roman" panose="02020603050405020304" pitchFamily="18" charset="0"/>
              </a:rPr>
              <a:t> 3-тармағында </a:t>
            </a:r>
            <a:r>
              <a:rPr lang="en-US" dirty="0" err="1">
                <a:solidFill>
                  <a:srgbClr val="000000"/>
                </a:solidFill>
                <a:latin typeface="Times New Roman" panose="02020603050405020304" pitchFamily="18" charset="0"/>
                <a:ea typeface="Times New Roman" panose="02020603050405020304" pitchFamily="18" charset="0"/>
              </a:rPr>
              <a:t>белгіленген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мөлшерлерді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құрайды</a:t>
            </a:r>
            <a:r>
              <a:rPr lang="en-US" dirty="0">
                <a:solidFill>
                  <a:srgbClr val="000000"/>
                </a:solidFill>
                <a:latin typeface="Times New Roman" panose="02020603050405020304" pitchFamily="18" charset="0"/>
                <a:ea typeface="Times New Roman" panose="02020603050405020304" pitchFamily="18" charset="0"/>
              </a:rPr>
              <a:t>. </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3. </a:t>
            </a:r>
            <a:r>
              <a:rPr lang="en-US" dirty="0" err="1">
                <a:solidFill>
                  <a:srgbClr val="000000"/>
                </a:solidFill>
                <a:latin typeface="Times New Roman" panose="02020603050405020304" pitchFamily="18" charset="0"/>
                <a:ea typeface="Times New Roman" panose="02020603050405020304" pitchFamily="18" charset="0"/>
              </a:rPr>
              <a:t>Ірі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немесе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салмағы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ауыр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отандық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шетелдік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құралдарының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Қазақстан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Республикасының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аумағымен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мөлшерлемелері</a:t>
            </a:r>
            <a:r>
              <a:rPr lang="en-US" dirty="0">
                <a:solidFill>
                  <a:srgbClr val="000000"/>
                </a:solidFill>
                <a:latin typeface="Times New Roman" panose="02020603050405020304" pitchFamily="18" charset="0"/>
                <a:ea typeface="Times New Roman" panose="02020603050405020304" pitchFamily="18" charset="0"/>
              </a:rPr>
              <a:t>: </a:t>
            </a:r>
            <a:endParaRPr lang="kk-KZ" dirty="0" smtClean="0">
              <a:solidFill>
                <a:srgbClr val="000000"/>
              </a:solidFill>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smtClean="0">
                <a:solidFill>
                  <a:srgbClr val="000000"/>
                </a:solidFill>
                <a:effectLst/>
                <a:latin typeface="Times New Roman" panose="02020603050405020304" pitchFamily="18" charset="0"/>
                <a:ea typeface="Times New Roman" panose="02020603050405020304" pitchFamily="18" charset="0"/>
              </a:rPr>
              <a:t>1) </a:t>
            </a:r>
            <a:r>
              <a:rPr lang="en-US" dirty="0" err="1" smtClean="0">
                <a:solidFill>
                  <a:srgbClr val="000000"/>
                </a:solidFill>
                <a:effectLst/>
                <a:latin typeface="Times New Roman" panose="02020603050405020304" pitchFamily="18" charset="0"/>
                <a:ea typeface="Times New Roman" panose="02020603050405020304" pitchFamily="18" charset="0"/>
              </a:rPr>
              <a:t>автокөлік</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құралының</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жүкпен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немесе</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жүксіз</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жалпы</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нақты</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массасының</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жол</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берілетін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жалпы</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массадан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асып</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кеткені</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үшін</a:t>
            </a:r>
            <a:r>
              <a:rPr lang="en-US" dirty="0" smtClean="0">
                <a:solidFill>
                  <a:srgbClr val="000000"/>
                </a:solidFill>
                <a:effectLst/>
                <a:latin typeface="Times New Roman" panose="02020603050405020304" pitchFamily="18" charset="0"/>
                <a:ea typeface="Times New Roman" panose="02020603050405020304" pitchFamily="18" charset="0"/>
              </a:rPr>
              <a:t> – </a:t>
            </a:r>
            <a:r>
              <a:rPr lang="en-US" dirty="0" err="1" smtClean="0">
                <a:solidFill>
                  <a:srgbClr val="000000"/>
                </a:solidFill>
                <a:effectLst/>
                <a:latin typeface="Times New Roman" panose="02020603050405020304" pitchFamily="18" charset="0"/>
                <a:ea typeface="Times New Roman" panose="02020603050405020304" pitchFamily="18" charset="0"/>
              </a:rPr>
              <a:t>асып</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кеткен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әрбір</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тонна</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толық</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еместі</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қоса</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алғанда</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үшін</a:t>
            </a:r>
            <a:r>
              <a:rPr lang="en-US" dirty="0" smtClean="0">
                <a:solidFill>
                  <a:srgbClr val="000000"/>
                </a:solidFill>
                <a:effectLst/>
                <a:latin typeface="Times New Roman" panose="02020603050405020304" pitchFamily="18" charset="0"/>
                <a:ea typeface="Times New Roman" panose="02020603050405020304" pitchFamily="18" charset="0"/>
              </a:rPr>
              <a:t> 0,005 </a:t>
            </a:r>
            <a:r>
              <a:rPr lang="en-US" dirty="0" err="1" smtClean="0">
                <a:solidFill>
                  <a:srgbClr val="000000"/>
                </a:solidFill>
                <a:effectLst/>
                <a:latin typeface="Times New Roman" panose="02020603050405020304" pitchFamily="18" charset="0"/>
                <a:ea typeface="Times New Roman" panose="02020603050405020304" pitchFamily="18" charset="0"/>
              </a:rPr>
              <a:t>еселенген</a:t>
            </a:r>
            <a:r>
              <a:rPr lang="en-US" dirty="0" smtClean="0">
                <a:solidFill>
                  <a:srgbClr val="000000"/>
                </a:solidFill>
                <a:effectLst/>
                <a:latin typeface="Times New Roman" panose="02020603050405020304" pitchFamily="18" charset="0"/>
                <a:ea typeface="Times New Roman" panose="02020603050405020304" pitchFamily="18" charset="0"/>
              </a:rPr>
              <a:t> АЕК </a:t>
            </a:r>
            <a:r>
              <a:rPr lang="en-US" dirty="0" err="1" smtClean="0">
                <a:solidFill>
                  <a:srgbClr val="000000"/>
                </a:solidFill>
                <a:effectLst/>
                <a:latin typeface="Times New Roman" panose="02020603050405020304" pitchFamily="18" charset="0"/>
                <a:ea typeface="Times New Roman" panose="02020603050405020304" pitchFamily="18" charset="0"/>
              </a:rPr>
              <a:t>мөлшерін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құрайды</a:t>
            </a:r>
            <a:r>
              <a:rPr lang="en-US" dirty="0" smtClean="0">
                <a:solidFill>
                  <a:srgbClr val="000000"/>
                </a:solidFill>
                <a:effectLst/>
                <a:latin typeface="Times New Roman" panose="02020603050405020304" pitchFamily="18" charset="0"/>
                <a:ea typeface="Times New Roman" panose="02020603050405020304" pitchFamily="18" charset="0"/>
              </a:rPr>
              <a:t>. </a:t>
            </a:r>
            <a:endParaRPr lang="ru-RU"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Автокөлік</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құралының</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жүкпен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немесе</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жүксіз</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жалпы</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нақты</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массасының</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жол</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берілетін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жалпы</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массадан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асып</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кеткені</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үшін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алым</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сомасы</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көрсетілген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алым</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мөлшерлемесін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осындай</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асып</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кету</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мөлшеріне</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және</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маршрут</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бойынша</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тасымалдаудың</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тиісті</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арақашықтығына</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километрмен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көбейту</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арқылы</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айқындалады</a:t>
            </a:r>
            <a:r>
              <a:rPr lang="en-US" dirty="0" smtClean="0">
                <a:solidFill>
                  <a:srgbClr val="000000"/>
                </a:solidFill>
                <a:effectLst/>
                <a:latin typeface="Times New Roman" panose="02020603050405020304" pitchFamily="18" charset="0"/>
                <a:ea typeface="Times New Roman" panose="02020603050405020304" pitchFamily="18" charset="0"/>
              </a:rPr>
              <a:t>;</a:t>
            </a:r>
            <a:endParaRPr lang="ru-RU"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smtClean="0">
                <a:solidFill>
                  <a:srgbClr val="000000"/>
                </a:solidFill>
                <a:effectLst/>
                <a:latin typeface="Times New Roman" panose="02020603050405020304" pitchFamily="18" charset="0"/>
                <a:ea typeface="Times New Roman" panose="02020603050405020304" pitchFamily="18" charset="0"/>
              </a:rPr>
              <a:t>      2) </a:t>
            </a:r>
            <a:r>
              <a:rPr lang="en-US" dirty="0" err="1" smtClean="0">
                <a:solidFill>
                  <a:srgbClr val="000000"/>
                </a:solidFill>
                <a:effectLst/>
                <a:latin typeface="Times New Roman" panose="02020603050405020304" pitchFamily="18" charset="0"/>
                <a:ea typeface="Times New Roman" panose="02020603050405020304" pitchFamily="18" charset="0"/>
              </a:rPr>
              <a:t>автокөлік</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құралының</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жүкпен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немесе</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жүксіз</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нақты</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осьтік</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жүктемелерінің</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жол</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берілетін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осьтік</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жүктемелерден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асып</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кеткені</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үшін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әрбір</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артық</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жүк</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тиелген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жеке</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қосарланған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және</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үштіктелген</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осьтер</a:t>
            </a:r>
            <a:r>
              <a:rPr lang="en-US" dirty="0" smtClean="0">
                <a:solidFill>
                  <a:srgbClr val="000000"/>
                </a:solidFill>
                <a:effectLst/>
                <a:latin typeface="Times New Roman" panose="02020603050405020304" pitchFamily="18" charset="0"/>
                <a:ea typeface="Times New Roman" panose="02020603050405020304" pitchFamily="18" charset="0"/>
              </a:rPr>
              <a:t> </a:t>
            </a:r>
            <a:r>
              <a:rPr lang="en-US" dirty="0" err="1" smtClean="0">
                <a:solidFill>
                  <a:srgbClr val="000000"/>
                </a:solidFill>
                <a:effectLst/>
                <a:latin typeface="Times New Roman" panose="02020603050405020304" pitchFamily="18" charset="0"/>
                <a:ea typeface="Times New Roman" panose="02020603050405020304" pitchFamily="18" charset="0"/>
              </a:rPr>
              <a:t>үшін</a:t>
            </a:r>
            <a:r>
              <a:rPr lang="en-US" dirty="0" smtClean="0">
                <a:solidFill>
                  <a:srgbClr val="000000"/>
                </a:solidFill>
                <a:effectLst/>
                <a:latin typeface="Times New Roman" panose="02020603050405020304" pitchFamily="18" charset="0"/>
                <a:ea typeface="Times New Roman" panose="02020603050405020304" pitchFamily="18" charset="0"/>
              </a:rPr>
              <a:t>):</a:t>
            </a:r>
            <a:endParaRPr lang="ru-RU"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endParaRPr lang="ru-RU"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7475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937627109"/>
              </p:ext>
            </p:extLst>
          </p:nvPr>
        </p:nvGraphicFramePr>
        <p:xfrm>
          <a:off x="-1" y="0"/>
          <a:ext cx="12192002" cy="1900174"/>
        </p:xfrm>
        <a:graphic>
          <a:graphicData uri="http://schemas.openxmlformats.org/drawingml/2006/table">
            <a:tbl>
              <a:tblPr firstRow="1" firstCol="1" bandRow="1">
                <a:tableStyleId>{5C22544A-7EE6-4342-B048-85BDC9FD1C3A}</a:tableStyleId>
              </a:tblPr>
              <a:tblGrid>
                <a:gridCol w="504498">
                  <a:extLst>
                    <a:ext uri="{9D8B030D-6E8A-4147-A177-3AD203B41FA5}">
                      <a16:colId xmlns:a16="http://schemas.microsoft.com/office/drawing/2014/main" val="26367820"/>
                    </a:ext>
                  </a:extLst>
                </a:gridCol>
                <a:gridCol w="8765627">
                  <a:extLst>
                    <a:ext uri="{9D8B030D-6E8A-4147-A177-3AD203B41FA5}">
                      <a16:colId xmlns:a16="http://schemas.microsoft.com/office/drawing/2014/main" val="1765375770"/>
                    </a:ext>
                  </a:extLst>
                </a:gridCol>
                <a:gridCol w="2921877">
                  <a:extLst>
                    <a:ext uri="{9D8B030D-6E8A-4147-A177-3AD203B41FA5}">
                      <a16:colId xmlns:a16="http://schemas.microsoft.com/office/drawing/2014/main" val="1048011413"/>
                    </a:ext>
                  </a:extLst>
                </a:gridCol>
              </a:tblGrid>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Жол берілетін осьтік жүктемелерден нақты асып кету,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dirty="0" err="1">
                          <a:effectLst/>
                          <a:latin typeface="Times New Roman" panose="02020603050405020304" pitchFamily="18" charset="0"/>
                          <a:cs typeface="Times New Roman" panose="02020603050405020304" pitchFamily="18" charset="0"/>
                        </a:rPr>
                        <a:t>Жол</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берілетін</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осьтік</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жүктемелерден</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асып</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кеткені</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үшін</a:t>
                      </a:r>
                      <a:r>
                        <a:rPr lang="en-US" sz="1100" dirty="0">
                          <a:effectLst/>
                          <a:latin typeface="Times New Roman" panose="02020603050405020304" pitchFamily="18" charset="0"/>
                          <a:cs typeface="Times New Roman" panose="02020603050405020304" pitchFamily="18" charset="0"/>
                        </a:rPr>
                        <a:t> </a:t>
                      </a:r>
                      <a:r>
                        <a:rPr lang="en-US" sz="1100" dirty="0" err="1" smtClean="0">
                          <a:effectLst/>
                          <a:latin typeface="Times New Roman" panose="02020603050405020304" pitchFamily="18" charset="0"/>
                          <a:cs typeface="Times New Roman" panose="02020603050405020304" pitchFamily="18" charset="0"/>
                        </a:rPr>
                        <a:t>тариф</a:t>
                      </a:r>
                      <a:r>
                        <a:rPr lang="kk-KZ" sz="1100" dirty="0" smtClean="0">
                          <a:effectLst/>
                          <a:latin typeface="Times New Roman" panose="02020603050405020304" pitchFamily="18" charset="0"/>
                          <a:cs typeface="Times New Roman" panose="02020603050405020304" pitchFamily="18" charset="0"/>
                        </a:rPr>
                        <a:t> </a:t>
                      </a:r>
                      <a:r>
                        <a:rPr lang="en-US" sz="1100" dirty="0" smtClean="0">
                          <a:effectLst/>
                          <a:latin typeface="Times New Roman" panose="02020603050405020304" pitchFamily="18" charset="0"/>
                          <a:cs typeface="Times New Roman" panose="02020603050405020304" pitchFamily="18" charset="0"/>
                        </a:rPr>
                        <a:t>(</a:t>
                      </a:r>
                      <a:r>
                        <a:rPr lang="en-US" sz="1100" dirty="0">
                          <a:effectLst/>
                          <a:latin typeface="Times New Roman" panose="02020603050405020304" pitchFamily="18" charset="0"/>
                          <a:cs typeface="Times New Roman" panose="02020603050405020304" pitchFamily="18" charset="0"/>
                        </a:rPr>
                        <a:t>АЕК)</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18106177"/>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83039980"/>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10 %-ды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0,011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89278013"/>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100">
                          <a:effectLst/>
                          <a:latin typeface="Times New Roman" panose="02020603050405020304" pitchFamily="18" charset="0"/>
                          <a:cs typeface="Times New Roman" panose="02020603050405020304" pitchFamily="18" charset="0"/>
                        </a:rPr>
                        <a:t>10,0 %-дан 20,0 %-ды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0,014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79409148"/>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100">
                          <a:effectLst/>
                          <a:latin typeface="Times New Roman" panose="02020603050405020304" pitchFamily="18" charset="0"/>
                          <a:cs typeface="Times New Roman" panose="02020603050405020304" pitchFamily="18" charset="0"/>
                        </a:rPr>
                        <a:t>20,0 %-дан 30,0 %-ды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0,190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81483144"/>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100">
                          <a:effectLst/>
                          <a:latin typeface="Times New Roman" panose="02020603050405020304" pitchFamily="18" charset="0"/>
                          <a:cs typeface="Times New Roman" panose="02020603050405020304" pitchFamily="18" charset="0"/>
                        </a:rPr>
                        <a:t>30,0 %-дан 40,0 %-ды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0,380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41767759"/>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100">
                          <a:effectLst/>
                          <a:latin typeface="Times New Roman" panose="02020603050405020304" pitchFamily="18" charset="0"/>
                          <a:cs typeface="Times New Roman" panose="02020603050405020304" pitchFamily="18" charset="0"/>
                        </a:rPr>
                        <a:t>40,0 %-дан 50,0 %-ды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0,500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66811919"/>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50,0 %-дан жоғары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1</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35640910"/>
                  </a:ext>
                </a:extLst>
              </a:tr>
            </a:tbl>
          </a:graphicData>
        </a:graphic>
      </p:graphicFrame>
      <p:sp>
        <p:nvSpPr>
          <p:cNvPr id="5" name="Прямоугольник 4"/>
          <p:cNvSpPr/>
          <p:nvPr/>
        </p:nvSpPr>
        <p:spPr>
          <a:xfrm>
            <a:off x="1" y="1982515"/>
            <a:ext cx="12192000" cy="1366528"/>
          </a:xfrm>
          <a:prstGeom prst="rect">
            <a:avLst/>
          </a:prstGeom>
        </p:spPr>
        <p:txBody>
          <a:bodyPr wrap="square">
            <a:spAutoFit/>
          </a:bodyPr>
          <a:lstStyle/>
          <a:p>
            <a:pPr algn="just">
              <a:lnSpc>
                <a:spcPct val="115000"/>
              </a:lnSpc>
              <a:spcAft>
                <a:spcPts val="0"/>
              </a:spcAft>
            </a:pP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сомасы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берілетін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осьтік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жүктемелерден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нақты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асып</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кеткен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мөлшерге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сәйкес</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келетін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маршрут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тасымалдаудың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арақашықтығына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километрмен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көбейту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арқылы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айқындалады</a:t>
            </a:r>
            <a:r>
              <a:rPr lang="en-US" dirty="0">
                <a:solidFill>
                  <a:srgbClr val="000000"/>
                </a:solidFill>
                <a:latin typeface="Times New Roman" panose="02020603050405020304" pitchFamily="18" charset="0"/>
                <a:ea typeface="Times New Roman" panose="02020603050405020304" pitchFamily="18" charset="0"/>
              </a:rPr>
              <a:t>; </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3)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жүкпен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немесе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жүксіз</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габариттерінің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құралдарының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биіктігі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ұзындығы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берілетін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өлшемдерден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асып</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кеткені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4025019624"/>
              </p:ext>
            </p:extLst>
          </p:nvPr>
        </p:nvGraphicFramePr>
        <p:xfrm>
          <a:off x="84083" y="3349043"/>
          <a:ext cx="12107916" cy="3363976"/>
        </p:xfrm>
        <a:graphic>
          <a:graphicData uri="http://schemas.openxmlformats.org/drawingml/2006/table">
            <a:tbl>
              <a:tblPr firstRow="1" firstCol="1" bandRow="1">
                <a:tableStyleId>{5C22544A-7EE6-4342-B048-85BDC9FD1C3A}</a:tableStyleId>
              </a:tblPr>
              <a:tblGrid>
                <a:gridCol w="1798468">
                  <a:extLst>
                    <a:ext uri="{9D8B030D-6E8A-4147-A177-3AD203B41FA5}">
                      <a16:colId xmlns:a16="http://schemas.microsoft.com/office/drawing/2014/main" val="2406912085"/>
                    </a:ext>
                  </a:extLst>
                </a:gridCol>
                <a:gridCol w="7402564">
                  <a:extLst>
                    <a:ext uri="{9D8B030D-6E8A-4147-A177-3AD203B41FA5}">
                      <a16:colId xmlns:a16="http://schemas.microsoft.com/office/drawing/2014/main" val="573366374"/>
                    </a:ext>
                  </a:extLst>
                </a:gridCol>
                <a:gridCol w="2906884">
                  <a:extLst>
                    <a:ext uri="{9D8B030D-6E8A-4147-A177-3AD203B41FA5}">
                      <a16:colId xmlns:a16="http://schemas.microsoft.com/office/drawing/2014/main" val="3431559640"/>
                    </a:ext>
                  </a:extLst>
                </a:gridCol>
              </a:tblGrid>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Автокөлік құралдарының габариттік өлшемдері, метрмен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Жол берілетін габариттік өлшемдерден асып кеткені үшін мөлшерлемелер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97437224"/>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15107249"/>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Биіктігі: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37688896"/>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4-тен жоғары 4,5-ті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0,009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91645193"/>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4,5-тен жоғары 5-ті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0,018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99636846"/>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5-тен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0,036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01908830"/>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Ені: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66900080"/>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2,55-тен (изометриялық шанақтар үшін 2,6-дан) жоғары 3-ті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0,009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00970950"/>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3-тен жоғары 3,75-ті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0,019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99672696"/>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3,75-тен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0,038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94510281"/>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Ұзындығы: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99470602"/>
                  </a:ext>
                </a:extLst>
              </a:tr>
              <a:tr h="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Жол берілетін ұзындықтан асып кететін әрбір метр үшін (толық еместі қоса алғанда)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0,004</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67371015"/>
                  </a:ext>
                </a:extLst>
              </a:tr>
            </a:tbl>
          </a:graphicData>
        </a:graphic>
      </p:graphicFrame>
    </p:spTree>
    <p:extLst>
      <p:ext uri="{BB962C8B-B14F-4D97-AF65-F5344CB8AC3E}">
        <p14:creationId xmlns:p14="http://schemas.microsoft.com/office/powerpoint/2010/main" val="1583319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4870564"/>
          </a:xfrm>
          <a:prstGeom prst="rect">
            <a:avLst/>
          </a:prstGeom>
        </p:spPr>
        <p:txBody>
          <a:bodyPr wrap="square">
            <a:spAutoFit/>
          </a:bodyPr>
          <a:lstStyle/>
          <a:p>
            <a:pPr algn="just">
              <a:lnSpc>
                <a:spcPct val="115000"/>
              </a:lnSpc>
              <a:spcAft>
                <a:spcPts val="0"/>
              </a:spcAft>
            </a:pP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жүкпен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немесе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жүксіз</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габариттерінің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құралдарының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биіктігі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ұзындығы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берілетін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өлшемдерден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асып</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кеткені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сомасы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мынадай</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тәртіппен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айқындалады</a:t>
            </a:r>
            <a:r>
              <a:rPr lang="en-US" dirty="0">
                <a:solidFill>
                  <a:srgbClr val="000000"/>
                </a:solidFill>
                <a:latin typeface="Times New Roman" panose="02020603050405020304" pitchFamily="18" charset="0"/>
                <a:ea typeface="Times New Roman" panose="02020603050405020304" pitchFamily="18" charset="0"/>
              </a:rPr>
              <a:t>:</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биіктік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нақты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мөлшеріне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сәйкес</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келетін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маршрут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тасымалдау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арақашықтығына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километрмен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көбейту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жолымен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алынған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жүкпен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немесе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жүксіз</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габариттерінің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биіктік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берілетін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өлшемдерден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асып</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кеткені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сомасы</a:t>
            </a:r>
            <a:r>
              <a:rPr lang="en-US" dirty="0">
                <a:solidFill>
                  <a:srgbClr val="000000"/>
                </a:solidFill>
                <a:latin typeface="Times New Roman" panose="02020603050405020304" pitchFamily="18" charset="0"/>
                <a:ea typeface="Times New Roman" panose="02020603050405020304" pitchFamily="18" charset="0"/>
              </a:rPr>
              <a:t>,</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қосу</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нақты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мөлшеріне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сәйкес</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келетін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маршрут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тасымалдау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арақашықтығына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километрмен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көбейту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жолымен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алынған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жүкпен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немесе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жүксіз</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габариттерінің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мөлшеріне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берілетін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өлшемдерден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асып</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кеткені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сомасы</a:t>
            </a:r>
            <a:r>
              <a:rPr lang="en-US" dirty="0">
                <a:solidFill>
                  <a:srgbClr val="000000"/>
                </a:solidFill>
                <a:latin typeface="Times New Roman" panose="02020603050405020304" pitchFamily="18" charset="0"/>
                <a:ea typeface="Times New Roman" panose="02020603050405020304" pitchFamily="18" charset="0"/>
              </a:rPr>
              <a:t>,</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қосу</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ұзындық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нақты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мөлшеріне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сәйкес</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келетін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маршрут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тасымалдау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арақашықтығына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километрмен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көбейту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жолымен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алынған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автокөлік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құралы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жүкпен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немесе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жүксіз</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габариттерінің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ұзындық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жол</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берілетін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габариттік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өлшемдерден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асып</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кеткені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сомасы</a:t>
            </a:r>
            <a:r>
              <a:rPr lang="en-US" dirty="0">
                <a:solidFill>
                  <a:srgbClr val="000000"/>
                </a:solidFill>
                <a:latin typeface="Times New Roman" panose="02020603050405020304" pitchFamily="18" charset="0"/>
                <a:ea typeface="Times New Roman" panose="02020603050405020304" pitchFamily="18" charset="0"/>
              </a:rPr>
              <a:t>.</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4. </a:t>
            </a:r>
            <a:r>
              <a:rPr lang="en-US" dirty="0" err="1">
                <a:solidFill>
                  <a:srgbClr val="000000"/>
                </a:solidFill>
                <a:latin typeface="Times New Roman" panose="02020603050405020304" pitchFamily="18" charset="0"/>
                <a:ea typeface="Times New Roman" panose="02020603050405020304" pitchFamily="18" charset="0"/>
              </a:rPr>
              <a:t>Жекелеген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қызмет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түрлерімен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айналысу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құқығы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лицензиялық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жекелеген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қызмет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түрлерімен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айналысуға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арналған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лицензиялар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мөлшерлемелері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мыналарды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құрайды</a:t>
            </a:r>
            <a:r>
              <a:rPr lang="en-US"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08321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423111239"/>
              </p:ext>
            </p:extLst>
          </p:nvPr>
        </p:nvGraphicFramePr>
        <p:xfrm>
          <a:off x="0" y="0"/>
          <a:ext cx="6117021" cy="5457500"/>
        </p:xfrm>
        <a:graphic>
          <a:graphicData uri="http://schemas.openxmlformats.org/drawingml/2006/table">
            <a:tbl>
              <a:tblPr firstRow="1" firstCol="1" bandRow="1">
                <a:tableStyleId>{5C22544A-7EE6-4342-B048-85BDC9FD1C3A}</a:tableStyleId>
              </a:tblPr>
              <a:tblGrid>
                <a:gridCol w="378372">
                  <a:extLst>
                    <a:ext uri="{9D8B030D-6E8A-4147-A177-3AD203B41FA5}">
                      <a16:colId xmlns:a16="http://schemas.microsoft.com/office/drawing/2014/main" val="179126130"/>
                    </a:ext>
                  </a:extLst>
                </a:gridCol>
                <a:gridCol w="4488389">
                  <a:extLst>
                    <a:ext uri="{9D8B030D-6E8A-4147-A177-3AD203B41FA5}">
                      <a16:colId xmlns:a16="http://schemas.microsoft.com/office/drawing/2014/main" val="2019079041"/>
                    </a:ext>
                  </a:extLst>
                </a:gridCol>
                <a:gridCol w="1250260">
                  <a:extLst>
                    <a:ext uri="{9D8B030D-6E8A-4147-A177-3AD203B41FA5}">
                      <a16:colId xmlns:a16="http://schemas.microsoft.com/office/drawing/2014/main" val="1621254316"/>
                    </a:ext>
                  </a:extLst>
                </a:gridCol>
              </a:tblGrid>
              <a:tr h="347636">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Лицензияланатын қызмет түрлері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Алым мөлшер-лемелері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3093241922"/>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2242207880"/>
                  </a:ext>
                </a:extLst>
              </a:tr>
              <a:tr h="37951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dirty="0" err="1">
                          <a:effectLst/>
                          <a:latin typeface="Times New Roman" panose="02020603050405020304" pitchFamily="18" charset="0"/>
                          <a:cs typeface="Times New Roman" panose="02020603050405020304" pitchFamily="18" charset="0"/>
                        </a:rPr>
                        <a:t>Жекелеген</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қызмет</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түрлерімен</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айналысу</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құқығы</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үшін</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лицензиялық</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алым</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мөлшерлемелері</a:t>
                      </a:r>
                      <a:r>
                        <a:rPr lang="en-US"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2116563435"/>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gridSpan="2">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Алып тасталды – ҚР 10.12.2020 № 382-VI (01.01.2021 бастап қолданысқа енгізіледі) Заңымен.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hMerge="1">
                  <a:txBody>
                    <a:bodyPr/>
                    <a:lstStyle/>
                    <a:p>
                      <a:endParaRPr lang="ru-RU"/>
                    </a:p>
                  </a:txBody>
                  <a:tcPr/>
                </a:tc>
                <a:extLst>
                  <a:ext uri="{0D108BD9-81ED-4DB2-BD59-A6C34878D82A}">
                    <a16:rowId xmlns:a16="http://schemas.microsoft.com/office/drawing/2014/main" val="541566892"/>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gridSpan="2">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Алып тасталды – ҚР 10.12.2020 № 382-VI (01.01.2021 бастап қолданысқа енгізіледі) Заңымен.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hMerge="1">
                  <a:txBody>
                    <a:bodyPr/>
                    <a:lstStyle/>
                    <a:p>
                      <a:endParaRPr lang="ru-RU"/>
                    </a:p>
                  </a:txBody>
                  <a:tcPr/>
                </a:tc>
                <a:extLst>
                  <a:ext uri="{0D108BD9-81ED-4DB2-BD59-A6C34878D82A}">
                    <a16:rowId xmlns:a16="http://schemas.microsoft.com/office/drawing/2014/main" val="3678927440"/>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Тау-кен және химия өндірістерін пайдалану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1058509922"/>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ru-RU" sz="1100">
                          <a:effectLst/>
                          <a:latin typeface="Times New Roman" panose="02020603050405020304" pitchFamily="18" charset="0"/>
                          <a:cs typeface="Times New Roman" panose="02020603050405020304" pitchFamily="18" charset="0"/>
                        </a:rPr>
                        <a:t>Энергиямен жабдықтау мақсатында электр энергиясын сатып алу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3937586863"/>
                  </a:ext>
                </a:extLst>
              </a:tr>
              <a:tr h="336086">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Атом энергиясы пайдаланылатын объектілердің өмірлік циклінің кезеңдерімен байланысты жұмыстарды орындау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535847686"/>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Ядролық материалдармен жұмыс істеу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4236300082"/>
                  </a:ext>
                </a:extLst>
              </a:tr>
              <a:tr h="336086">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Радиоактивті заттармен, құрамында радиоактивті заттар бар аспаптармен және қондырғылармен жұмыс істеу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237240493"/>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Иондандырушы сәулені генерациялайтын аспаптармен және қондырғылармен жұмыс істеу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234853575"/>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Атом энергиясын пайдалану саласында көрсетілетін қызметтерді ұсыну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2127381749"/>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Радиоактивті қалдықтармен жұмыс істеу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1271617800"/>
                  </a:ext>
                </a:extLst>
              </a:tr>
              <a:tr h="495468">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Ядролық материалдарды, радиоактивті заттарды, иондандырушы сәулеленудің радиоизотоптық көздерін, радиоактивті қалдықтарды транзиттік тасымалдауды қоса алғанда, Қазақстан Республикасы аумағының шегінде тасымалдау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3366968992"/>
                  </a:ext>
                </a:extLst>
              </a:tr>
              <a:tr h="336086">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Бұрынғы ядролық сынақ полигондары аумақтарындағы және жүргізілген ядролық сынақтардың салдарынан ластанған басқа да аумақтардағы қызмет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3674904113"/>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gridSpan="2">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Алып тасталды – ҚР 10.12.2020 № 382-VI (01.01.2021 бастап қолданысқа енгізіледі) Заңымен.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hMerge="1">
                  <a:txBody>
                    <a:bodyPr/>
                    <a:lstStyle/>
                    <a:p>
                      <a:endParaRPr lang="ru-RU"/>
                    </a:p>
                  </a:txBody>
                  <a:tcPr/>
                </a:tc>
                <a:extLst>
                  <a:ext uri="{0D108BD9-81ED-4DB2-BD59-A6C34878D82A}">
                    <a16:rowId xmlns:a16="http://schemas.microsoft.com/office/drawing/2014/main" val="3101870267"/>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gridSpan="2">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Алып тасталды – ҚР 10.12.2020 № 382-VI (01.01.2021 бастап қолданысқа енгізіледі) Заңымен.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hMerge="1">
                  <a:txBody>
                    <a:bodyPr/>
                    <a:lstStyle/>
                    <a:p>
                      <a:endParaRPr lang="ru-RU"/>
                    </a:p>
                  </a:txBody>
                  <a:tcPr/>
                </a:tc>
                <a:extLst>
                  <a:ext uri="{0D108BD9-81ED-4DB2-BD59-A6C34878D82A}">
                    <a16:rowId xmlns:a16="http://schemas.microsoft.com/office/drawing/2014/main" val="3729744204"/>
                  </a:ext>
                </a:extLst>
              </a:tr>
              <a:tr h="17670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Уларды өндіру, қайта өңдеу, сатып алу, сақтау, өткізу, пайдалану, жою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10</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662" marR="8662" marT="8662" marB="8662" anchor="ctr"/>
                </a:tc>
                <a:extLst>
                  <a:ext uri="{0D108BD9-81ED-4DB2-BD59-A6C34878D82A}">
                    <a16:rowId xmlns:a16="http://schemas.microsoft.com/office/drawing/2014/main" val="4278363482"/>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2356841602"/>
              </p:ext>
            </p:extLst>
          </p:nvPr>
        </p:nvGraphicFramePr>
        <p:xfrm>
          <a:off x="6117021" y="0"/>
          <a:ext cx="5959366" cy="6748536"/>
        </p:xfrm>
        <a:graphic>
          <a:graphicData uri="http://schemas.openxmlformats.org/drawingml/2006/table">
            <a:tbl>
              <a:tblPr firstRow="1" firstCol="1" bandRow="1">
                <a:tableStyleId>{5C22544A-7EE6-4342-B048-85BDC9FD1C3A}</a:tableStyleId>
              </a:tblPr>
              <a:tblGrid>
                <a:gridCol w="408303">
                  <a:extLst>
                    <a:ext uri="{9D8B030D-6E8A-4147-A177-3AD203B41FA5}">
                      <a16:colId xmlns:a16="http://schemas.microsoft.com/office/drawing/2014/main" val="377796541"/>
                    </a:ext>
                  </a:extLst>
                </a:gridCol>
                <a:gridCol w="4941514">
                  <a:extLst>
                    <a:ext uri="{9D8B030D-6E8A-4147-A177-3AD203B41FA5}">
                      <a16:colId xmlns:a16="http://schemas.microsoft.com/office/drawing/2014/main" val="1474545188"/>
                    </a:ext>
                  </a:extLst>
                </a:gridCol>
                <a:gridCol w="609549">
                  <a:extLst>
                    <a:ext uri="{9D8B030D-6E8A-4147-A177-3AD203B41FA5}">
                      <a16:colId xmlns:a16="http://schemas.microsoft.com/office/drawing/2014/main" val="4181943232"/>
                    </a:ext>
                  </a:extLst>
                </a:gridCol>
              </a:tblGrid>
              <a:tr h="40428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Пестицидтерді өндіру формуляциялау, пестицидтерді  өткізу, пестицидтерді аэрозольдық және фумигациялық тәсілдермен қолдану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2202111340"/>
                  </a:ext>
                </a:extLst>
              </a:tr>
              <a:tr h="551578">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Жолаушыларды қалааралық облысаралық, ауданаралық (облысішiлiк қалааралық) және халықаралық қатынастарда автобустармен, шағын автобустармен тұрақсыз тасымалдау, сондай-ақ жолаушыларды халықаралық қатынаста автобустармен, шағын автобустармен тұрақты тасымалдау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84690214"/>
                  </a:ext>
                </a:extLst>
              </a:tr>
              <a:tr h="148839">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Теміржол көлігімен жүктерді тасымалдау жөніндегі қызмет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2385561209"/>
                  </a:ext>
                </a:extLst>
              </a:tr>
              <a:tr h="148839">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Есірткі, психотроптық заттар мен прекурсорлар айналымына байланысты қызмет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1103705377"/>
                  </a:ext>
                </a:extLst>
              </a:tr>
              <a:tr h="148839">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Ақпаратты криптографиялық қорғау құралдарын әзірлеу және өткізу (оның ішінде өзге де беру)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1468457579"/>
                  </a:ext>
                </a:extLst>
              </a:tr>
              <a:tr h="2830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Жедел-iздестiру iс-шараларын жүргізуге арналған арнайы техникалық құралдарды әзiрлеу, өндiру, жөндеу және өткізу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3933363575"/>
                  </a:ext>
                </a:extLst>
              </a:tr>
              <a:tr h="2830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Ақпарат таралып кететін техникалық арналарды және жедел-iздестiру iс-шараларын жүргiзуге арналған арнайы техникалық құралдарды анықтау жөнінде қызметтер көрсету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4042940140"/>
                  </a:ext>
                </a:extLst>
              </a:tr>
              <a:tr h="41733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Ақпаратты жасырын алуға арналған арнайы техникалық құралдарды Еуразиялық экономикалық одақтың кедендік аумағына әкелуге және Еуразиялық экономикалық одақтың кедендік аумағынан әкетуге қорытынды (рұқсат құжатын) беру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1960418385"/>
                  </a:ext>
                </a:extLst>
              </a:tr>
              <a:tr h="41733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Шифрлау (криптографиялық) құралдарын Еуразиялық экономикалық одақтың кедендік аумағына әкелуге және Еуразиялық экономикалық одақтың кедендік аумағынан әкетуге қорытынды (рұқсат құжатын) беру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2687239129"/>
                  </a:ext>
                </a:extLst>
              </a:tr>
              <a:tr h="41733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Тауарларды ақпаратты криптографиялық қорғау құралдарына және жедел-іздестіру іс-шараларын жүргізуге арналған арнайы техникалық құралдарға жатқызу нысанасына техникалық зерттеу жүргізу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1912021300"/>
                  </a:ext>
                </a:extLst>
              </a:tr>
              <a:tr h="2830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Шифрлау (криптографиялық) құралдарын қамтитын тауарлардың (өнімдердің) сипаттамалары туралы нотификацияларды тіркеу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1891978051"/>
                  </a:ext>
                </a:extLst>
              </a:tr>
              <a:tr h="685824">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Монтаждауды, реттеуді, жаңғыртуды, орнатуды, пайдалануды, сақтауды, жөндеуді және сервистік қызмет көрсетуді қоса алғанда, оқ-дәрілерді, қару-жарақ пен әскери техниканы, олардың қосалқы бөлшектерін, жиынтықтаушы бұйымдары мен аспаптарын, сондай-ақ оларды өндіруге арналған арнайы материалдар мен жабдықтарды әзірлеу, өндіру, жөндеу, сатып алу және өткізу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3575342756"/>
                  </a:ext>
                </a:extLst>
              </a:tr>
              <a:tr h="2830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Жарылғыш және пиротехникалық (азаматтықты қоспағанда) заттар мен олар қолданылып жасалған бұйымдарды әзірлеу, өндіру, сатып алу, өткізу, сақтау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22</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296" marR="7296" marT="7296" marB="7296" anchor="ctr"/>
                </a:tc>
                <a:extLst>
                  <a:ext uri="{0D108BD9-81ED-4DB2-BD59-A6C34878D82A}">
                    <a16:rowId xmlns:a16="http://schemas.microsoft.com/office/drawing/2014/main" val="1086725802"/>
                  </a:ext>
                </a:extLst>
              </a:tr>
            </a:tbl>
          </a:graphicData>
        </a:graphic>
      </p:graphicFrame>
    </p:spTree>
    <p:extLst>
      <p:ext uri="{BB962C8B-B14F-4D97-AF65-F5344CB8AC3E}">
        <p14:creationId xmlns:p14="http://schemas.microsoft.com/office/powerpoint/2010/main" val="1150602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4014746495"/>
              </p:ext>
            </p:extLst>
          </p:nvPr>
        </p:nvGraphicFramePr>
        <p:xfrm>
          <a:off x="-2" y="0"/>
          <a:ext cx="12192002" cy="9198924"/>
        </p:xfrm>
        <a:graphic>
          <a:graphicData uri="http://schemas.openxmlformats.org/drawingml/2006/table">
            <a:tbl>
              <a:tblPr firstRow="1" firstCol="1" bandRow="1">
                <a:tableStyleId>{5C22544A-7EE6-4342-B048-85BDC9FD1C3A}</a:tableStyleId>
              </a:tblPr>
              <a:tblGrid>
                <a:gridCol w="483478">
                  <a:extLst>
                    <a:ext uri="{9D8B030D-6E8A-4147-A177-3AD203B41FA5}">
                      <a16:colId xmlns:a16="http://schemas.microsoft.com/office/drawing/2014/main" val="3449771462"/>
                    </a:ext>
                  </a:extLst>
                </a:gridCol>
                <a:gridCol w="11035863">
                  <a:extLst>
                    <a:ext uri="{9D8B030D-6E8A-4147-A177-3AD203B41FA5}">
                      <a16:colId xmlns:a16="http://schemas.microsoft.com/office/drawing/2014/main" val="3010638687"/>
                    </a:ext>
                  </a:extLst>
                </a:gridCol>
                <a:gridCol w="672661">
                  <a:extLst>
                    <a:ext uri="{9D8B030D-6E8A-4147-A177-3AD203B41FA5}">
                      <a16:colId xmlns:a16="http://schemas.microsoft.com/office/drawing/2014/main" val="3386048234"/>
                    </a:ext>
                  </a:extLst>
                </a:gridCol>
              </a:tblGrid>
              <a:tr h="153109">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1.29.</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Босатылатын оқ-дәрілерді, қару-жарақты, әскери техниканы, арнайы құралдарды жою (құрту, кәдеге жарату, көму) және қайта өңдеу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22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544932526"/>
                  </a:ext>
                </a:extLst>
              </a:tr>
              <a:tr h="153109">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1.30.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Азаматтық және қызметтік қару мен оның патрондарын әзірлеу, өндіру, жөндеу, сату, коллекциялау, экспонаттау</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3756623858"/>
                  </a:ext>
                </a:extLst>
              </a:tr>
              <a:tr h="153109">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1.31.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Азаматтық пиротехникалық заттар мен олар қолданылып жасалған бұйымдарды әзірлеу, өндіру, сату, пайдалану</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3518952241"/>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1.32.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 Ғарыш кеңістігін пайдалану саласындағы қызмет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186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2632019989"/>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1.33.</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Байланыс саласында қызметтер көрсету</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671772649"/>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1.34.</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Білім беру қызметі</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3845697609"/>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1.35.</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ru-RU" sz="1200">
                          <a:effectLst/>
                          <a:latin typeface="Times New Roman" panose="02020603050405020304" pitchFamily="18" charset="0"/>
                          <a:cs typeface="Times New Roman" panose="02020603050405020304" pitchFamily="18" charset="0"/>
                        </a:rPr>
                        <a:t>Теле-, радио арналарын тарату жөн</a:t>
                      </a:r>
                      <a:r>
                        <a:rPr lang="en-US" sz="1200">
                          <a:effectLst/>
                          <a:latin typeface="Times New Roman" panose="02020603050405020304" pitchFamily="18" charset="0"/>
                          <a:cs typeface="Times New Roman" panose="02020603050405020304" pitchFamily="18" charset="0"/>
                        </a:rPr>
                        <a:t>i</a:t>
                      </a:r>
                      <a:r>
                        <a:rPr lang="ru-RU" sz="1200">
                          <a:effectLst/>
                          <a:latin typeface="Times New Roman" panose="02020603050405020304" pitchFamily="18" charset="0"/>
                          <a:cs typeface="Times New Roman" panose="02020603050405020304" pitchFamily="18" charset="0"/>
                        </a:rPr>
                        <a:t>ндег</a:t>
                      </a:r>
                      <a:r>
                        <a:rPr lang="en-US" sz="1200">
                          <a:effectLst/>
                          <a:latin typeface="Times New Roman" panose="02020603050405020304" pitchFamily="18" charset="0"/>
                          <a:cs typeface="Times New Roman" panose="02020603050405020304" pitchFamily="18" charset="0"/>
                        </a:rPr>
                        <a:t>i</a:t>
                      </a:r>
                      <a:r>
                        <a:rPr lang="ru-RU" sz="1200">
                          <a:effectLst/>
                          <a:latin typeface="Times New Roman" panose="02020603050405020304" pitchFamily="18" charset="0"/>
                          <a:cs typeface="Times New Roman" panose="02020603050405020304" pitchFamily="18" charset="0"/>
                        </a:rPr>
                        <a:t>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101787454"/>
                  </a:ext>
                </a:extLst>
              </a:tr>
              <a:tr h="473848">
                <a:tc rowSpan="2">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1.36.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dirty="0">
                          <a:effectLst/>
                          <a:latin typeface="Times New Roman" panose="02020603050405020304" pitchFamily="18" charset="0"/>
                          <a:cs typeface="Times New Roman" panose="02020603050405020304" pitchFamily="18" charset="0"/>
                        </a:rPr>
                        <a:t>ЗҚАИ-</a:t>
                      </a:r>
                      <a:r>
                        <a:rPr lang="en-US" sz="1200" dirty="0" err="1">
                          <a:effectLst/>
                          <a:latin typeface="Times New Roman" panose="02020603050405020304" pitchFamily="18" charset="0"/>
                          <a:cs typeface="Times New Roman" panose="02020603050405020304" pitchFamily="18" charset="0"/>
                        </a:rPr>
                        <a:t>ның</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ескетпесі</a:t>
                      </a:r>
                      <a:r>
                        <a:rPr lang="en-US" sz="1200" dirty="0">
                          <a:effectLst/>
                          <a:latin typeface="Times New Roman" panose="02020603050405020304" pitchFamily="18" charset="0"/>
                          <a:cs typeface="Times New Roman" panose="02020603050405020304" pitchFamily="18" charset="0"/>
                        </a:rPr>
                        <a:t>!</a:t>
                      </a:r>
                      <a:endParaRPr lang="ru-RU" sz="12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200" dirty="0">
                          <a:effectLst/>
                          <a:latin typeface="Times New Roman" panose="02020603050405020304" pitchFamily="18" charset="0"/>
                          <a:cs typeface="Times New Roman" panose="02020603050405020304" pitchFamily="18" charset="0"/>
                        </a:rPr>
                        <a:t>1.36-жолды </a:t>
                      </a:r>
                      <a:r>
                        <a:rPr lang="en-US" sz="1200" dirty="0" err="1">
                          <a:effectLst/>
                          <a:latin typeface="Times New Roman" panose="02020603050405020304" pitchFamily="18" charset="0"/>
                          <a:cs typeface="Times New Roman" panose="02020603050405020304" pitchFamily="18" charset="0"/>
                        </a:rPr>
                        <a:t>алып</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тастау</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көзделген</a:t>
                      </a:r>
                      <a:r>
                        <a:rPr lang="en-US" sz="1200" dirty="0">
                          <a:effectLst/>
                          <a:latin typeface="Times New Roman" panose="02020603050405020304" pitchFamily="18" charset="0"/>
                          <a:cs typeface="Times New Roman" panose="02020603050405020304" pitchFamily="18" charset="0"/>
                        </a:rPr>
                        <a:t> – ҚР 24.06.2021 № 53-VII (01.01.2022 </a:t>
                      </a:r>
                      <a:r>
                        <a:rPr lang="en-US" sz="1200" dirty="0" err="1">
                          <a:effectLst/>
                          <a:latin typeface="Times New Roman" panose="02020603050405020304" pitchFamily="18" charset="0"/>
                          <a:cs typeface="Times New Roman" panose="02020603050405020304" pitchFamily="18" charset="0"/>
                        </a:rPr>
                        <a:t>бастап</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қолданысқа</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енгізіледі</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Заңымен</a:t>
                      </a:r>
                      <a:r>
                        <a:rPr lang="en-US" sz="1200" dirty="0" smtClean="0">
                          <a:effectLst/>
                          <a:latin typeface="Times New Roman" panose="02020603050405020304" pitchFamily="18" charset="0"/>
                          <a:cs typeface="Times New Roman" panose="02020603050405020304" pitchFamily="18" charset="0"/>
                        </a:rPr>
                        <a:t>.</a:t>
                      </a:r>
                      <a:r>
                        <a:rPr lang="en-US"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383507020"/>
                  </a:ext>
                </a:extLst>
              </a:tr>
              <a:tr h="80500">
                <a:tc vMerge="1">
                  <a:txBody>
                    <a:bodyPr/>
                    <a:lstStyle/>
                    <a:p>
                      <a:endParaRPr lang="ru-RU"/>
                    </a:p>
                  </a:txBody>
                  <a:tcP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Мақта қолхаттарын беру арқылы қойма қызметі бойынша қызметтер көрсету</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3961465303"/>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1.37.</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Медициналық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611844821"/>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1.38.</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Фармацевтикалық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4016999002"/>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1.39.</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Адвокаттық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2683832472"/>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1.40.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Нотариаттық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2463062742"/>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1.41.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Атқарушылық құжаттарды орындау жөніндегі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2939872668"/>
                  </a:ext>
                </a:extLst>
              </a:tr>
              <a:tr h="153109">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1.42.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gridSpan="2">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 Алып тасталды - ҚР 21.01.2019 № 217-VI Заңымен (алғашқы ресми жарияланған күнінен кейін күнтізбелік он күн өткен соң қолданысқа енгізіледі);</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hMerge="1">
                  <a:txBody>
                    <a:bodyPr/>
                    <a:lstStyle/>
                    <a:p>
                      <a:endParaRPr lang="ru-RU"/>
                    </a:p>
                  </a:txBody>
                  <a:tcPr/>
                </a:tc>
                <a:extLst>
                  <a:ext uri="{0D108BD9-81ED-4DB2-BD59-A6C34878D82A}">
                    <a16:rowId xmlns:a16="http://schemas.microsoft.com/office/drawing/2014/main" val="2339843725"/>
                  </a:ext>
                </a:extLst>
              </a:tr>
              <a:tr h="153109">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1.43.</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gridSpan="2">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 Алып тасталды - ҚР 21.01.2019 № 217-VI Заңымен (алғашқы ресми жарияланған күнінен кейін күнтізбелік он күн өткен соң қолданысқа енгізіледі);</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hMerge="1">
                  <a:txBody>
                    <a:bodyPr/>
                    <a:lstStyle/>
                    <a:p>
                      <a:endParaRPr lang="ru-RU"/>
                    </a:p>
                  </a:txBody>
                  <a:tcPr/>
                </a:tc>
                <a:extLst>
                  <a:ext uri="{0D108BD9-81ED-4DB2-BD59-A6C34878D82A}">
                    <a16:rowId xmlns:a16="http://schemas.microsoft.com/office/drawing/2014/main" val="1738286076"/>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1.44.</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Аудиторлық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dirty="0">
                          <a:effectLst/>
                          <a:latin typeface="Times New Roman" panose="02020603050405020304" pitchFamily="18" charset="0"/>
                          <a:cs typeface="Times New Roman" panose="02020603050405020304" pitchFamily="18" charset="0"/>
                        </a:rPr>
                        <a:t>10</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238095222"/>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1.45.</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Қоршаған ортаны қорғау саласында жұмыстарды орындау және қызметтер көрсету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50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2531553207"/>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1.46.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Заңды тұлғалардың күзет қызметін жүзеге асыруы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392711477"/>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1.47.</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Туроператорлық қызмет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748776890"/>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1.48.</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Ветеринария саласындағы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26034762"/>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1.49.</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Сот-сараптама қызметі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3170267426"/>
                  </a:ext>
                </a:extLst>
              </a:tr>
              <a:tr h="153109">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Тарих және мәдениет ескерткіштеріндегі ғылыми-реставрациялық жұмыстарды және (немесе) археологиялық жұмыстарды жүзеге асыру</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496563839"/>
                  </a:ext>
                </a:extLst>
              </a:tr>
              <a:tr h="172892">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ru-RU" sz="1200">
                          <a:effectLst/>
                          <a:latin typeface="Times New Roman" panose="02020603050405020304" pitchFamily="18" charset="0"/>
                          <a:cs typeface="Times New Roman" panose="02020603050405020304" pitchFamily="18" charset="0"/>
                        </a:rPr>
                        <a:t>Мыналар жүзеге асыратын банк операциялары*:</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ru-RU" sz="1200">
                          <a:effectLst/>
                          <a:latin typeface="Times New Roman" panose="02020603050405020304" pitchFamily="18" charset="0"/>
                          <a:cs typeface="Times New Roman" panose="02020603050405020304" pitchFamily="18" charset="0"/>
                        </a:rPr>
                        <a:t> </a:t>
                      </a:r>
                    </a:p>
                    <a:p>
                      <a:pPr marL="12700" algn="just">
                        <a:lnSpc>
                          <a:spcPct val="115000"/>
                        </a:lnSpc>
                        <a:spcAft>
                          <a:spcPts val="100"/>
                        </a:spcAft>
                      </a:pPr>
                      <a:r>
                        <a:rPr lang="ru-RU" sz="1200">
                          <a:effectLst/>
                          <a:latin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62432409"/>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1.51.1.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ru-RU" sz="1200">
                          <a:effectLst/>
                          <a:latin typeface="Times New Roman" panose="02020603050405020304" pitchFamily="18" charset="0"/>
                          <a:cs typeface="Times New Roman" panose="02020603050405020304" pitchFamily="18" charset="0"/>
                        </a:rPr>
                        <a:t>екінші деңгейдегі банктер, Қазақстан Республикасы бейрезидент – банктерінің филиалдары</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800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356211106"/>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1.51.2.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банк операцияларының жекелеген түрлерін жүзеге асыратын ұйымдар</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400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2074661236"/>
                  </a:ext>
                </a:extLst>
              </a:tr>
              <a:tr h="153109">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Банктердің, Қазақстан Республикасы бейрезидент – банктері филиалдарының бағалы қағаздар нарығында кәсіби қызметті жүзеге асыру жөніндегі операциялары</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800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3307519749"/>
                  </a:ext>
                </a:extLst>
              </a:tr>
              <a:tr h="153109">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1.53.</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ru-RU" sz="1200">
                          <a:effectLst/>
                          <a:latin typeface="Times New Roman" panose="02020603050405020304" pitchFamily="18" charset="0"/>
                          <a:cs typeface="Times New Roman" panose="02020603050405020304" pitchFamily="18" charset="0"/>
                        </a:rPr>
                        <a:t>Банктер, Қазақстан Республикасы бейрезидент –банктерінің филиалдары жүзеге асыратын өзге де операциялар</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800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572643060"/>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1.53.1.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Микроқаржылық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30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609817957"/>
                  </a:ext>
                </a:extLst>
              </a:tr>
              <a:tr h="225717">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1.54.</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Қызметін Қазақстан Республикасы Ұлттық Банкінің қолма-қол шетел валютасымен айырбастау операцияларына арналған лицензиясы негізінде тек қана айырбастау пункттері арқылы жүзеге асыратын заңды тұлғалардың операциялары</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40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346851364"/>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1.55.</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Өмірді сақтандыру саласындағы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500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586727694"/>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Жалпы сақтандыру саласындағы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500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940999530"/>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1.57.</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Ерекше қызмет түрі ретінде қайта сақтандыру жөніндегі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500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3499502470"/>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1.58.</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Қайта сақтандыру жөніндегі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200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223255298"/>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1.59.</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Сақтандыру брокерінің қызметі</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300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2956645540"/>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1.60.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Актуарийлік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900486065"/>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1.61.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Брокерлік қызмет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30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074536820"/>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1.62.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Дилерлік қызмет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30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175104139"/>
                  </a:ext>
                </a:extLst>
              </a:tr>
              <a:tr h="80500">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1.63.</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Инвестициялық портфельді басқару жөніндегі қызмет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tc>
                  <a:txBody>
                    <a:bodyPr/>
                    <a:lstStyle/>
                    <a:p>
                      <a:pPr marL="12700" algn="just">
                        <a:lnSpc>
                          <a:spcPct val="115000"/>
                        </a:lnSpc>
                        <a:spcAft>
                          <a:spcPts val="100"/>
                        </a:spcAft>
                      </a:pPr>
                      <a:r>
                        <a:rPr lang="en-US" sz="1200" dirty="0">
                          <a:effectLst/>
                          <a:latin typeface="Times New Roman" panose="02020603050405020304" pitchFamily="18" charset="0"/>
                          <a:cs typeface="Times New Roman" panose="02020603050405020304" pitchFamily="18" charset="0"/>
                        </a:rPr>
                        <a:t>30</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6" marR="3946" marT="3946" marB="3946" anchor="ctr"/>
                </a:tc>
                <a:extLst>
                  <a:ext uri="{0D108BD9-81ED-4DB2-BD59-A6C34878D82A}">
                    <a16:rowId xmlns:a16="http://schemas.microsoft.com/office/drawing/2014/main" val="1931737365"/>
                  </a:ext>
                </a:extLst>
              </a:tr>
            </a:tbl>
          </a:graphicData>
        </a:graphic>
      </p:graphicFrame>
    </p:spTree>
    <p:extLst>
      <p:ext uri="{BB962C8B-B14F-4D97-AF65-F5344CB8AC3E}">
        <p14:creationId xmlns:p14="http://schemas.microsoft.com/office/powerpoint/2010/main" val="495618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1534853027"/>
              </p:ext>
            </p:extLst>
          </p:nvPr>
        </p:nvGraphicFramePr>
        <p:xfrm>
          <a:off x="0" y="0"/>
          <a:ext cx="12192002" cy="8474534"/>
        </p:xfrm>
        <a:graphic>
          <a:graphicData uri="http://schemas.openxmlformats.org/drawingml/2006/table">
            <a:tbl>
              <a:tblPr firstRow="1" firstCol="1" bandRow="1">
                <a:tableStyleId>{5C22544A-7EE6-4342-B048-85BDC9FD1C3A}</a:tableStyleId>
              </a:tblPr>
              <a:tblGrid>
                <a:gridCol w="525517">
                  <a:extLst>
                    <a:ext uri="{9D8B030D-6E8A-4147-A177-3AD203B41FA5}">
                      <a16:colId xmlns:a16="http://schemas.microsoft.com/office/drawing/2014/main" val="4294527108"/>
                    </a:ext>
                  </a:extLst>
                </a:gridCol>
                <a:gridCol w="9174557">
                  <a:extLst>
                    <a:ext uri="{9D8B030D-6E8A-4147-A177-3AD203B41FA5}">
                      <a16:colId xmlns:a16="http://schemas.microsoft.com/office/drawing/2014/main" val="3139566605"/>
                    </a:ext>
                  </a:extLst>
                </a:gridCol>
                <a:gridCol w="2491928">
                  <a:extLst>
                    <a:ext uri="{9D8B030D-6E8A-4147-A177-3AD203B41FA5}">
                      <a16:colId xmlns:a16="http://schemas.microsoft.com/office/drawing/2014/main" val="1840275212"/>
                    </a:ext>
                  </a:extLst>
                </a:gridCol>
              </a:tblGrid>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1.64.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Кастодиан қызметі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3025117617"/>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1.65.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Трансфер-агенттік қызмет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3615165179"/>
                  </a:ext>
                </a:extLst>
              </a:tr>
              <a:tr h="214147">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1.66.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Бағалы қағаздармен және өзге де қаржы құралдарымен жасалатын сауданы ұйымдастыру жөніндегі қызмет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3442215350"/>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1.67.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Қаржы құралдарымен жасалатын мәмілелер бойынша клиринг қызметі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4238766170"/>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1.68.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Іздестіру қызметі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1820666358"/>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1.69.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dirty="0" err="1">
                          <a:effectLst/>
                          <a:latin typeface="Times New Roman" panose="02020603050405020304" pitchFamily="18" charset="0"/>
                          <a:cs typeface="Times New Roman" panose="02020603050405020304" pitchFamily="18" charset="0"/>
                        </a:rPr>
                        <a:t>Құрылыс-монтаждау</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жұмыстары</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754465912"/>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Жобалау қызметі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3185529674"/>
                  </a:ext>
                </a:extLst>
              </a:tr>
              <a:tr h="214147">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Тұрғын үй ғимараттарының құрылысын үлескерлердің ақшасын тарту есебінен ұйымдастыру жөніндегі қызмет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1517813040"/>
                  </a:ext>
                </a:extLst>
              </a:tr>
              <a:tr h="214147">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Қазақстан Республикасының Мемлекеттік Туы мен Қазақстан Республикасының Мемлекеттік Елтаңбасын дайындау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536386028"/>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Этил спиртін өндіру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3 000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781299691"/>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Сырадан және сыра сусынынан басқа, алкоголь өнімін өндіру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3 000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4022947595"/>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Сыра және сыра сусынын өндіру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2 000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706396340"/>
                  </a:ext>
                </a:extLst>
              </a:tr>
              <a:tr h="214147">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Алкоголь өнімін өндіру аумағында сақтау және көтерме саудада өткізу жөніндегі қызметті қоспағанда, алкоголь өнімін сақтау және көтерме саудада өткізу, әрбір қызмет объектісі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150127320"/>
                  </a:ext>
                </a:extLst>
              </a:tr>
              <a:tr h="315701">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Алкоголь өнімін өндіру аумағында сақтау және бөлшек саудада өткізу жөніндегі қызметті қоспағанда, алкоголь өнімін сақтау және бөлшек саудада өткізу, қызметін мыналарда жүзеге асыратын субъектілерге әрбір қызмет объектісі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117360907"/>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1.77.1.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ru-RU" sz="1100">
                          <a:effectLst/>
                          <a:latin typeface="Times New Roman" panose="02020603050405020304" pitchFamily="18" charset="0"/>
                          <a:cs typeface="Times New Roman" panose="02020603050405020304" pitchFamily="18" charset="0"/>
                        </a:rPr>
                        <a:t>астанада, республикалық және облыстық маңызы бар қалаларда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035773221"/>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1.77.2.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аудандық маңызы бар қалаларда және кенттерде</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70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571627145"/>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1.77.3.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ауылдық елді мекендерде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4037520416"/>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Темекі бұйымдарын өндіру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4266670004"/>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Тауарлардың экспорты мен импорты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194480590"/>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1.80.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Экспорттық бақылауға жататын өнімнің экспорты мен импорты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507276221"/>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1.81.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Астық қолхаттарын шығара отырып, қойма қызметі бойынша қызметтер көрсету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3136614299"/>
                  </a:ext>
                </a:extLst>
              </a:tr>
              <a:tr h="274254">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1.82.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Ойын бизнесі саласындағы қызмет: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3620245886"/>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1.82.1.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ru-RU" sz="1100">
                          <a:effectLst/>
                          <a:latin typeface="Times New Roman" panose="02020603050405020304" pitchFamily="18" charset="0"/>
                          <a:cs typeface="Times New Roman" panose="02020603050405020304" pitchFamily="18" charset="0"/>
                        </a:rPr>
                        <a:t> казино және ойын автоматтары залы үшін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3 845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134636870"/>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1.82.2.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ru-RU" sz="1100">
                          <a:effectLst/>
                          <a:latin typeface="Times New Roman" panose="02020603050405020304" pitchFamily="18" charset="0"/>
                          <a:cs typeface="Times New Roman" panose="02020603050405020304" pitchFamily="18" charset="0"/>
                        </a:rPr>
                        <a:t> тотализатор және букмекерлік кеңсе үшін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640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944813189"/>
                  </a:ext>
                </a:extLst>
              </a:tr>
              <a:tr h="274254">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1.83.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dirty="0" err="1">
                          <a:effectLst/>
                          <a:latin typeface="Times New Roman" panose="02020603050405020304" pitchFamily="18" charset="0"/>
                          <a:cs typeface="Times New Roman" panose="02020603050405020304" pitchFamily="18" charset="0"/>
                        </a:rPr>
                        <a:t>Тауар</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биржалары</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саласындағы</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қызмет</a:t>
                      </a:r>
                      <a:r>
                        <a:rPr lang="en-US"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510670677"/>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1.83.1.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тауар биржасы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038648727"/>
                  </a:ext>
                </a:extLst>
              </a:tr>
              <a:tr h="274254">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2.</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dirty="0" err="1">
                          <a:effectLst/>
                          <a:latin typeface="Times New Roman" panose="02020603050405020304" pitchFamily="18" charset="0"/>
                          <a:cs typeface="Times New Roman" panose="02020603050405020304" pitchFamily="18" charset="0"/>
                        </a:rPr>
                        <a:t>Лицензияның</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телнұсқасын</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бергені</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үшін</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алым</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мөлшерлемелері</a:t>
                      </a:r>
                      <a:r>
                        <a:rPr lang="en-US"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92736849"/>
                  </a:ext>
                </a:extLst>
              </a:tr>
              <a:tr h="315701">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1.51. – 1.53., 1.55. – 1.59., 1.79. – 1.80.-тармақтарда </a:t>
                      </a:r>
                      <a:r>
                        <a:rPr lang="en-US" sz="1100" dirty="0" err="1">
                          <a:effectLst/>
                          <a:latin typeface="Times New Roman" panose="02020603050405020304" pitchFamily="18" charset="0"/>
                          <a:cs typeface="Times New Roman" panose="02020603050405020304" pitchFamily="18" charset="0"/>
                        </a:rPr>
                        <a:t>көрсетілгендерді</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қоспағанда</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барлық</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қызмет</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түрлеріне</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осы кестенің 1-тармағында белгіленген тиісті мөлшерлеменің 100 %-ы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3414531739"/>
                  </a:ext>
                </a:extLst>
              </a:tr>
              <a:tr h="315701">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1.51. – 1.53., 1.55. – 1.59.-тармақтарда көрсетілген қызмет түрлеріне</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осы кестенің 1-тармағында белгіленген тиісті мөлшерлеменің 10 %-ы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2113268059"/>
                  </a:ext>
                </a:extLst>
              </a:tr>
              <a:tr h="112592">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1.79 – 1.80-тармақтарда көрсетілген қызмет түрлеріне</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3466394582"/>
                  </a:ext>
                </a:extLst>
              </a:tr>
              <a:tr h="274254">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Лицензияларды қайта ресімдегені үшін мөлшерлемелер:</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511896901"/>
                  </a:ext>
                </a:extLst>
              </a:tr>
              <a:tr h="315701">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тауарлардың экспорты мен импортына, сондай-ақ экспорттық бақылауға жататын өнімнің экспорты мен импортына лицензияны қайта ресімдеуді қоспағанда, барлық лицензия түрлері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осы кестенің 1-тармағында белгіленген тиісті мөлшерлеменің 10 %-ы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968303338"/>
                  </a:ext>
                </a:extLst>
              </a:tr>
              <a:tr h="214147">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тауарлардың экспорты мен импортына, сондай-ақ экспорттық бақылауға жататын өнімнің экспорты мен импортына лицензияны қайта ресімдегені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1</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 marR="3941" marT="3941" marB="3941" anchor="ctr"/>
                </a:tc>
                <a:extLst>
                  <a:ext uri="{0D108BD9-81ED-4DB2-BD59-A6C34878D82A}">
                    <a16:rowId xmlns:a16="http://schemas.microsoft.com/office/drawing/2014/main" val="986457238"/>
                  </a:ext>
                </a:extLst>
              </a:tr>
            </a:tbl>
          </a:graphicData>
        </a:graphic>
      </p:graphicFrame>
    </p:spTree>
    <p:extLst>
      <p:ext uri="{BB962C8B-B14F-4D97-AF65-F5344CB8AC3E}">
        <p14:creationId xmlns:p14="http://schemas.microsoft.com/office/powerpoint/2010/main" val="3612402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6634" y="76108"/>
            <a:ext cx="12055366" cy="1047979"/>
          </a:xfrm>
          <a:prstGeom prst="rect">
            <a:avLst/>
          </a:prstGeom>
        </p:spPr>
        <p:txBody>
          <a:bodyPr wrap="square">
            <a:spAutoFit/>
          </a:bodyPr>
          <a:lstStyle/>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5. </a:t>
            </a:r>
            <a:r>
              <a:rPr lang="en-US" dirty="0" err="1">
                <a:solidFill>
                  <a:srgbClr val="000000"/>
                </a:solidFill>
                <a:latin typeface="Times New Roman" panose="02020603050405020304" pitchFamily="18" charset="0"/>
                <a:ea typeface="Times New Roman" panose="02020603050405020304" pitchFamily="18" charset="0"/>
              </a:rPr>
              <a:t>Телевизия</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радио</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хабарларын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тарату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ұйымдарына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радиожиiлiк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спектрiн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пайдалануға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рұқсат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мөлшерлемелері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мыналарды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құрайды</a:t>
            </a:r>
            <a:r>
              <a:rPr lang="en-US" dirty="0">
                <a:solidFill>
                  <a:srgbClr val="000000"/>
                </a:solidFill>
                <a:latin typeface="Times New Roman" panose="02020603050405020304" pitchFamily="18" charset="0"/>
                <a:ea typeface="Times New Roman" panose="02020603050405020304" pitchFamily="18" charset="0"/>
              </a:rPr>
              <a:t>:</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1) </a:t>
            </a:r>
            <a:r>
              <a:rPr lang="ru-RU" dirty="0" err="1">
                <a:solidFill>
                  <a:srgbClr val="000000"/>
                </a:solidFill>
                <a:latin typeface="Times New Roman" panose="02020603050405020304" pitchFamily="18" charset="0"/>
                <a:ea typeface="Times New Roman" panose="02020603050405020304" pitchFamily="18" charset="0"/>
              </a:rPr>
              <a:t>радиожиіліктің</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метрлік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диапазонды</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телевизия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үшін</a:t>
            </a:r>
            <a:r>
              <a:rPr lang="ru-RU" dirty="0">
                <a:solidFill>
                  <a:srgbClr val="000000"/>
                </a:solidFill>
                <a:latin typeface="Times New Roman" panose="02020603050405020304" pitchFamily="18" charset="0"/>
                <a:ea typeface="Times New Roman" panose="02020603050405020304" pitchFamily="18" charset="0"/>
              </a:rPr>
              <a:t>: </a:t>
            </a:r>
            <a:endParaRPr lang="ru-RU" sz="1400" dirty="0">
              <a:effectLst/>
              <a:latin typeface="Times New Roman" panose="02020603050405020304" pitchFamily="18" charset="0"/>
              <a:ea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156375293"/>
              </p:ext>
            </p:extLst>
          </p:nvPr>
        </p:nvGraphicFramePr>
        <p:xfrm>
          <a:off x="136634" y="1124087"/>
          <a:ext cx="11960774" cy="6014282"/>
        </p:xfrm>
        <a:graphic>
          <a:graphicData uri="http://schemas.openxmlformats.org/drawingml/2006/table">
            <a:tbl>
              <a:tblPr firstRow="1" firstCol="1" bandRow="1">
                <a:tableStyleId>{5C22544A-7EE6-4342-B048-85BDC9FD1C3A}</a:tableStyleId>
              </a:tblPr>
              <a:tblGrid>
                <a:gridCol w="802947">
                  <a:extLst>
                    <a:ext uri="{9D8B030D-6E8A-4147-A177-3AD203B41FA5}">
                      <a16:colId xmlns:a16="http://schemas.microsoft.com/office/drawing/2014/main" val="2499394760"/>
                    </a:ext>
                  </a:extLst>
                </a:gridCol>
                <a:gridCol w="5574188">
                  <a:extLst>
                    <a:ext uri="{9D8B030D-6E8A-4147-A177-3AD203B41FA5}">
                      <a16:colId xmlns:a16="http://schemas.microsoft.com/office/drawing/2014/main" val="2571433856"/>
                    </a:ext>
                  </a:extLst>
                </a:gridCol>
                <a:gridCol w="3306230">
                  <a:extLst>
                    <a:ext uri="{9D8B030D-6E8A-4147-A177-3AD203B41FA5}">
                      <a16:colId xmlns:a16="http://schemas.microsoft.com/office/drawing/2014/main" val="616284542"/>
                    </a:ext>
                  </a:extLst>
                </a:gridCol>
                <a:gridCol w="2277409">
                  <a:extLst>
                    <a:ext uri="{9D8B030D-6E8A-4147-A177-3AD203B41FA5}">
                      <a16:colId xmlns:a16="http://schemas.microsoft.com/office/drawing/2014/main" val="3670052000"/>
                    </a:ext>
                  </a:extLst>
                </a:gridCol>
              </a:tblGrid>
              <a:tr h="295856">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Халық саны</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(мың адам)</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Хабар таратқыш</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құралдың қуаты (Вт)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Бір арна үшін алым мөлшерлемесі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575731825"/>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2604473935"/>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10-ды қоса алғанға дейін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3447352029"/>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10-нан 50-ді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748122399"/>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10-нан 50-ді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500-ден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83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3455250553"/>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50-ден 100-ді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127164403"/>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50-ден 100-ді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249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3758002037"/>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100-ден 200-ді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290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2702406761"/>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100-ден 200-ді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435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3324924740"/>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200-ден 500-ді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2000-ды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828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904055289"/>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200-ден 500-ді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1243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4013691241"/>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500-ден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2367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4169501781"/>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500-ден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3550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559853880"/>
                  </a:ext>
                </a:extLst>
              </a:tr>
              <a:tr h="150385">
                <a:tc gridSpan="4">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 радиожиіліктің дециметрлік диапазонды телевизия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327696661"/>
                  </a:ext>
                </a:extLst>
              </a:tr>
              <a:tr h="295856">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Халық саны</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(мың адам)</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Хабар таратқыш</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құралдың қуаты (Вт)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Бір арна үшін алым мөлшерлемесі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1284374933"/>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4255737476"/>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3010858742"/>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10-нан 50-ді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339834004"/>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10-нан 50-ді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500-ден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3165000021"/>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50-ден 100-ді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78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2384518038"/>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50-ден 100-ді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155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4229964462"/>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100-ден 200-ді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181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224963225"/>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100-ден 200-ді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272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2023537254"/>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200-ден 500-ді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2000-ды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518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3083755697"/>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200-ден 500-ді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777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2532474906"/>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500-ден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1479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4249101227"/>
                  </a:ext>
                </a:extLst>
              </a:tr>
              <a:tr h="15038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500-ден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2219</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72" marR="7372" marT="7372" marB="7372" anchor="ctr"/>
                </a:tc>
                <a:extLst>
                  <a:ext uri="{0D108BD9-81ED-4DB2-BD59-A6C34878D82A}">
                    <a16:rowId xmlns:a16="http://schemas.microsoft.com/office/drawing/2014/main" val="3379938665"/>
                  </a:ext>
                </a:extLst>
              </a:tr>
            </a:tbl>
          </a:graphicData>
        </a:graphic>
      </p:graphicFrame>
    </p:spTree>
    <p:extLst>
      <p:ext uri="{BB962C8B-B14F-4D97-AF65-F5344CB8AC3E}">
        <p14:creationId xmlns:p14="http://schemas.microsoft.com/office/powerpoint/2010/main" val="3966903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46944396"/>
              </p:ext>
            </p:extLst>
          </p:nvPr>
        </p:nvGraphicFramePr>
        <p:xfrm>
          <a:off x="73573" y="73572"/>
          <a:ext cx="11918731" cy="2720340"/>
        </p:xfrm>
        <a:graphic>
          <a:graphicData uri="http://schemas.openxmlformats.org/drawingml/2006/table">
            <a:tbl>
              <a:tblPr firstRow="1" firstCol="1" bandRow="1">
                <a:tableStyleId>{5C22544A-7EE6-4342-B048-85BDC9FD1C3A}</a:tableStyleId>
              </a:tblPr>
              <a:tblGrid>
                <a:gridCol w="5516733">
                  <a:extLst>
                    <a:ext uri="{9D8B030D-6E8A-4147-A177-3AD203B41FA5}">
                      <a16:colId xmlns:a16="http://schemas.microsoft.com/office/drawing/2014/main" val="2416190647"/>
                    </a:ext>
                  </a:extLst>
                </a:gridCol>
                <a:gridCol w="3790803">
                  <a:extLst>
                    <a:ext uri="{9D8B030D-6E8A-4147-A177-3AD203B41FA5}">
                      <a16:colId xmlns:a16="http://schemas.microsoft.com/office/drawing/2014/main" val="3748846477"/>
                    </a:ext>
                  </a:extLst>
                </a:gridCol>
                <a:gridCol w="2611195">
                  <a:extLst>
                    <a:ext uri="{9D8B030D-6E8A-4147-A177-3AD203B41FA5}">
                      <a16:colId xmlns:a16="http://schemas.microsoft.com/office/drawing/2014/main" val="808431457"/>
                    </a:ext>
                  </a:extLst>
                </a:gridCol>
              </a:tblGrid>
              <a:tr h="0">
                <a:tc gridSpan="3">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 Радиожиіліктің УҚT ЖМ (FМ) диапазонды радио хабарларын тарату: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871109155"/>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Халық саны (мың адам)</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Хабар таратқыш құралдың қуаты (Вт)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Бір арна үшін алым мөлшерлемесі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48715289"/>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89969027"/>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100-ге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36332850"/>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10-нан 50-ді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685959708"/>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10-нан 50-ді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500-ден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73922655"/>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50-ден 100-ді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1000-ды қоса алғанға дейін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22341120"/>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50-ден 100-ді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42900352"/>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100-ден 200-ді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1000-ды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39569240"/>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100-ден 200-ді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93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40508286"/>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200-ден 500-ді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2000-ды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178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88022873"/>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200-ден 500-ді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266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78728023"/>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500-ден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5000-ды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488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2228499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500-ден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5000-нан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732</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51632392"/>
                  </a:ext>
                </a:extLst>
              </a:tr>
            </a:tbl>
          </a:graphicData>
        </a:graphic>
      </p:graphicFrame>
      <p:sp>
        <p:nvSpPr>
          <p:cNvPr id="5" name="Прямоугольник 4"/>
          <p:cNvSpPr/>
          <p:nvPr/>
        </p:nvSpPr>
        <p:spPr>
          <a:xfrm>
            <a:off x="1397876" y="2793912"/>
            <a:ext cx="7683062" cy="410882"/>
          </a:xfrm>
          <a:prstGeom prst="rect">
            <a:avLst/>
          </a:prstGeom>
        </p:spPr>
        <p:txBody>
          <a:bodyPr wrap="square">
            <a:spAutoFit/>
          </a:bodyPr>
          <a:lstStyle/>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4) </a:t>
            </a:r>
            <a:r>
              <a:rPr lang="en-US" dirty="0" err="1">
                <a:solidFill>
                  <a:srgbClr val="000000"/>
                </a:solidFill>
                <a:latin typeface="Times New Roman" panose="02020603050405020304" pitchFamily="18" charset="0"/>
                <a:ea typeface="Times New Roman" panose="02020603050405020304" pitchFamily="18" charset="0"/>
              </a:rPr>
              <a:t>радиожиіліктің</a:t>
            </a:r>
            <a:r>
              <a:rPr lang="en-US" dirty="0">
                <a:solidFill>
                  <a:srgbClr val="000000"/>
                </a:solidFill>
                <a:latin typeface="Times New Roman" panose="02020603050405020304" pitchFamily="18" charset="0"/>
                <a:ea typeface="Times New Roman" panose="02020603050405020304" pitchFamily="18" charset="0"/>
              </a:rPr>
              <a:t> ҚТ, ОТ, ҰТ </a:t>
            </a:r>
            <a:r>
              <a:rPr lang="en-US" dirty="0" err="1">
                <a:solidFill>
                  <a:srgbClr val="000000"/>
                </a:solidFill>
                <a:latin typeface="Times New Roman" panose="02020603050405020304" pitchFamily="18" charset="0"/>
                <a:ea typeface="Times New Roman" panose="02020603050405020304" pitchFamily="18" charset="0"/>
              </a:rPr>
              <a:t>диапазонды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радио</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хабарларын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тарату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566904764"/>
              </p:ext>
            </p:extLst>
          </p:nvPr>
        </p:nvGraphicFramePr>
        <p:xfrm>
          <a:off x="73573" y="3227229"/>
          <a:ext cx="11918731" cy="1548130"/>
        </p:xfrm>
        <a:graphic>
          <a:graphicData uri="http://schemas.openxmlformats.org/drawingml/2006/table">
            <a:tbl>
              <a:tblPr firstRow="1" firstCol="1" bandRow="1">
                <a:tableStyleId>{5C22544A-7EE6-4342-B048-85BDC9FD1C3A}</a:tableStyleId>
              </a:tblPr>
              <a:tblGrid>
                <a:gridCol w="1015514">
                  <a:extLst>
                    <a:ext uri="{9D8B030D-6E8A-4147-A177-3AD203B41FA5}">
                      <a16:colId xmlns:a16="http://schemas.microsoft.com/office/drawing/2014/main" val="3146718864"/>
                    </a:ext>
                  </a:extLst>
                </a:gridCol>
                <a:gridCol w="2188977">
                  <a:extLst>
                    <a:ext uri="{9D8B030D-6E8A-4147-A177-3AD203B41FA5}">
                      <a16:colId xmlns:a16="http://schemas.microsoft.com/office/drawing/2014/main" val="904845062"/>
                    </a:ext>
                  </a:extLst>
                </a:gridCol>
                <a:gridCol w="6668675">
                  <a:extLst>
                    <a:ext uri="{9D8B030D-6E8A-4147-A177-3AD203B41FA5}">
                      <a16:colId xmlns:a16="http://schemas.microsoft.com/office/drawing/2014/main" val="3573629846"/>
                    </a:ext>
                  </a:extLst>
                </a:gridCol>
                <a:gridCol w="2045565">
                  <a:extLst>
                    <a:ext uri="{9D8B030D-6E8A-4147-A177-3AD203B41FA5}">
                      <a16:colId xmlns:a16="http://schemas.microsoft.com/office/drawing/2014/main" val="2500907358"/>
                    </a:ext>
                  </a:extLst>
                </a:gridCol>
              </a:tblGrid>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Халық саны</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(мың адам)</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Хабар таратқыш</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құралдың қуаты (Вт)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Бір арна үшін алым мөлшерлемесі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77319552"/>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9086302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rowSpan="5">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500-ден жоғары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100-ді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0380890"/>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a:txBody>
                    <a:bodyPr/>
                    <a:lstStyle/>
                    <a:p>
                      <a:pPr marL="12700" algn="just">
                        <a:lnSpc>
                          <a:spcPct val="115000"/>
                        </a:lnSpc>
                        <a:spcAft>
                          <a:spcPts val="100"/>
                        </a:spcAft>
                      </a:pPr>
                      <a:r>
                        <a:rPr lang="ru-RU" sz="1000">
                          <a:effectLst/>
                          <a:latin typeface="Times New Roman" panose="02020603050405020304" pitchFamily="18" charset="0"/>
                          <a:cs typeface="Times New Roman" panose="02020603050405020304" pitchFamily="18" charset="0"/>
                        </a:rPr>
                        <a:t>100-ден 1000-ды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033833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a:txBody>
                    <a:bodyPr/>
                    <a:lstStyle/>
                    <a:p>
                      <a:pPr marL="12700" algn="just">
                        <a:lnSpc>
                          <a:spcPct val="115000"/>
                        </a:lnSpc>
                        <a:spcAft>
                          <a:spcPts val="100"/>
                        </a:spcAft>
                      </a:pPr>
                      <a:r>
                        <a:rPr lang="ru-RU" sz="1000">
                          <a:effectLst/>
                          <a:latin typeface="Times New Roman" panose="02020603050405020304" pitchFamily="18" charset="0"/>
                          <a:cs typeface="Times New Roman" panose="02020603050405020304" pitchFamily="18" charset="0"/>
                        </a:rPr>
                        <a:t> 1000-нан 10000-ды қоса алғанға дейін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8366726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a:txBody>
                    <a:bodyPr/>
                    <a:lstStyle/>
                    <a:p>
                      <a:pPr marL="12700" algn="just">
                        <a:lnSpc>
                          <a:spcPct val="115000"/>
                        </a:lnSpc>
                        <a:spcAft>
                          <a:spcPts val="100"/>
                        </a:spcAft>
                      </a:pPr>
                      <a:r>
                        <a:rPr lang="ru-RU" sz="1000">
                          <a:effectLst/>
                          <a:latin typeface="Times New Roman" panose="02020603050405020304" pitchFamily="18" charset="0"/>
                          <a:cs typeface="Times New Roman" panose="02020603050405020304" pitchFamily="18" charset="0"/>
                        </a:rPr>
                        <a:t> 10000-нан 100000-ды қоса алғанға дейін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2934833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100000-нан бастап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89</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12247833"/>
                  </a:ext>
                </a:extLst>
              </a:tr>
            </a:tbl>
          </a:graphicData>
        </a:graphic>
      </p:graphicFrame>
      <p:sp>
        <p:nvSpPr>
          <p:cNvPr id="7" name="Прямоугольник 6"/>
          <p:cNvSpPr/>
          <p:nvPr/>
        </p:nvSpPr>
        <p:spPr>
          <a:xfrm>
            <a:off x="0" y="4797794"/>
            <a:ext cx="11992304" cy="1826654"/>
          </a:xfrm>
          <a:prstGeom prst="rect">
            <a:avLst/>
          </a:prstGeom>
        </p:spPr>
        <p:txBody>
          <a:bodyPr wrap="square">
            <a:spAutoFit/>
          </a:bodyPr>
          <a:lstStyle/>
          <a:p>
            <a:pPr algn="just">
              <a:lnSpc>
                <a:spcPct val="115000"/>
              </a:lnSpc>
              <a:spcAft>
                <a:spcPts val="0"/>
              </a:spcAft>
            </a:pPr>
            <a:r>
              <a:rPr lang="en-US" sz="1400" dirty="0" smtClean="0">
                <a:solidFill>
                  <a:srgbClr val="000000"/>
                </a:solidFill>
                <a:effectLst/>
                <a:latin typeface="Times New Roman" panose="02020603050405020304" pitchFamily="18" charset="0"/>
                <a:ea typeface="Times New Roman" panose="02020603050405020304" pitchFamily="18" charset="0"/>
              </a:rPr>
              <a:t>6. </a:t>
            </a:r>
            <a:r>
              <a:rPr lang="en-US" sz="1400" dirty="0" err="1" smtClean="0">
                <a:solidFill>
                  <a:srgbClr val="000000"/>
                </a:solidFill>
                <a:effectLst/>
                <a:latin typeface="Times New Roman" panose="02020603050405020304" pitchFamily="18" charset="0"/>
                <a:ea typeface="Times New Roman" panose="02020603050405020304" pitchFamily="18" charset="0"/>
              </a:rPr>
              <a:t>Телевизия</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және</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радио</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хабарларын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тарату</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ұйымдарына</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радиожиілік</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спектрін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пайдалануға</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арналған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рұқсаттың</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телнұсқасын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бергені</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үшін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алым</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мөлшерлемесі</a:t>
            </a:r>
            <a:r>
              <a:rPr lang="en-US" sz="1400" dirty="0" smtClean="0">
                <a:solidFill>
                  <a:srgbClr val="000000"/>
                </a:solidFill>
                <a:effectLst/>
                <a:latin typeface="Times New Roman" panose="02020603050405020304" pitchFamily="18" charset="0"/>
                <a:ea typeface="Times New Roman" panose="02020603050405020304" pitchFamily="18" charset="0"/>
              </a:rPr>
              <a:t> 2 АЕК </a:t>
            </a:r>
            <a:r>
              <a:rPr lang="en-US" sz="1400" dirty="0" err="1" smtClean="0">
                <a:solidFill>
                  <a:srgbClr val="000000"/>
                </a:solidFill>
                <a:effectLst/>
                <a:latin typeface="Times New Roman" panose="02020603050405020304" pitchFamily="18" charset="0"/>
                <a:ea typeface="Times New Roman" panose="02020603050405020304" pitchFamily="18" charset="0"/>
              </a:rPr>
              <a:t>құрайды</a:t>
            </a:r>
            <a:r>
              <a:rPr lang="en-US" sz="1400" dirty="0" smtClean="0">
                <a:solidFill>
                  <a:srgbClr val="000000"/>
                </a:solidFill>
                <a:effectLst/>
                <a:latin typeface="Times New Roman" panose="02020603050405020304" pitchFamily="18" charset="0"/>
                <a:ea typeface="Times New Roman" panose="02020603050405020304" pitchFamily="18" charset="0"/>
              </a:rPr>
              <a:t>. </a:t>
            </a:r>
            <a:endParaRPr lang="ru-RU" sz="11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sz="1400" dirty="0" smtClean="0">
                <a:solidFill>
                  <a:srgbClr val="000000"/>
                </a:solidFill>
                <a:effectLst/>
                <a:latin typeface="Times New Roman" panose="02020603050405020304" pitchFamily="18" charset="0"/>
                <a:ea typeface="Times New Roman" panose="02020603050405020304" pitchFamily="18" charset="0"/>
              </a:rPr>
              <a:t>      7. </a:t>
            </a:r>
            <a:r>
              <a:rPr lang="en-US" sz="1400" dirty="0" err="1" smtClean="0">
                <a:solidFill>
                  <a:srgbClr val="000000"/>
                </a:solidFill>
                <a:effectLst/>
                <a:latin typeface="Times New Roman" panose="02020603050405020304" pitchFamily="18" charset="0"/>
                <a:ea typeface="Times New Roman" panose="02020603050405020304" pitchFamily="18" charset="0"/>
              </a:rPr>
              <a:t>Азаматтық</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авиация</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саласындағы</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уәкілетті</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ұйым</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Қазақстан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Республикасының</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әуе</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кеңістігін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пайдалануды</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және</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авиация</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қызметін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реттейтін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Қазақстан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Республикасының</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заңнамасында</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белгіленген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сертификаттау</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талаптарына</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сәйкестігіне</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беретін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сертификаттарды</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бергені</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үшін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алым</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мөлшерлемелері</a:t>
            </a:r>
            <a:r>
              <a:rPr lang="en-US" sz="1400" dirty="0" smtClean="0">
                <a:solidFill>
                  <a:srgbClr val="000000"/>
                </a:solidFill>
                <a:effectLst/>
                <a:latin typeface="Times New Roman" panose="02020603050405020304" pitchFamily="18" charset="0"/>
                <a:ea typeface="Times New Roman" panose="02020603050405020304" pitchFamily="18" charset="0"/>
              </a:rPr>
              <a:t>:</a:t>
            </a:r>
            <a:endParaRPr lang="ru-RU" sz="11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sz="1400" dirty="0" smtClean="0">
                <a:solidFill>
                  <a:srgbClr val="000000"/>
                </a:solidFill>
                <a:effectLst/>
                <a:latin typeface="Times New Roman" panose="02020603050405020304" pitchFamily="18" charset="0"/>
                <a:ea typeface="Times New Roman" panose="02020603050405020304" pitchFamily="18" charset="0"/>
              </a:rPr>
              <a:t>      1) </a:t>
            </a:r>
            <a:r>
              <a:rPr lang="en-US" sz="1400" dirty="0" err="1" smtClean="0">
                <a:solidFill>
                  <a:srgbClr val="000000"/>
                </a:solidFill>
                <a:effectLst/>
                <a:latin typeface="Times New Roman" panose="02020603050405020304" pitchFamily="18" charset="0"/>
                <a:ea typeface="Times New Roman" panose="02020603050405020304" pitchFamily="18" charset="0"/>
              </a:rPr>
              <a:t>азаматтық</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әуе</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кемесін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пайдаланушыны</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авиациялық</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жұмыстарды</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жүзеге</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асыратын</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пайдаланушыны</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сертификаттау</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туралы</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құжаттарды</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бергені</a:t>
            </a:r>
            <a:r>
              <a:rPr lang="en-US" sz="1400" dirty="0" smtClean="0">
                <a:solidFill>
                  <a:srgbClr val="000000"/>
                </a:solidFill>
                <a:effectLst/>
                <a:latin typeface="Times New Roman" panose="02020603050405020304" pitchFamily="18" charset="0"/>
                <a:ea typeface="Times New Roman" panose="02020603050405020304" pitchFamily="18" charset="0"/>
              </a:rPr>
              <a:t> </a:t>
            </a:r>
            <a:r>
              <a:rPr lang="en-US" sz="1400" dirty="0" err="1" smtClean="0">
                <a:solidFill>
                  <a:srgbClr val="000000"/>
                </a:solidFill>
                <a:effectLst/>
                <a:latin typeface="Times New Roman" panose="02020603050405020304" pitchFamily="18" charset="0"/>
                <a:ea typeface="Times New Roman" panose="02020603050405020304" pitchFamily="18" charset="0"/>
              </a:rPr>
              <a:t>үшін</a:t>
            </a:r>
            <a:r>
              <a:rPr lang="en-US" sz="1400" dirty="0" smtClean="0">
                <a:solidFill>
                  <a:srgbClr val="000000"/>
                </a:solidFill>
                <a:effectLst/>
                <a:latin typeface="Times New Roman" panose="02020603050405020304" pitchFamily="18" charset="0"/>
                <a:ea typeface="Times New Roman" panose="02020603050405020304" pitchFamily="18" charset="0"/>
              </a:rPr>
              <a:t>:</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870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654062590"/>
              </p:ext>
            </p:extLst>
          </p:nvPr>
        </p:nvGraphicFramePr>
        <p:xfrm>
          <a:off x="0" y="21021"/>
          <a:ext cx="5623034" cy="5097523"/>
        </p:xfrm>
        <a:graphic>
          <a:graphicData uri="http://schemas.openxmlformats.org/drawingml/2006/table">
            <a:tbl>
              <a:tblPr firstRow="1" firstCol="1" bandRow="1">
                <a:tableStyleId>{5C22544A-7EE6-4342-B048-85BDC9FD1C3A}</a:tableStyleId>
              </a:tblPr>
              <a:tblGrid>
                <a:gridCol w="281152">
                  <a:extLst>
                    <a:ext uri="{9D8B030D-6E8A-4147-A177-3AD203B41FA5}">
                      <a16:colId xmlns:a16="http://schemas.microsoft.com/office/drawing/2014/main" val="2991642801"/>
                    </a:ext>
                  </a:extLst>
                </a:gridCol>
                <a:gridCol w="3164334">
                  <a:extLst>
                    <a:ext uri="{9D8B030D-6E8A-4147-A177-3AD203B41FA5}">
                      <a16:colId xmlns:a16="http://schemas.microsoft.com/office/drawing/2014/main" val="1945766363"/>
                    </a:ext>
                  </a:extLst>
                </a:gridCol>
                <a:gridCol w="2177548">
                  <a:extLst>
                    <a:ext uri="{9D8B030D-6E8A-4147-A177-3AD203B41FA5}">
                      <a16:colId xmlns:a16="http://schemas.microsoft.com/office/drawing/2014/main" val="2786337413"/>
                    </a:ext>
                  </a:extLst>
                </a:gridCol>
              </a:tblGrid>
              <a:tr h="528722">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Пайдаланушының штат саны (адам)</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Сертификаттау үшін алым мөлшерлемесі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24879684"/>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74566125"/>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gridSpan="2">
                  <a:txBody>
                    <a:bodyPr/>
                    <a:lstStyle/>
                    <a:p>
                      <a:pPr marL="12700" algn="just">
                        <a:lnSpc>
                          <a:spcPct val="115000"/>
                        </a:lnSpc>
                        <a:spcAft>
                          <a:spcPts val="100"/>
                        </a:spcAft>
                      </a:pPr>
                      <a:r>
                        <a:rPr lang="ru-RU" sz="1000">
                          <a:effectLst/>
                          <a:latin typeface="Times New Roman" panose="02020603050405020304" pitchFamily="18" charset="0"/>
                          <a:cs typeface="Times New Roman" panose="02020603050405020304" pitchFamily="18" charset="0"/>
                        </a:rPr>
                        <a:t>Азаматтық әуе кемелерін пайдаланушыны сертификаттау: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extLst>
                  <a:ext uri="{0D108BD9-81ED-4DB2-BD59-A6C34878D82A}">
                    <a16:rowId xmlns:a16="http://schemas.microsoft.com/office/drawing/2014/main" val="1293349639"/>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50 адамды қоса алғанға дейін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1 144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0056722"/>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51 адамнан 200 адамды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1 232</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072384750"/>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201 адамнан 400 адамды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1 272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2191581"/>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401 адамнан 600 адамды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1 319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99430062"/>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601 адамнан 1 200 адамды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1 363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44443479"/>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1201 адамнан 2000 адамды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1 407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81473790"/>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2001 адамнан көп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1 458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31710728"/>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gridSpan="2">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Авиациялық жұмыстарды орындайтын пайдаланушыны сертификаттау: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extLst>
                  <a:ext uri="{0D108BD9-81ED-4DB2-BD59-A6C34878D82A}">
                    <a16:rowId xmlns:a16="http://schemas.microsoft.com/office/drawing/2014/main" val="1080498067"/>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 адамды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78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83112426"/>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51 адамнан 200 адамды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831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3738511"/>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201 адамнан 400 адамды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871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1815895"/>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401 адамнан 600 адамды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918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98348835"/>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601 адамнан 1 200 адамды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962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06734255"/>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1 201 адамнан 2000 адамды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1 006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95975693"/>
                  </a:ext>
                </a:extLst>
              </a:tr>
              <a:tr h="268753">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2 001 адамнан көп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1 057</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09273177"/>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3612179088"/>
              </p:ext>
            </p:extLst>
          </p:nvPr>
        </p:nvGraphicFramePr>
        <p:xfrm>
          <a:off x="5724403" y="160140"/>
          <a:ext cx="6134999" cy="6246251"/>
        </p:xfrm>
        <a:graphic>
          <a:graphicData uri="http://schemas.openxmlformats.org/drawingml/2006/table">
            <a:tbl>
              <a:tblPr firstRow="1" firstCol="1" bandRow="1">
                <a:tableStyleId>{5C22544A-7EE6-4342-B048-85BDC9FD1C3A}</a:tableStyleId>
              </a:tblPr>
              <a:tblGrid>
                <a:gridCol w="392618">
                  <a:extLst>
                    <a:ext uri="{9D8B030D-6E8A-4147-A177-3AD203B41FA5}">
                      <a16:colId xmlns:a16="http://schemas.microsoft.com/office/drawing/2014/main" val="2823704271"/>
                    </a:ext>
                  </a:extLst>
                </a:gridCol>
                <a:gridCol w="4277711">
                  <a:extLst>
                    <a:ext uri="{9D8B030D-6E8A-4147-A177-3AD203B41FA5}">
                      <a16:colId xmlns:a16="http://schemas.microsoft.com/office/drawing/2014/main" val="2748854771"/>
                    </a:ext>
                  </a:extLst>
                </a:gridCol>
                <a:gridCol w="1464670">
                  <a:extLst>
                    <a:ext uri="{9D8B030D-6E8A-4147-A177-3AD203B41FA5}">
                      <a16:colId xmlns:a16="http://schemas.microsoft.com/office/drawing/2014/main" val="1927590170"/>
                    </a:ext>
                  </a:extLst>
                </a:gridCol>
              </a:tblGrid>
              <a:tr h="941715">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Әуе</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кемелерін</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сертификаттау</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түрі</a:t>
                      </a:r>
                      <a:r>
                        <a:rPr lang="en-US"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a:t>
                      </a:r>
                      <a:r>
                        <a:rPr lang="en-US" sz="1100" dirty="0" err="1">
                          <a:effectLst/>
                          <a:latin typeface="Times New Roman" panose="02020603050405020304" pitchFamily="18" charset="0"/>
                          <a:cs typeface="Times New Roman" panose="02020603050405020304" pitchFamily="18" charset="0"/>
                        </a:rPr>
                        <a:t>санаты</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салмағы</a:t>
                      </a:r>
                      <a:r>
                        <a:rPr lang="en-US" sz="1100" dirty="0">
                          <a:effectLst/>
                          <a:latin typeface="Times New Roman" panose="02020603050405020304" pitchFamily="18" charset="0"/>
                          <a:cs typeface="Times New Roman" panose="02020603050405020304" pitchFamily="18" charset="0"/>
                        </a:rPr>
                        <a:t>)</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dirty="0" err="1">
                          <a:effectLst/>
                          <a:latin typeface="Times New Roman" panose="02020603050405020304" pitchFamily="18" charset="0"/>
                          <a:cs typeface="Times New Roman" panose="02020603050405020304" pitchFamily="18" charset="0"/>
                        </a:rPr>
                        <a:t>Сертификаттау</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үшін</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алым</a:t>
                      </a: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мөлшерлемесі</a:t>
                      </a:r>
                      <a:r>
                        <a:rPr lang="en-US" sz="1100" dirty="0">
                          <a:effectLst/>
                          <a:latin typeface="Times New Roman" panose="02020603050405020304" pitchFamily="18" charset="0"/>
                          <a:cs typeface="Times New Roman" panose="02020603050405020304" pitchFamily="18" charset="0"/>
                        </a:rPr>
                        <a:t> (АЕК)</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794807384"/>
                  </a:ext>
                </a:extLst>
              </a:tr>
              <a:tr h="59591">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1236353544"/>
                  </a:ext>
                </a:extLst>
              </a:tr>
              <a:tr h="59591">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gridSpan="2">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Ұшақтың ұшуға жарамдылығы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hMerge="1">
                  <a:txBody>
                    <a:bodyPr/>
                    <a:lstStyle/>
                    <a:p>
                      <a:endParaRPr lang="ru-RU"/>
                    </a:p>
                  </a:txBody>
                  <a:tcPr/>
                </a:tc>
                <a:extLst>
                  <a:ext uri="{0D108BD9-81ED-4DB2-BD59-A6C34878D82A}">
                    <a16:rowId xmlns:a16="http://schemas.microsoft.com/office/drawing/2014/main" val="3649973146"/>
                  </a:ext>
                </a:extLst>
              </a:tr>
              <a:tr h="16709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136 000 килограмнан астам</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450</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1506096765"/>
                  </a:ext>
                </a:extLst>
              </a:tr>
              <a:tr h="16709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ru-RU" sz="1100">
                          <a:effectLst/>
                          <a:latin typeface="Times New Roman" panose="02020603050405020304" pitchFamily="18" charset="0"/>
                          <a:cs typeface="Times New Roman" panose="02020603050405020304" pitchFamily="18" charset="0"/>
                        </a:rPr>
                        <a:t>75000 килограмнан астам 136 000 килограмды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437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3147130517"/>
                  </a:ext>
                </a:extLst>
              </a:tr>
              <a:tr h="16709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2 қозғалтқышымен 30 000 килограмнан астам, 75 000 килограмды қоса алғанға дейін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328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4043206301"/>
                  </a:ext>
                </a:extLst>
              </a:tr>
              <a:tr h="16709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 қозғалтқышымен 30 000 килограмнан астам, 75 000 килограмды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364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1305021129"/>
                  </a:ext>
                </a:extLst>
              </a:tr>
              <a:tr h="16709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 қозғалтқышымен 30 000 килограмнан астам, 75 000 килограмды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401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1054908196"/>
                  </a:ext>
                </a:extLst>
              </a:tr>
              <a:tr h="16709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 қозғалтқышымен 10 000 килограмнан астам, 30 000 килограмды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291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1480477627"/>
                  </a:ext>
                </a:extLst>
              </a:tr>
              <a:tr h="16709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 қозғалтқышымен 10 000 килограмнан астам, 30000 килограмды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328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662892711"/>
                  </a:ext>
                </a:extLst>
              </a:tr>
              <a:tr h="16709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4 қозғалтқышымен 10 000 килограмнан астам, 30000 килограмды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364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2633701800"/>
                  </a:ext>
                </a:extLst>
              </a:tr>
              <a:tr h="11334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ru-RU" sz="1100">
                          <a:effectLst/>
                          <a:latin typeface="Times New Roman" panose="02020603050405020304" pitchFamily="18" charset="0"/>
                          <a:cs typeface="Times New Roman" panose="02020603050405020304" pitchFamily="18" charset="0"/>
                        </a:rPr>
                        <a:t>5 700 килограмнан астам 10 000 килограмды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427303385"/>
                  </a:ext>
                </a:extLst>
              </a:tr>
              <a:tr h="59591">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gridSpan="2">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Тікұшақтың ұшуға жарамдылығы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hMerge="1">
                  <a:txBody>
                    <a:bodyPr/>
                    <a:lstStyle/>
                    <a:p>
                      <a:endParaRPr lang="ru-RU"/>
                    </a:p>
                  </a:txBody>
                  <a:tcPr/>
                </a:tc>
                <a:extLst>
                  <a:ext uri="{0D108BD9-81ED-4DB2-BD59-A6C34878D82A}">
                    <a16:rowId xmlns:a16="http://schemas.microsoft.com/office/drawing/2014/main" val="283392275"/>
                  </a:ext>
                </a:extLst>
              </a:tr>
              <a:tr h="16709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10 000 килограмнан астам</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145</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3100746578"/>
                  </a:ext>
                </a:extLst>
              </a:tr>
              <a:tr h="11334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 қозғалтқышымен 5 000 килограмнан астам, 10000 килограмды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91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1553614707"/>
                  </a:ext>
                </a:extLst>
              </a:tr>
              <a:tr h="16709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 қозғалтқышымен 5 000 килограмнан астам, 10000 килограмды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127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2023269492"/>
                  </a:ext>
                </a:extLst>
              </a:tr>
              <a:tr h="11334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1 қозғалтқышымен 3 180 килограмнан астам, 5000 килограмды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54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1647224794"/>
                  </a:ext>
                </a:extLst>
              </a:tr>
              <a:tr h="113340">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2 қозғалтқышымен 3 180 килограмнан астам, 5000 килограмды қоса алғанға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tc>
                  <a:txBody>
                    <a:bodyPr/>
                    <a:lstStyle/>
                    <a:p>
                      <a:pPr marL="12700" algn="just">
                        <a:lnSpc>
                          <a:spcPct val="115000"/>
                        </a:lnSpc>
                        <a:spcAft>
                          <a:spcPts val="100"/>
                        </a:spcAft>
                      </a:pPr>
                      <a:r>
                        <a:rPr lang="en-US" sz="1100" dirty="0">
                          <a:effectLst/>
                          <a:latin typeface="Times New Roman" panose="02020603050405020304" pitchFamily="18" charset="0"/>
                          <a:cs typeface="Times New Roman" panose="02020603050405020304" pitchFamily="18" charset="0"/>
                        </a:rPr>
                        <a:t>72</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21" marR="2921" marT="2921" marB="2921" anchor="ctr"/>
                </a:tc>
                <a:extLst>
                  <a:ext uri="{0D108BD9-81ED-4DB2-BD59-A6C34878D82A}">
                    <a16:rowId xmlns:a16="http://schemas.microsoft.com/office/drawing/2014/main" val="3950440646"/>
                  </a:ext>
                </a:extLst>
              </a:tr>
            </a:tbl>
          </a:graphicData>
        </a:graphic>
      </p:graphicFrame>
      <p:sp>
        <p:nvSpPr>
          <p:cNvPr id="7" name="Прямоугольник 6"/>
          <p:cNvSpPr/>
          <p:nvPr/>
        </p:nvSpPr>
        <p:spPr>
          <a:xfrm>
            <a:off x="0" y="5309776"/>
            <a:ext cx="5623034" cy="729430"/>
          </a:xfrm>
          <a:prstGeom prst="rect">
            <a:avLst/>
          </a:prstGeom>
        </p:spPr>
        <p:txBody>
          <a:bodyPr wrap="square">
            <a:spAutoFit/>
          </a:bodyPr>
          <a:lstStyle/>
          <a:p>
            <a:pPr algn="just">
              <a:lnSpc>
                <a:spcPct val="115000"/>
              </a:lnSpc>
              <a:spcAft>
                <a:spcPts val="0"/>
              </a:spcAft>
            </a:pPr>
            <a:r>
              <a:rPr lang="en-US" dirty="0" smtClean="0">
                <a:solidFill>
                  <a:srgbClr val="000000"/>
                </a:solidFill>
                <a:latin typeface="Times New Roman" panose="02020603050405020304" pitchFamily="18" charset="0"/>
                <a:ea typeface="Times New Roman" panose="02020603050405020304" pitchFamily="18" charset="0"/>
              </a:rPr>
              <a:t>2) </a:t>
            </a:r>
            <a:r>
              <a:rPr lang="en-US" dirty="0" err="1" smtClean="0">
                <a:solidFill>
                  <a:srgbClr val="000000"/>
                </a:solidFill>
                <a:latin typeface="Times New Roman" panose="02020603050405020304" pitchFamily="18" charset="0"/>
                <a:ea typeface="Times New Roman" panose="02020603050405020304" pitchFamily="18" charset="0"/>
              </a:rPr>
              <a:t>азаматтық</a:t>
            </a:r>
            <a:r>
              <a:rPr lang="en-US" dirty="0" smtClean="0">
                <a:solidFill>
                  <a:srgbClr val="000000"/>
                </a:solidFill>
                <a:latin typeface="Times New Roman" panose="02020603050405020304" pitchFamily="18" charset="0"/>
                <a:ea typeface="Times New Roman" panose="02020603050405020304" pitchFamily="18" charset="0"/>
              </a:rPr>
              <a:t> </a:t>
            </a:r>
            <a:r>
              <a:rPr lang="en-US" dirty="0" err="1" smtClean="0">
                <a:solidFill>
                  <a:srgbClr val="000000"/>
                </a:solidFill>
                <a:latin typeface="Times New Roman" panose="02020603050405020304" pitchFamily="18" charset="0"/>
                <a:ea typeface="Times New Roman" panose="02020603050405020304" pitchFamily="18" charset="0"/>
              </a:rPr>
              <a:t>әуе</a:t>
            </a:r>
            <a:r>
              <a:rPr lang="en-US" dirty="0" smtClean="0">
                <a:solidFill>
                  <a:srgbClr val="000000"/>
                </a:solidFill>
                <a:latin typeface="Times New Roman" panose="02020603050405020304" pitchFamily="18" charset="0"/>
                <a:ea typeface="Times New Roman" panose="02020603050405020304" pitchFamily="18" charset="0"/>
              </a:rPr>
              <a:t> </a:t>
            </a:r>
            <a:r>
              <a:rPr lang="en-US" dirty="0" err="1" smtClean="0">
                <a:solidFill>
                  <a:srgbClr val="000000"/>
                </a:solidFill>
                <a:latin typeface="Times New Roman" panose="02020603050405020304" pitchFamily="18" charset="0"/>
                <a:ea typeface="Times New Roman" panose="02020603050405020304" pitchFamily="18" charset="0"/>
              </a:rPr>
              <a:t>кемесінің</a:t>
            </a:r>
            <a:r>
              <a:rPr lang="en-US" dirty="0" smtClean="0">
                <a:solidFill>
                  <a:srgbClr val="000000"/>
                </a:solidFill>
                <a:latin typeface="Times New Roman" panose="02020603050405020304" pitchFamily="18" charset="0"/>
                <a:ea typeface="Times New Roman" panose="02020603050405020304" pitchFamily="18" charset="0"/>
              </a:rPr>
              <a:t> </a:t>
            </a:r>
            <a:r>
              <a:rPr lang="en-US" dirty="0" err="1" smtClean="0">
                <a:solidFill>
                  <a:srgbClr val="000000"/>
                </a:solidFill>
                <a:latin typeface="Times New Roman" panose="02020603050405020304" pitchFamily="18" charset="0"/>
                <a:ea typeface="Times New Roman" panose="02020603050405020304" pitchFamily="18" charset="0"/>
              </a:rPr>
              <a:t>ұшуға</a:t>
            </a:r>
            <a:r>
              <a:rPr lang="en-US" dirty="0" smtClean="0">
                <a:solidFill>
                  <a:srgbClr val="000000"/>
                </a:solidFill>
                <a:latin typeface="Times New Roman" panose="02020603050405020304" pitchFamily="18" charset="0"/>
                <a:ea typeface="Times New Roman" panose="02020603050405020304" pitchFamily="18" charset="0"/>
              </a:rPr>
              <a:t> </a:t>
            </a:r>
            <a:r>
              <a:rPr lang="en-US" dirty="0" err="1" smtClean="0">
                <a:solidFill>
                  <a:srgbClr val="000000"/>
                </a:solidFill>
                <a:latin typeface="Times New Roman" panose="02020603050405020304" pitchFamily="18" charset="0"/>
                <a:ea typeface="Times New Roman" panose="02020603050405020304" pitchFamily="18" charset="0"/>
              </a:rPr>
              <a:t>жарамдылығына</a:t>
            </a:r>
            <a:r>
              <a:rPr lang="en-US" dirty="0" smtClean="0">
                <a:solidFill>
                  <a:srgbClr val="000000"/>
                </a:solidFill>
                <a:latin typeface="Times New Roman" panose="02020603050405020304" pitchFamily="18" charset="0"/>
                <a:ea typeface="Times New Roman" panose="02020603050405020304" pitchFamily="18" charset="0"/>
              </a:rPr>
              <a:t> </a:t>
            </a:r>
            <a:r>
              <a:rPr lang="en-US" dirty="0" err="1" smtClean="0">
                <a:solidFill>
                  <a:srgbClr val="000000"/>
                </a:solidFill>
                <a:latin typeface="Times New Roman" panose="02020603050405020304" pitchFamily="18" charset="0"/>
                <a:ea typeface="Times New Roman" panose="02020603050405020304" pitchFamily="18" charset="0"/>
              </a:rPr>
              <a:t>сертификаттар</a:t>
            </a:r>
            <a:r>
              <a:rPr lang="en-US" dirty="0" smtClean="0">
                <a:solidFill>
                  <a:srgbClr val="000000"/>
                </a:solidFill>
                <a:latin typeface="Times New Roman" panose="02020603050405020304" pitchFamily="18" charset="0"/>
                <a:ea typeface="Times New Roman" panose="02020603050405020304" pitchFamily="18" charset="0"/>
              </a:rPr>
              <a:t> </a:t>
            </a:r>
            <a:r>
              <a:rPr lang="en-US" dirty="0" err="1" smtClean="0">
                <a:solidFill>
                  <a:srgbClr val="000000"/>
                </a:solidFill>
                <a:latin typeface="Times New Roman" panose="02020603050405020304" pitchFamily="18" charset="0"/>
                <a:ea typeface="Times New Roman" panose="02020603050405020304" pitchFamily="18" charset="0"/>
              </a:rPr>
              <a:t>бергені</a:t>
            </a:r>
            <a:r>
              <a:rPr lang="en-US" dirty="0" smtClean="0">
                <a:solidFill>
                  <a:srgbClr val="000000"/>
                </a:solidFill>
                <a:latin typeface="Times New Roman" panose="02020603050405020304" pitchFamily="18" charset="0"/>
                <a:ea typeface="Times New Roman" panose="02020603050405020304" pitchFamily="18" charset="0"/>
              </a:rPr>
              <a:t> </a:t>
            </a:r>
            <a:r>
              <a:rPr lang="en-US" dirty="0" err="1" smtClean="0">
                <a:solidFill>
                  <a:srgbClr val="000000"/>
                </a:solidFill>
                <a:latin typeface="Times New Roman" panose="02020603050405020304" pitchFamily="18" charset="0"/>
                <a:ea typeface="Times New Roman" panose="02020603050405020304" pitchFamily="18" charset="0"/>
              </a:rPr>
              <a:t>үшін</a:t>
            </a:r>
            <a:r>
              <a:rPr lang="en-US" dirty="0" smtClean="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73704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434903623"/>
              </p:ext>
            </p:extLst>
          </p:nvPr>
        </p:nvGraphicFramePr>
        <p:xfrm>
          <a:off x="0" y="37543"/>
          <a:ext cx="4850229" cy="3032760"/>
        </p:xfrm>
        <a:graphic>
          <a:graphicData uri="http://schemas.openxmlformats.org/drawingml/2006/table">
            <a:tbl>
              <a:tblPr firstRow="1" firstCol="1" bandRow="1">
                <a:tableStyleId>{5C22544A-7EE6-4342-B048-85BDC9FD1C3A}</a:tableStyleId>
              </a:tblPr>
              <a:tblGrid>
                <a:gridCol w="270745">
                  <a:extLst>
                    <a:ext uri="{9D8B030D-6E8A-4147-A177-3AD203B41FA5}">
                      <a16:colId xmlns:a16="http://schemas.microsoft.com/office/drawing/2014/main" val="3226013823"/>
                    </a:ext>
                  </a:extLst>
                </a:gridCol>
                <a:gridCol w="1573343">
                  <a:extLst>
                    <a:ext uri="{9D8B030D-6E8A-4147-A177-3AD203B41FA5}">
                      <a16:colId xmlns:a16="http://schemas.microsoft.com/office/drawing/2014/main" val="2988960901"/>
                    </a:ext>
                  </a:extLst>
                </a:gridCol>
                <a:gridCol w="3006141">
                  <a:extLst>
                    <a:ext uri="{9D8B030D-6E8A-4147-A177-3AD203B41FA5}">
                      <a16:colId xmlns:a16="http://schemas.microsoft.com/office/drawing/2014/main" val="525166177"/>
                    </a:ext>
                  </a:extLst>
                </a:gridCol>
              </a:tblGrid>
              <a:tr h="0">
                <a:tc gridSpan="3">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 азаматтық әуе кемесінің типіне сертификаттар бергені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736586817"/>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a:effectLst/>
                          <a:latin typeface="Times New Roman" panose="02020603050405020304" pitchFamily="18" charset="0"/>
                          <a:cs typeface="Times New Roman" panose="02020603050405020304" pitchFamily="18" charset="0"/>
                        </a:rPr>
                        <a:t>Әуе кемелерін сертификаттау түрі (санаты)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a:effectLst/>
                          <a:latin typeface="Times New Roman" panose="02020603050405020304" pitchFamily="18" charset="0"/>
                          <a:cs typeface="Times New Roman" panose="02020603050405020304" pitchFamily="18" charset="0"/>
                        </a:rPr>
                        <a:t>Сертификаттау үшін алым мөлшерлемесі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05406700"/>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91663834"/>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Ұшақ</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10 000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70851952"/>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Тікұшақ</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5 000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87443762"/>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Басқа да ұшу аппараттары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28721573"/>
                  </a:ext>
                </a:extLst>
              </a:tr>
              <a:tr h="0">
                <a:tc gridSpan="3">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 азаматтық әуе кемесінің данасына сертификаттар бергені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4071335"/>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a:effectLst/>
                          <a:latin typeface="Times New Roman" panose="02020603050405020304" pitchFamily="18" charset="0"/>
                          <a:cs typeface="Times New Roman" panose="02020603050405020304" pitchFamily="18" charset="0"/>
                        </a:rPr>
                        <a:t>Әуе кемелерін сертификаттау түрі (санаты)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dirty="0" err="1">
                          <a:effectLst/>
                          <a:latin typeface="Times New Roman" panose="02020603050405020304" pitchFamily="18" charset="0"/>
                          <a:cs typeface="Times New Roman" panose="02020603050405020304" pitchFamily="18" charset="0"/>
                        </a:rPr>
                        <a:t>Сертификаттау</a:t>
                      </a:r>
                      <a:r>
                        <a:rPr lang="ru-RU" sz="1000" dirty="0">
                          <a:effectLst/>
                          <a:latin typeface="Times New Roman" panose="02020603050405020304" pitchFamily="18" charset="0"/>
                          <a:cs typeface="Times New Roman" panose="02020603050405020304" pitchFamily="18" charset="0"/>
                        </a:rPr>
                        <a:t> </a:t>
                      </a:r>
                      <a:r>
                        <a:rPr lang="ru-RU" sz="1000" dirty="0" err="1">
                          <a:effectLst/>
                          <a:latin typeface="Times New Roman" panose="02020603050405020304" pitchFamily="18" charset="0"/>
                          <a:cs typeface="Times New Roman" panose="02020603050405020304" pitchFamily="18" charset="0"/>
                        </a:rPr>
                        <a:t>үшін</a:t>
                      </a:r>
                      <a:r>
                        <a:rPr lang="ru-RU" sz="1000" dirty="0">
                          <a:effectLst/>
                          <a:latin typeface="Times New Roman" panose="02020603050405020304" pitchFamily="18" charset="0"/>
                          <a:cs typeface="Times New Roman" panose="02020603050405020304" pitchFamily="18" charset="0"/>
                        </a:rPr>
                        <a:t> алым </a:t>
                      </a:r>
                      <a:r>
                        <a:rPr lang="ru-RU" sz="1000" dirty="0" err="1">
                          <a:effectLst/>
                          <a:latin typeface="Times New Roman" panose="02020603050405020304" pitchFamily="18" charset="0"/>
                          <a:cs typeface="Times New Roman" panose="02020603050405020304" pitchFamily="18" charset="0"/>
                        </a:rPr>
                        <a:t>мөлшерлемесі</a:t>
                      </a:r>
                      <a:r>
                        <a:rPr lang="ru-RU" sz="1000" dirty="0">
                          <a:effectLst/>
                          <a:latin typeface="Times New Roman" panose="02020603050405020304" pitchFamily="18" charset="0"/>
                          <a:cs typeface="Times New Roman" panose="02020603050405020304" pitchFamily="18" charset="0"/>
                        </a:rPr>
                        <a:t> (АЕК)</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36044210"/>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93382597"/>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Ұшақ</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82969960"/>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Тікұшақ</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0505851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Басқа да ұшу аппараттары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5</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89288691"/>
                  </a:ext>
                </a:extLst>
              </a:tr>
            </a:tbl>
          </a:graphicData>
        </a:graphic>
      </p:graphicFrame>
      <p:sp>
        <p:nvSpPr>
          <p:cNvPr id="5" name="Прямоугольник 4"/>
          <p:cNvSpPr/>
          <p:nvPr/>
        </p:nvSpPr>
        <p:spPr>
          <a:xfrm>
            <a:off x="-84086" y="3155103"/>
            <a:ext cx="4934315" cy="1366528"/>
          </a:xfrm>
          <a:prstGeom prst="rect">
            <a:avLst/>
          </a:prstGeom>
        </p:spPr>
        <p:txBody>
          <a:bodyPr wrap="square">
            <a:spAutoFit/>
          </a:bodyPr>
          <a:lstStyle/>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5) </a:t>
            </a:r>
            <a:r>
              <a:rPr lang="en-US" dirty="0" err="1">
                <a:solidFill>
                  <a:srgbClr val="000000"/>
                </a:solidFill>
                <a:latin typeface="Times New Roman" panose="02020603050405020304" pitchFamily="18" charset="0"/>
                <a:ea typeface="Times New Roman" panose="02020603050405020304" pitchFamily="18" charset="0"/>
              </a:rPr>
              <a:t>азаматтық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авиацияның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авиациялық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техникасына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техникалық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қызмет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көрсету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жөндеу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жөніндегі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ұйымға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се</a:t>
            </a:r>
            <a:r>
              <a:rPr lang="en-US" u="sng" dirty="0" err="1">
                <a:solidFill>
                  <a:srgbClr val="000000"/>
                </a:solidFill>
                <a:latin typeface="Times New Roman" panose="02020603050405020304" pitchFamily="18" charset="0"/>
                <a:ea typeface="Times New Roman" panose="02020603050405020304" pitchFamily="18" charset="0"/>
              </a:rPr>
              <a:t>р</a:t>
            </a:r>
            <a:r>
              <a:rPr lang="en-US" dirty="0" err="1">
                <a:solidFill>
                  <a:srgbClr val="000000"/>
                </a:solidFill>
                <a:latin typeface="Times New Roman" panose="02020603050405020304" pitchFamily="18" charset="0"/>
                <a:ea typeface="Times New Roman" panose="02020603050405020304" pitchFamily="18" charset="0"/>
              </a:rPr>
              <a:t>тификаттар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3289155808"/>
              </p:ext>
            </p:extLst>
          </p:nvPr>
        </p:nvGraphicFramePr>
        <p:xfrm>
          <a:off x="4971390" y="0"/>
          <a:ext cx="6852747" cy="4412550"/>
        </p:xfrm>
        <a:graphic>
          <a:graphicData uri="http://schemas.openxmlformats.org/drawingml/2006/table">
            <a:tbl>
              <a:tblPr firstRow="1" firstCol="1" bandRow="1">
                <a:tableStyleId>{5C22544A-7EE6-4342-B048-85BDC9FD1C3A}</a:tableStyleId>
              </a:tblPr>
              <a:tblGrid>
                <a:gridCol w="588582">
                  <a:extLst>
                    <a:ext uri="{9D8B030D-6E8A-4147-A177-3AD203B41FA5}">
                      <a16:colId xmlns:a16="http://schemas.microsoft.com/office/drawing/2014/main" val="1726515834"/>
                    </a:ext>
                  </a:extLst>
                </a:gridCol>
                <a:gridCol w="4587192">
                  <a:extLst>
                    <a:ext uri="{9D8B030D-6E8A-4147-A177-3AD203B41FA5}">
                      <a16:colId xmlns:a16="http://schemas.microsoft.com/office/drawing/2014/main" val="299846173"/>
                    </a:ext>
                  </a:extLst>
                </a:gridCol>
                <a:gridCol w="1676973">
                  <a:extLst>
                    <a:ext uri="{9D8B030D-6E8A-4147-A177-3AD203B41FA5}">
                      <a16:colId xmlns:a16="http://schemas.microsoft.com/office/drawing/2014/main" val="279277566"/>
                    </a:ext>
                  </a:extLst>
                </a:gridCol>
              </a:tblGrid>
              <a:tr h="37593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Техникалық қызмет көрсету және жөндеу жөніндегі ұйымның штат саны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Сертификаттау үшін алым мөлшерлемесі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1795418111"/>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2118466778"/>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gridSpan="2">
                  <a:txBody>
                    <a:bodyPr/>
                    <a:lstStyle/>
                    <a:p>
                      <a:pPr marL="12700" algn="just">
                        <a:lnSpc>
                          <a:spcPct val="115000"/>
                        </a:lnSpc>
                        <a:spcAft>
                          <a:spcPts val="100"/>
                        </a:spcAft>
                      </a:pPr>
                      <a:r>
                        <a:rPr lang="ru-RU" sz="1000">
                          <a:effectLst/>
                          <a:latin typeface="Times New Roman" panose="02020603050405020304" pitchFamily="18" charset="0"/>
                          <a:cs typeface="Times New Roman" panose="02020603050405020304" pitchFamily="18" charset="0"/>
                        </a:rPr>
                        <a:t>Әуе кемелеріне жедел техникалық қызмет көрсету: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hMerge="1">
                  <a:txBody>
                    <a:bodyPr/>
                    <a:lstStyle/>
                    <a:p>
                      <a:endParaRPr lang="ru-RU"/>
                    </a:p>
                  </a:txBody>
                  <a:tcPr/>
                </a:tc>
                <a:extLst>
                  <a:ext uri="{0D108BD9-81ED-4DB2-BD59-A6C34878D82A}">
                    <a16:rowId xmlns:a16="http://schemas.microsoft.com/office/drawing/2014/main" val="3245007308"/>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346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2342059873"/>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11-ден 40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364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3610951403"/>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41-ден 70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382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1743727746"/>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71-ден 100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4109920571"/>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101-ден 150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3054369731"/>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151-ден 200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437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2701965661"/>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201 </a:t>
                      </a:r>
                      <a:r>
                        <a:rPr lang="en-US" sz="1000" dirty="0" err="1">
                          <a:effectLst/>
                          <a:latin typeface="Times New Roman" panose="02020603050405020304" pitchFamily="18" charset="0"/>
                          <a:cs typeface="Times New Roman" panose="02020603050405020304" pitchFamily="18" charset="0"/>
                        </a:rPr>
                        <a:t>адамнан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көп</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455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3038730405"/>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gridSpan="2">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Әуе кемелеріне кезеңдік техникалық қызмет көрсету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hMerge="1">
                  <a:txBody>
                    <a:bodyPr/>
                    <a:lstStyle/>
                    <a:p>
                      <a:endParaRPr lang="ru-RU"/>
                    </a:p>
                  </a:txBody>
                  <a:tcPr/>
                </a:tc>
                <a:extLst>
                  <a:ext uri="{0D108BD9-81ED-4DB2-BD59-A6C34878D82A}">
                    <a16:rowId xmlns:a16="http://schemas.microsoft.com/office/drawing/2014/main" val="3247172017"/>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2993985546"/>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11-ден 40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436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3134272681"/>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41-ден 70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454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815383166"/>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71-ден 100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472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1728480976"/>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101-ден 150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491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2069841405"/>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151-ден 200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36892033"/>
                  </a:ext>
                </a:extLst>
              </a:tr>
              <a:tr h="191089">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201 адамнан көп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527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721653557"/>
                  </a:ext>
                </a:extLst>
              </a:tr>
              <a:tr h="36344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Жеңіл және аса жеңіл авиацияның әуе кемелерін қоспағанда, демонтаждалған компоненттеріне техникалық қызмет көрсету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218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3934801206"/>
                  </a:ext>
                </a:extLst>
              </a:tr>
              <a:tr h="36344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Жеңіл және аса жеңіл авиацияның әуе кемелерін қоспағанда, бұзбай бақылау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145</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67" marR="9367" marT="9367" marB="9367" anchor="ctr"/>
                </a:tc>
                <a:extLst>
                  <a:ext uri="{0D108BD9-81ED-4DB2-BD59-A6C34878D82A}">
                    <a16:rowId xmlns:a16="http://schemas.microsoft.com/office/drawing/2014/main" val="3525372609"/>
                  </a:ext>
                </a:extLst>
              </a:tr>
            </a:tbl>
          </a:graphicData>
        </a:graphic>
      </p:graphicFrame>
      <p:graphicFrame>
        <p:nvGraphicFramePr>
          <p:cNvPr id="8" name="Таблица 7"/>
          <p:cNvGraphicFramePr>
            <a:graphicFrameLocks noGrp="1"/>
          </p:cNvGraphicFramePr>
          <p:nvPr>
            <p:extLst>
              <p:ext uri="{D42A27DB-BD31-4B8C-83A1-F6EECF244321}">
                <p14:modId xmlns:p14="http://schemas.microsoft.com/office/powerpoint/2010/main" val="3725644845"/>
              </p:ext>
            </p:extLst>
          </p:nvPr>
        </p:nvGraphicFramePr>
        <p:xfrm>
          <a:off x="0" y="4497350"/>
          <a:ext cx="12023834" cy="2293620"/>
        </p:xfrm>
        <a:graphic>
          <a:graphicData uri="http://schemas.openxmlformats.org/drawingml/2006/table">
            <a:tbl>
              <a:tblPr firstRow="1" firstCol="1" bandRow="1">
                <a:tableStyleId>{5C22544A-7EE6-4342-B048-85BDC9FD1C3A}</a:tableStyleId>
              </a:tblPr>
              <a:tblGrid>
                <a:gridCol w="2701942">
                  <a:extLst>
                    <a:ext uri="{9D8B030D-6E8A-4147-A177-3AD203B41FA5}">
                      <a16:colId xmlns:a16="http://schemas.microsoft.com/office/drawing/2014/main" val="3607654246"/>
                    </a:ext>
                  </a:extLst>
                </a:gridCol>
                <a:gridCol w="6379474">
                  <a:extLst>
                    <a:ext uri="{9D8B030D-6E8A-4147-A177-3AD203B41FA5}">
                      <a16:colId xmlns:a16="http://schemas.microsoft.com/office/drawing/2014/main" val="2250207745"/>
                    </a:ext>
                  </a:extLst>
                </a:gridCol>
                <a:gridCol w="2942418">
                  <a:extLst>
                    <a:ext uri="{9D8B030D-6E8A-4147-A177-3AD203B41FA5}">
                      <a16:colId xmlns:a16="http://schemas.microsoft.com/office/drawing/2014/main" val="2903434111"/>
                    </a:ext>
                  </a:extLst>
                </a:gridCol>
              </a:tblGrid>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gridSpan="2">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Күрделі жөндеусіз пайдаланылатын әуе кемесінің планеріндегі, авиақозғалтқыштардағы және авиациялық техниканың жинақтаушы бұйымдарындағы бақылау-қалпына келтіру жұмыстары (жөндеу-қалпына келтіру жұмыстары):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extLst>
                  <a:ext uri="{0D108BD9-81ED-4DB2-BD59-A6C34878D82A}">
                    <a16:rowId xmlns:a16="http://schemas.microsoft.com/office/drawing/2014/main" val="595911700"/>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1470574"/>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11-ден 40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97527810"/>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41-ден 70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272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0389097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71-ден 100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290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2318959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101-ден 150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309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9121385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151-ден 200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327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03032315"/>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201 адамнан көп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345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85698518"/>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Әуе кемесінің интерьерін жаңарту (қайта жабдықтау)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145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3306439"/>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Әуе кемесін жаңғырту жөніндегі жұмыстарды және авиациялық техника әзірлеушісінің бюллетеньдері мен құжаттамасы бойынша пысықтауды орындау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218</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49938091"/>
                  </a:ext>
                </a:extLst>
              </a:tr>
            </a:tbl>
          </a:graphicData>
        </a:graphic>
      </p:graphicFrame>
    </p:spTree>
    <p:extLst>
      <p:ext uri="{BB962C8B-B14F-4D97-AF65-F5344CB8AC3E}">
        <p14:creationId xmlns:p14="http://schemas.microsoft.com/office/powerpoint/2010/main" val="1188051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2762657242"/>
              </p:ext>
            </p:extLst>
          </p:nvPr>
        </p:nvGraphicFramePr>
        <p:xfrm>
          <a:off x="0" y="0"/>
          <a:ext cx="7810500" cy="1617476"/>
        </p:xfrm>
        <a:graphic>
          <a:graphicData uri="http://schemas.openxmlformats.org/drawingml/2006/table">
            <a:tbl>
              <a:tblPr firstRow="1" firstCol="1" bandRow="1">
                <a:tableStyleId>{5C22544A-7EE6-4342-B048-85BDC9FD1C3A}</a:tableStyleId>
              </a:tblPr>
              <a:tblGrid>
                <a:gridCol w="1755140">
                  <a:extLst>
                    <a:ext uri="{9D8B030D-6E8A-4147-A177-3AD203B41FA5}">
                      <a16:colId xmlns:a16="http://schemas.microsoft.com/office/drawing/2014/main" val="2783681307"/>
                    </a:ext>
                  </a:extLst>
                </a:gridCol>
                <a:gridCol w="4144010">
                  <a:extLst>
                    <a:ext uri="{9D8B030D-6E8A-4147-A177-3AD203B41FA5}">
                      <a16:colId xmlns:a16="http://schemas.microsoft.com/office/drawing/2014/main" val="2724769691"/>
                    </a:ext>
                  </a:extLst>
                </a:gridCol>
                <a:gridCol w="1911350">
                  <a:extLst>
                    <a:ext uri="{9D8B030D-6E8A-4147-A177-3AD203B41FA5}">
                      <a16:colId xmlns:a16="http://schemas.microsoft.com/office/drawing/2014/main" val="2766180226"/>
                    </a:ext>
                  </a:extLst>
                </a:gridCol>
              </a:tblGrid>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gridSpan="2">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Әуе кемелерін, авиақозғалтқыштарды және жинақтаушы бұйымдарды (агрегаттарды) оларға жаңа ресурстар (қызмет мерзімдері) орнатыла отырып күрделі жөндеу: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extLst>
                  <a:ext uri="{0D108BD9-81ED-4DB2-BD59-A6C34878D82A}">
                    <a16:rowId xmlns:a16="http://schemas.microsoft.com/office/drawing/2014/main" val="423556187"/>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8.1.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528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11058325"/>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8.2.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11-ден 40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546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16359515"/>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8.3.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41-ден 70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564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44275796"/>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8.4.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71-ден 100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582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76398316"/>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8.5.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101-ден 150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601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60539877"/>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8.6.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151-ден 200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619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78746577"/>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8.7.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201 адамнан көп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637</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26691574"/>
                  </a:ext>
                </a:extLst>
              </a:tr>
            </a:tbl>
          </a:graphicData>
        </a:graphic>
      </p:graphicFrame>
      <p:sp>
        <p:nvSpPr>
          <p:cNvPr id="11" name="Прямоугольник 10"/>
          <p:cNvSpPr/>
          <p:nvPr/>
        </p:nvSpPr>
        <p:spPr>
          <a:xfrm>
            <a:off x="7885975" y="144966"/>
            <a:ext cx="3732284" cy="729430"/>
          </a:xfrm>
          <a:prstGeom prst="rect">
            <a:avLst/>
          </a:prstGeom>
        </p:spPr>
        <p:txBody>
          <a:bodyPr wrap="square">
            <a:spAutoFit/>
          </a:bodyPr>
          <a:lstStyle/>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6) </a:t>
            </a:r>
            <a:r>
              <a:rPr lang="en-US" dirty="0" err="1">
                <a:solidFill>
                  <a:srgbClr val="000000"/>
                </a:solidFill>
                <a:latin typeface="Times New Roman" panose="02020603050405020304" pitchFamily="18" charset="0"/>
                <a:ea typeface="Times New Roman" panose="02020603050405020304" pitchFamily="18" charset="0"/>
              </a:rPr>
              <a:t>әуеайлақтың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жарамдылығына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сертификаттар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graphicFrame>
        <p:nvGraphicFramePr>
          <p:cNvPr id="12" name="Таблица 11"/>
          <p:cNvGraphicFramePr>
            <a:graphicFrameLocks noGrp="1"/>
          </p:cNvGraphicFramePr>
          <p:nvPr>
            <p:extLst>
              <p:ext uri="{D42A27DB-BD31-4B8C-83A1-F6EECF244321}">
                <p14:modId xmlns:p14="http://schemas.microsoft.com/office/powerpoint/2010/main" val="894221346"/>
              </p:ext>
            </p:extLst>
          </p:nvPr>
        </p:nvGraphicFramePr>
        <p:xfrm>
          <a:off x="4381500" y="1648559"/>
          <a:ext cx="7810500" cy="1089345"/>
        </p:xfrm>
        <a:graphic>
          <a:graphicData uri="http://schemas.openxmlformats.org/drawingml/2006/table">
            <a:tbl>
              <a:tblPr firstRow="1" firstCol="1" bandRow="1">
                <a:tableStyleId>{5C22544A-7EE6-4342-B048-85BDC9FD1C3A}</a:tableStyleId>
              </a:tblPr>
              <a:tblGrid>
                <a:gridCol w="1276985">
                  <a:extLst>
                    <a:ext uri="{9D8B030D-6E8A-4147-A177-3AD203B41FA5}">
                      <a16:colId xmlns:a16="http://schemas.microsoft.com/office/drawing/2014/main" val="2654442793"/>
                    </a:ext>
                  </a:extLst>
                </a:gridCol>
                <a:gridCol w="3592195">
                  <a:extLst>
                    <a:ext uri="{9D8B030D-6E8A-4147-A177-3AD203B41FA5}">
                      <a16:colId xmlns:a16="http://schemas.microsoft.com/office/drawing/2014/main" val="303853340"/>
                    </a:ext>
                  </a:extLst>
                </a:gridCol>
                <a:gridCol w="2941320">
                  <a:extLst>
                    <a:ext uri="{9D8B030D-6E8A-4147-A177-3AD203B41FA5}">
                      <a16:colId xmlns:a16="http://schemas.microsoft.com/office/drawing/2014/main" val="1689235883"/>
                    </a:ext>
                  </a:extLst>
                </a:gridCol>
              </a:tblGrid>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Әуеайлақ сыныбы (санаты)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Сертификаттау үшін алым мөлшерлемесі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02528336"/>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62400324"/>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a:effectLst/>
                          <a:latin typeface="Times New Roman" panose="02020603050405020304" pitchFamily="18" charset="0"/>
                          <a:cs typeface="Times New Roman" panose="02020603050405020304" pitchFamily="18" charset="0"/>
                        </a:rPr>
                        <a:t>А немесе Б немесе В сыныбы /санатталмаған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1 349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0373532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a:effectLst/>
                          <a:latin typeface="Times New Roman" panose="02020603050405020304" pitchFamily="18" charset="0"/>
                          <a:cs typeface="Times New Roman" panose="02020603050405020304" pitchFamily="18" charset="0"/>
                        </a:rPr>
                        <a:t>А немесе Б немесе В сыныбы - І санат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1 604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3723073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a:effectLst/>
                          <a:latin typeface="Times New Roman" panose="02020603050405020304" pitchFamily="18" charset="0"/>
                          <a:cs typeface="Times New Roman" panose="02020603050405020304" pitchFamily="18" charset="0"/>
                        </a:rPr>
                        <a:t>А немесе Б немесе В сыныбы - ІІ немесе ІІІ санат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2 078</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6120508"/>
                  </a:ext>
                </a:extLst>
              </a:tr>
            </a:tbl>
          </a:graphicData>
        </a:graphic>
      </p:graphicFrame>
      <p:sp>
        <p:nvSpPr>
          <p:cNvPr id="13" name="Прямоугольник 12"/>
          <p:cNvSpPr/>
          <p:nvPr/>
        </p:nvSpPr>
        <p:spPr>
          <a:xfrm>
            <a:off x="156666" y="1731566"/>
            <a:ext cx="3845179" cy="923330"/>
          </a:xfrm>
          <a:prstGeom prst="rect">
            <a:avLst/>
          </a:prstGeom>
        </p:spPr>
        <p:txBody>
          <a:bodyPr wrap="square">
            <a:spAutoFit/>
          </a:bodyPr>
          <a:lstStyle/>
          <a:p>
            <a:r>
              <a:rPr lang="en-US" dirty="0">
                <a:solidFill>
                  <a:srgbClr val="000000"/>
                </a:solidFill>
                <a:latin typeface="Times New Roman" panose="02020603050405020304" pitchFamily="18" charset="0"/>
                <a:ea typeface="Times New Roman" panose="02020603050405020304" pitchFamily="18" charset="0"/>
              </a:rPr>
              <a:t>7) </a:t>
            </a:r>
            <a:r>
              <a:rPr lang="en-US" dirty="0" err="1">
                <a:solidFill>
                  <a:srgbClr val="000000"/>
                </a:solidFill>
                <a:latin typeface="Times New Roman" panose="02020603050405020304" pitchFamily="18" charset="0"/>
                <a:ea typeface="Times New Roman" panose="02020603050405020304" pitchFamily="18" charset="0"/>
              </a:rPr>
              <a:t>тікұшақ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айлағының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жарамдылығына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сертификаттар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a:t>
            </a:r>
            <a:endParaRPr lang="ru-RU" dirty="0"/>
          </a:p>
        </p:txBody>
      </p:sp>
      <p:graphicFrame>
        <p:nvGraphicFramePr>
          <p:cNvPr id="14" name="Таблица 13"/>
          <p:cNvGraphicFramePr>
            <a:graphicFrameLocks noGrp="1"/>
          </p:cNvGraphicFramePr>
          <p:nvPr>
            <p:extLst>
              <p:ext uri="{D42A27DB-BD31-4B8C-83A1-F6EECF244321}">
                <p14:modId xmlns:p14="http://schemas.microsoft.com/office/powerpoint/2010/main" val="1611377211"/>
              </p:ext>
            </p:extLst>
          </p:nvPr>
        </p:nvGraphicFramePr>
        <p:xfrm>
          <a:off x="0" y="2786009"/>
          <a:ext cx="7810500" cy="2171007"/>
        </p:xfrm>
        <a:graphic>
          <a:graphicData uri="http://schemas.openxmlformats.org/drawingml/2006/table">
            <a:tbl>
              <a:tblPr firstRow="1" firstCol="1" bandRow="1">
                <a:tableStyleId>{5C22544A-7EE6-4342-B048-85BDC9FD1C3A}</a:tableStyleId>
              </a:tblPr>
              <a:tblGrid>
                <a:gridCol w="996315">
                  <a:extLst>
                    <a:ext uri="{9D8B030D-6E8A-4147-A177-3AD203B41FA5}">
                      <a16:colId xmlns:a16="http://schemas.microsoft.com/office/drawing/2014/main" val="1863074053"/>
                    </a:ext>
                  </a:extLst>
                </a:gridCol>
                <a:gridCol w="1430655">
                  <a:extLst>
                    <a:ext uri="{9D8B030D-6E8A-4147-A177-3AD203B41FA5}">
                      <a16:colId xmlns:a16="http://schemas.microsoft.com/office/drawing/2014/main" val="1342965269"/>
                    </a:ext>
                  </a:extLst>
                </a:gridCol>
                <a:gridCol w="3592830">
                  <a:extLst>
                    <a:ext uri="{9D8B030D-6E8A-4147-A177-3AD203B41FA5}">
                      <a16:colId xmlns:a16="http://schemas.microsoft.com/office/drawing/2014/main" val="469486264"/>
                    </a:ext>
                  </a:extLst>
                </a:gridCol>
                <a:gridCol w="1790700">
                  <a:extLst>
                    <a:ext uri="{9D8B030D-6E8A-4147-A177-3AD203B41FA5}">
                      <a16:colId xmlns:a16="http://schemas.microsoft.com/office/drawing/2014/main" val="952615647"/>
                    </a:ext>
                  </a:extLst>
                </a:gridCol>
              </a:tblGrid>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Тікұшақ айлағының типі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err="1">
                          <a:effectLst/>
                          <a:latin typeface="Times New Roman" panose="02020603050405020304" pitchFamily="18" charset="0"/>
                          <a:cs typeface="Times New Roman" panose="02020603050405020304" pitchFamily="18" charset="0"/>
                        </a:rPr>
                        <a:t>Тікұшақ</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айлағының</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сыныбы</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Сертификаттау үшін алым мөлшерлемесі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15594969"/>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05184997"/>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rowSpan="3">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Жер беті деңгейінде орналасқан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Жабдықталмаған I, II, III сынып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364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44128233"/>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a:txBody>
                    <a:bodyPr/>
                    <a:lstStyle/>
                    <a:p>
                      <a:pPr marL="12700" algn="just">
                        <a:lnSpc>
                          <a:spcPct val="115000"/>
                        </a:lnSpc>
                        <a:spcAft>
                          <a:spcPts val="100"/>
                        </a:spcAft>
                      </a:pPr>
                      <a:r>
                        <a:rPr lang="en-US" sz="1000" dirty="0" err="1">
                          <a:effectLst/>
                          <a:latin typeface="Times New Roman" panose="02020603050405020304" pitchFamily="18" charset="0"/>
                          <a:cs typeface="Times New Roman" panose="02020603050405020304" pitchFamily="18" charset="0"/>
                        </a:rPr>
                        <a:t>Ішінара</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жабдықталған</a:t>
                      </a:r>
                      <a:r>
                        <a:rPr lang="en-US" sz="1000" dirty="0">
                          <a:effectLst/>
                          <a:latin typeface="Times New Roman" panose="02020603050405020304" pitchFamily="18" charset="0"/>
                          <a:cs typeface="Times New Roman" panose="02020603050405020304" pitchFamily="18" charset="0"/>
                        </a:rPr>
                        <a:t> I, II, III </a:t>
                      </a:r>
                      <a:r>
                        <a:rPr lang="en-US" sz="1000" dirty="0" err="1">
                          <a:effectLst/>
                          <a:latin typeface="Times New Roman" panose="02020603050405020304" pitchFamily="18" charset="0"/>
                          <a:cs typeface="Times New Roman" panose="02020603050405020304" pitchFamily="18" charset="0"/>
                        </a:rPr>
                        <a:t>сынып</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80409739"/>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Жабдықталған I, II, III сынып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510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50829312"/>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rowSpan="3">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Жерден сәл биікте</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Жабдықталмаған I, II, III сынып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328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2870535"/>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Ішінара жабдықталған I, II, III сынып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382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5985463"/>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Жабдықталған I, II, III сынып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437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58152448"/>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rowSpan="3">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Палубалық тікұшақ айлағы немесе тікұшақ палубасы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Жабдықталмаған I, II, III сынып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255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869530"/>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8.</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Ішінара жабдықталған I, II, III сынып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309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10016349"/>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9.</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Жабдықталған I, II, III сынып</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328</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32452671"/>
                  </a:ext>
                </a:extLst>
              </a:tr>
            </a:tbl>
          </a:graphicData>
        </a:graphic>
      </p:graphicFrame>
      <p:sp>
        <p:nvSpPr>
          <p:cNvPr id="15" name="Прямоугольник 14"/>
          <p:cNvSpPr/>
          <p:nvPr/>
        </p:nvSpPr>
        <p:spPr>
          <a:xfrm>
            <a:off x="8025205" y="3172734"/>
            <a:ext cx="3926541" cy="1366528"/>
          </a:xfrm>
          <a:prstGeom prst="rect">
            <a:avLst/>
          </a:prstGeom>
        </p:spPr>
        <p:txBody>
          <a:bodyPr wrap="square">
            <a:spAutoFit/>
          </a:bodyPr>
          <a:lstStyle/>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8) </a:t>
            </a:r>
            <a:r>
              <a:rPr lang="en-US" dirty="0" err="1">
                <a:solidFill>
                  <a:srgbClr val="000000"/>
                </a:solidFill>
                <a:latin typeface="Times New Roman" panose="02020603050405020304" pitchFamily="18" charset="0"/>
                <a:ea typeface="Times New Roman" panose="02020603050405020304" pitchFamily="18" charset="0"/>
              </a:rPr>
              <a:t>әуежайдың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авиациялық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қауіпсіздік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қызметінің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жете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тексеруді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ұйымдастыруы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бойынша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сертификаттарды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graphicFrame>
        <p:nvGraphicFramePr>
          <p:cNvPr id="16" name="Таблица 15"/>
          <p:cNvGraphicFramePr>
            <a:graphicFrameLocks noGrp="1"/>
          </p:cNvGraphicFramePr>
          <p:nvPr>
            <p:extLst>
              <p:ext uri="{D42A27DB-BD31-4B8C-83A1-F6EECF244321}">
                <p14:modId xmlns:p14="http://schemas.microsoft.com/office/powerpoint/2010/main" val="1287883973"/>
              </p:ext>
            </p:extLst>
          </p:nvPr>
        </p:nvGraphicFramePr>
        <p:xfrm>
          <a:off x="4141246" y="5034100"/>
          <a:ext cx="7810500" cy="1743217"/>
        </p:xfrm>
        <a:graphic>
          <a:graphicData uri="http://schemas.openxmlformats.org/drawingml/2006/table">
            <a:tbl>
              <a:tblPr firstRow="1" firstCol="1" bandRow="1">
                <a:tableStyleId>{5C22544A-7EE6-4342-B048-85BDC9FD1C3A}</a:tableStyleId>
              </a:tblPr>
              <a:tblGrid>
                <a:gridCol w="1167765">
                  <a:extLst>
                    <a:ext uri="{9D8B030D-6E8A-4147-A177-3AD203B41FA5}">
                      <a16:colId xmlns:a16="http://schemas.microsoft.com/office/drawing/2014/main" val="2184170868"/>
                    </a:ext>
                  </a:extLst>
                </a:gridCol>
                <a:gridCol w="4716145">
                  <a:extLst>
                    <a:ext uri="{9D8B030D-6E8A-4147-A177-3AD203B41FA5}">
                      <a16:colId xmlns:a16="http://schemas.microsoft.com/office/drawing/2014/main" val="681523567"/>
                    </a:ext>
                  </a:extLst>
                </a:gridCol>
                <a:gridCol w="1926590">
                  <a:extLst>
                    <a:ext uri="{9D8B030D-6E8A-4147-A177-3AD203B41FA5}">
                      <a16:colId xmlns:a16="http://schemas.microsoft.com/office/drawing/2014/main" val="2316735836"/>
                    </a:ext>
                  </a:extLst>
                </a:gridCol>
              </a:tblGrid>
              <a:tr h="39377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Әуежайдың авиациялық қауіпсіздік қызметінің жете тексеру бөлімшесінің штат саны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Сертификаттау үшін алым мөлшерлемесі(АЕК)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1593315"/>
                  </a:ext>
                </a:extLst>
              </a:tr>
              <a:tr h="192778">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5678189"/>
                  </a:ext>
                </a:extLst>
              </a:tr>
              <a:tr h="192778">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251 адамнан және одан көп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235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8067802"/>
                  </a:ext>
                </a:extLst>
              </a:tr>
              <a:tr h="192778">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201 адамнан 250 адамға дейін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224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51373268"/>
                  </a:ext>
                </a:extLst>
              </a:tr>
              <a:tr h="192778">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151 адамнан 200 адамға дейін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6188457"/>
                  </a:ext>
                </a:extLst>
              </a:tr>
              <a:tr h="192778">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101 адамнан 150 адамға дейін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202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25516149"/>
                  </a:ext>
                </a:extLst>
              </a:tr>
              <a:tr h="192778">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51 адамнан 100 адамға дейін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191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84158579"/>
                  </a:ext>
                </a:extLst>
              </a:tr>
              <a:tr h="192778">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 адамға дейін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180</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24211512"/>
                  </a:ext>
                </a:extLst>
              </a:tr>
            </a:tbl>
          </a:graphicData>
        </a:graphic>
      </p:graphicFrame>
    </p:spTree>
    <p:extLst>
      <p:ext uri="{BB962C8B-B14F-4D97-AF65-F5344CB8AC3E}">
        <p14:creationId xmlns:p14="http://schemas.microsoft.com/office/powerpoint/2010/main" val="4127738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00368"/>
            <a:ext cx="3447393" cy="1047979"/>
          </a:xfrm>
          <a:prstGeom prst="rect">
            <a:avLst/>
          </a:prstGeom>
        </p:spPr>
        <p:txBody>
          <a:bodyPr wrap="square">
            <a:spAutoFit/>
          </a:bodyPr>
          <a:lstStyle/>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9) </a:t>
            </a:r>
            <a:r>
              <a:rPr lang="en-US" dirty="0" err="1">
                <a:solidFill>
                  <a:srgbClr val="000000"/>
                </a:solidFill>
                <a:latin typeface="Times New Roman" panose="02020603050405020304" pitchFamily="18" charset="0"/>
                <a:ea typeface="Times New Roman" panose="02020603050405020304" pitchFamily="18" charset="0"/>
              </a:rPr>
              <a:t>аэронавигациялық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қызмет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көрсетуді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берушілерге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сертификаттар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938469963"/>
              </p:ext>
            </p:extLst>
          </p:nvPr>
        </p:nvGraphicFramePr>
        <p:xfrm>
          <a:off x="3636579" y="53591"/>
          <a:ext cx="8460829" cy="2112010"/>
        </p:xfrm>
        <a:graphic>
          <a:graphicData uri="http://schemas.openxmlformats.org/drawingml/2006/table">
            <a:tbl>
              <a:tblPr firstRow="1" firstCol="1" bandRow="1">
                <a:tableStyleId>{5C22544A-7EE6-4342-B048-85BDC9FD1C3A}</a:tableStyleId>
              </a:tblPr>
              <a:tblGrid>
                <a:gridCol w="1108851">
                  <a:extLst>
                    <a:ext uri="{9D8B030D-6E8A-4147-A177-3AD203B41FA5}">
                      <a16:colId xmlns:a16="http://schemas.microsoft.com/office/drawing/2014/main" val="1175281737"/>
                    </a:ext>
                  </a:extLst>
                </a:gridCol>
                <a:gridCol w="5378730">
                  <a:extLst>
                    <a:ext uri="{9D8B030D-6E8A-4147-A177-3AD203B41FA5}">
                      <a16:colId xmlns:a16="http://schemas.microsoft.com/office/drawing/2014/main" val="3307892614"/>
                    </a:ext>
                  </a:extLst>
                </a:gridCol>
                <a:gridCol w="1973248">
                  <a:extLst>
                    <a:ext uri="{9D8B030D-6E8A-4147-A177-3AD203B41FA5}">
                      <a16:colId xmlns:a16="http://schemas.microsoft.com/office/drawing/2014/main" val="1619635852"/>
                    </a:ext>
                  </a:extLst>
                </a:gridCol>
              </a:tblGrid>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Аэронавигациялық қызмет көрсетуді берушінің штат саны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Сертификаттау үшін алым мөлшерлемесі (АЕК)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5053780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45342222"/>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 201 адамнан және одан көп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12 600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51185391"/>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101 адамнан 200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324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49086892"/>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51 адамнан 100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313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12844356"/>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21 адамнан 50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302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8699942"/>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11 адамнан 20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190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64931468"/>
                  </a:ext>
                </a:extLst>
              </a:tr>
              <a:tr h="0">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 адамға дейін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180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3889752"/>
                  </a:ext>
                </a:extLst>
              </a:tr>
              <a:tr h="0">
                <a:tc gridSpan="2">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Ескертпе: сертификаттың қызмет аясы кеңейтілген кезде</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tc>
                  <a:txBody>
                    <a:bodyPr/>
                    <a:lstStyle/>
                    <a:p>
                      <a:pPr marL="12700" algn="just">
                        <a:lnSpc>
                          <a:spcPct val="115000"/>
                        </a:lnSpc>
                        <a:spcAft>
                          <a:spcPts val="100"/>
                        </a:spcAft>
                      </a:pPr>
                      <a:r>
                        <a:rPr lang="en-US" sz="1000" dirty="0" err="1">
                          <a:effectLst/>
                          <a:latin typeface="Times New Roman" panose="02020603050405020304" pitchFamily="18" charset="0"/>
                          <a:cs typeface="Times New Roman" panose="02020603050405020304" pitchFamily="18" charset="0"/>
                        </a:rPr>
                        <a:t>Сертификаттау</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үшін</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алым</a:t>
                      </a:r>
                      <a:r>
                        <a:rPr lang="en-US" sz="1000" dirty="0">
                          <a:effectLst/>
                          <a:latin typeface="Times New Roman" panose="02020603050405020304" pitchFamily="18" charset="0"/>
                          <a:cs typeface="Times New Roman" panose="02020603050405020304" pitchFamily="18" charset="0"/>
                        </a:rPr>
                        <a:t> </a:t>
                      </a:r>
                      <a:r>
                        <a:rPr lang="en-US" sz="1000" dirty="0" err="1">
                          <a:effectLst/>
                          <a:latin typeface="Times New Roman" panose="02020603050405020304" pitchFamily="18" charset="0"/>
                          <a:cs typeface="Times New Roman" panose="02020603050405020304" pitchFamily="18" charset="0"/>
                        </a:rPr>
                        <a:t>мөлшерлемесінен</a:t>
                      </a:r>
                      <a:r>
                        <a:rPr lang="en-US" sz="1000" dirty="0">
                          <a:effectLst/>
                          <a:latin typeface="Times New Roman" panose="02020603050405020304" pitchFamily="18" charset="0"/>
                          <a:cs typeface="Times New Roman" panose="02020603050405020304" pitchFamily="18" charset="0"/>
                        </a:rPr>
                        <a:t> 10%</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67485353"/>
                  </a:ext>
                </a:extLst>
              </a:tr>
            </a:tbl>
          </a:graphicData>
        </a:graphic>
      </p:graphicFrame>
      <p:sp>
        <p:nvSpPr>
          <p:cNvPr id="6" name="Прямоугольник 5"/>
          <p:cNvSpPr/>
          <p:nvPr/>
        </p:nvSpPr>
        <p:spPr>
          <a:xfrm>
            <a:off x="8103477" y="2326204"/>
            <a:ext cx="3993931" cy="1477328"/>
          </a:xfrm>
          <a:prstGeom prst="rect">
            <a:avLst/>
          </a:prstGeom>
        </p:spPr>
        <p:txBody>
          <a:bodyPr wrap="square">
            <a:spAutoFit/>
          </a:bodyPr>
          <a:lstStyle/>
          <a:p>
            <a:r>
              <a:rPr lang="en-US" dirty="0">
                <a:solidFill>
                  <a:srgbClr val="000000"/>
                </a:solidFill>
                <a:latin typeface="Times New Roman" panose="02020603050405020304" pitchFamily="18" charset="0"/>
                <a:ea typeface="Times New Roman" panose="02020603050405020304" pitchFamily="18" charset="0"/>
              </a:rPr>
              <a:t>8. </a:t>
            </a:r>
            <a:r>
              <a:rPr lang="en-US" dirty="0" err="1">
                <a:solidFill>
                  <a:srgbClr val="000000"/>
                </a:solidFill>
                <a:latin typeface="Times New Roman" panose="02020603050405020304" pitchFamily="18" charset="0"/>
                <a:ea typeface="Times New Roman" panose="02020603050405020304" pitchFamily="18" charset="0"/>
              </a:rPr>
              <a:t>Банк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және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сақтандыру</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нарықтарына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қатысушылар</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рұқсат</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құжаттарын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келісім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мөлшерлемелері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мыналарды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құрайды</a:t>
            </a:r>
            <a:r>
              <a:rPr lang="en-US" dirty="0">
                <a:solidFill>
                  <a:srgbClr val="000000"/>
                </a:solidFill>
                <a:latin typeface="Times New Roman" panose="02020603050405020304" pitchFamily="18" charset="0"/>
                <a:ea typeface="Times New Roman" panose="02020603050405020304" pitchFamily="18" charset="0"/>
              </a:rPr>
              <a:t>:</a:t>
            </a:r>
            <a:endParaRPr lang="ru-RU" dirty="0"/>
          </a:p>
        </p:txBody>
      </p:sp>
      <p:graphicFrame>
        <p:nvGraphicFramePr>
          <p:cNvPr id="7" name="Таблица 6"/>
          <p:cNvGraphicFramePr>
            <a:graphicFrameLocks noGrp="1"/>
          </p:cNvGraphicFramePr>
          <p:nvPr>
            <p:extLst>
              <p:ext uri="{D42A27DB-BD31-4B8C-83A1-F6EECF244321}">
                <p14:modId xmlns:p14="http://schemas.microsoft.com/office/powerpoint/2010/main" val="3025587439"/>
              </p:ext>
            </p:extLst>
          </p:nvPr>
        </p:nvGraphicFramePr>
        <p:xfrm>
          <a:off x="85902" y="2165601"/>
          <a:ext cx="8112168" cy="4582038"/>
        </p:xfrm>
        <a:graphic>
          <a:graphicData uri="http://schemas.openxmlformats.org/drawingml/2006/table">
            <a:tbl>
              <a:tblPr firstRow="1" firstCol="1" bandRow="1">
                <a:tableStyleId>{5C22544A-7EE6-4342-B048-85BDC9FD1C3A}</a:tableStyleId>
              </a:tblPr>
              <a:tblGrid>
                <a:gridCol w="723500">
                  <a:extLst>
                    <a:ext uri="{9D8B030D-6E8A-4147-A177-3AD203B41FA5}">
                      <a16:colId xmlns:a16="http://schemas.microsoft.com/office/drawing/2014/main" val="2285972117"/>
                    </a:ext>
                  </a:extLst>
                </a:gridCol>
                <a:gridCol w="6664508">
                  <a:extLst>
                    <a:ext uri="{9D8B030D-6E8A-4147-A177-3AD203B41FA5}">
                      <a16:colId xmlns:a16="http://schemas.microsoft.com/office/drawing/2014/main" val="1735651311"/>
                    </a:ext>
                  </a:extLst>
                </a:gridCol>
                <a:gridCol w="724160">
                  <a:extLst>
                    <a:ext uri="{9D8B030D-6E8A-4147-A177-3AD203B41FA5}">
                      <a16:colId xmlns:a16="http://schemas.microsoft.com/office/drawing/2014/main" val="1998384046"/>
                    </a:ext>
                  </a:extLst>
                </a:gridCol>
              </a:tblGrid>
              <a:tr h="768737">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Р/с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Рұқсат құжаттарының түрлері</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Алым мөлшерлемелері</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(АЕК)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4036199967"/>
                  </a:ext>
                </a:extLst>
              </a:tr>
              <a:tr h="20384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4151770129"/>
                  </a:ext>
                </a:extLst>
              </a:tr>
              <a:tr h="20384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Банктің және (немесе) банк холдингінің еншілес ұйымды құруына немесе сатып алуына рұқсат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252996844"/>
                  </a:ext>
                </a:extLst>
              </a:tr>
              <a:tr h="387698">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Сақтандыру (қайта сақтандыру) ұйымының және (немесе) сақтандыру холдингінің еншілес ұйымды құруына немесе сатып алуына рұқсат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2704516135"/>
                  </a:ext>
                </a:extLst>
              </a:tr>
              <a:tr h="387698">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Банктің, сақтандыру (қайта сақтандыру) ұйымының, банк холдингінің, сақтандыру холдингінің ұйымдардың капиталына елеулі қатысуына рұқсат</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2276681006"/>
                  </a:ext>
                </a:extLst>
              </a:tr>
              <a:tr h="43779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Банк холдингі немесе банктің ірі қатысушысы мәртебесін сатып алуға келісім:</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1795786340"/>
                  </a:ext>
                </a:extLst>
              </a:tr>
              <a:tr h="20384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жеке тұлғалар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100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511594711"/>
                  </a:ext>
                </a:extLst>
              </a:tr>
              <a:tr h="20384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4.2.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заңды тұлғалар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893151955"/>
                  </a:ext>
                </a:extLst>
              </a:tr>
              <a:tr h="437794">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Сақтандыру холдингі немесе сақтандыру (қайта сақтандыру) ұйымының ірі қатысушысы мәртебесін сатып алуға келісім:</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555641150"/>
                  </a:ext>
                </a:extLst>
              </a:tr>
              <a:tr h="20384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5.1.</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жеке тұлғалар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2052395191"/>
                  </a:ext>
                </a:extLst>
              </a:tr>
              <a:tr h="20384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5.2.</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заңды тұлғалар үшін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50</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3385404822"/>
                  </a:ext>
                </a:extLst>
              </a:tr>
              <a:tr h="939271">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a:effectLst/>
                          <a:latin typeface="Times New Roman" panose="02020603050405020304" pitchFamily="18" charset="0"/>
                          <a:cs typeface="Times New Roman" panose="02020603050405020304" pitchFamily="18" charset="0"/>
                        </a:rPr>
                        <a:t>Банктің, сақтандыру (қайта сақтандыру) ұйымының, сақтандыру брокерінің, Қазақстан Республикасы бейрезидент – банкі филиалының, Қазақстан Республикасы бейрезидент – сақтандыру (қайта сақтандыру) ұйымы филиалының, Қазақстан Республикасы бейрезидент – сақтандыру брокері филиалының, банк, сақтандыру холдингтерінің, "Сақтандыру төлемдеріне кепілдік беру қоры" акционерлік қоғамының басшы қызметкерлерін сайлауға (тағайындауға) келісім</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tc>
                  <a:txBody>
                    <a:bodyPr/>
                    <a:lstStyle/>
                    <a:p>
                      <a:pPr marL="12700" algn="just">
                        <a:lnSpc>
                          <a:spcPct val="115000"/>
                        </a:lnSpc>
                        <a:spcAft>
                          <a:spcPts val="100"/>
                        </a:spcAft>
                      </a:pPr>
                      <a:r>
                        <a:rPr lang="en-US" sz="1000" dirty="0">
                          <a:effectLst/>
                          <a:latin typeface="Times New Roman" panose="02020603050405020304" pitchFamily="18" charset="0"/>
                          <a:cs typeface="Times New Roman" panose="02020603050405020304" pitchFamily="18" charset="0"/>
                        </a:rPr>
                        <a:t>25</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89" marR="9489" marT="9489" marB="9489" anchor="ctr"/>
                </a:tc>
                <a:extLst>
                  <a:ext uri="{0D108BD9-81ED-4DB2-BD59-A6C34878D82A}">
                    <a16:rowId xmlns:a16="http://schemas.microsoft.com/office/drawing/2014/main" val="2012868617"/>
                  </a:ext>
                </a:extLst>
              </a:tr>
            </a:tbl>
          </a:graphicData>
        </a:graphic>
      </p:graphicFrame>
    </p:spTree>
    <p:extLst>
      <p:ext uri="{BB962C8B-B14F-4D97-AF65-F5344CB8AC3E}">
        <p14:creationId xmlns:p14="http://schemas.microsoft.com/office/powerpoint/2010/main" val="1368441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31074"/>
            <a:ext cx="12086897" cy="1366528"/>
          </a:xfrm>
          <a:prstGeom prst="rect">
            <a:avLst/>
          </a:prstGeom>
        </p:spPr>
        <p:txBody>
          <a:bodyPr wrap="square">
            <a:spAutoFit/>
          </a:bodyPr>
          <a:lstStyle/>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9. </a:t>
            </a:r>
            <a:r>
              <a:rPr lang="en-US" dirty="0" err="1">
                <a:solidFill>
                  <a:srgbClr val="000000"/>
                </a:solidFill>
                <a:latin typeface="Times New Roman" panose="02020603050405020304" pitchFamily="18" charset="0"/>
                <a:ea typeface="Times New Roman" panose="02020603050405020304" pitchFamily="18" charset="0"/>
              </a:rPr>
              <a:t>Қазақстан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Республикасына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шетелдік</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жұмыс</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күшін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тартуға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рұқсатты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немесе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ұзартқаны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мөлшерлемелерін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Қазақстан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Республикасының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Үкіметі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белгілейді</a:t>
            </a:r>
            <a:r>
              <a:rPr lang="en-US" dirty="0">
                <a:solidFill>
                  <a:srgbClr val="000000"/>
                </a:solidFill>
                <a:latin typeface="Times New Roman" panose="02020603050405020304" pitchFamily="18" charset="0"/>
                <a:ea typeface="Times New Roman" panose="02020603050405020304" pitchFamily="18" charset="0"/>
              </a:rPr>
              <a:t>.</a:t>
            </a:r>
            <a:endParaRPr lang="ru-RU" sz="1400" dirty="0" smtClean="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en-US" dirty="0">
                <a:solidFill>
                  <a:srgbClr val="000000"/>
                </a:solidFill>
                <a:latin typeface="Times New Roman" panose="02020603050405020304" pitchFamily="18" charset="0"/>
                <a:ea typeface="Times New Roman" panose="02020603050405020304" pitchFamily="18" charset="0"/>
              </a:rPr>
              <a:t>      10. "</a:t>
            </a:r>
            <a:r>
              <a:rPr lang="en-US" dirty="0" err="1">
                <a:solidFill>
                  <a:srgbClr val="000000"/>
                </a:solidFill>
                <a:latin typeface="Times New Roman" panose="02020603050405020304" pitchFamily="18" charset="0"/>
                <a:ea typeface="Times New Roman" panose="02020603050405020304" pitchFamily="18" charset="0"/>
              </a:rPr>
              <a:t>Астана</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халықаралық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қаржы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орталығының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инвестициялық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резиденті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болып</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табылатын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шетелдіктің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немесе</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азаматтығы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жоқ</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адамның</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резиденттігін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растайтын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құжатты</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бергені</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үшін</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алым</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мөлшерлемесі</a:t>
            </a:r>
            <a:r>
              <a:rPr lang="en-US" dirty="0">
                <a:solidFill>
                  <a:srgbClr val="000000"/>
                </a:solidFill>
                <a:latin typeface="Times New Roman" panose="02020603050405020304" pitchFamily="18" charset="0"/>
                <a:ea typeface="Times New Roman" panose="02020603050405020304" pitchFamily="18" charset="0"/>
              </a:rPr>
              <a:t> 7000 АЕК </a:t>
            </a:r>
            <a:r>
              <a:rPr lang="en-US" dirty="0" err="1">
                <a:solidFill>
                  <a:srgbClr val="000000"/>
                </a:solidFill>
                <a:latin typeface="Times New Roman" panose="02020603050405020304" pitchFamily="18" charset="0"/>
                <a:ea typeface="Times New Roman" panose="02020603050405020304" pitchFamily="18" charset="0"/>
              </a:rPr>
              <a:t>құрайды</a:t>
            </a:r>
            <a:r>
              <a:rPr lang="en-US" dirty="0">
                <a:solidFill>
                  <a:srgbClr val="000000"/>
                </a:solidFill>
                <a:latin typeface="Times New Roman" panose="02020603050405020304" pitchFamily="18"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3949945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TotalTime>
  <Words>5000</Words>
  <Application>Microsoft Office PowerPoint</Application>
  <PresentationFormat>Широкоэкранный</PresentationFormat>
  <Paragraphs>1331</Paragraphs>
  <Slides>22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22</vt:i4>
      </vt:variant>
    </vt:vector>
  </HeadingPairs>
  <TitlesOfParts>
    <vt:vector size="27"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Гульнар</dc:creator>
  <cp:lastModifiedBy>Гульнар</cp:lastModifiedBy>
  <cp:revision>11</cp:revision>
  <dcterms:created xsi:type="dcterms:W3CDTF">2021-12-18T05:14:40Z</dcterms:created>
  <dcterms:modified xsi:type="dcterms:W3CDTF">2021-12-18T06:17:52Z</dcterms:modified>
</cp:coreProperties>
</file>