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67" r:id="rId3"/>
    <p:sldId id="268" r:id="rId4"/>
    <p:sldId id="269" r:id="rId5"/>
    <p:sldId id="270" r:id="rId6"/>
    <p:sldId id="271" r:id="rId7"/>
    <p:sldId id="27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A97E19-0F94-4067-BCA4-7398DA5F1C68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C1933D-B152-4514-8723-F6155B1096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3091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Сырье и материалы</a:t>
            </a:r>
          </a:p>
          <a:p>
            <a:r>
              <a:rPr lang="ru-RU" dirty="0" smtClean="0"/>
              <a:t>Продукция</a:t>
            </a:r>
          </a:p>
          <a:p>
            <a:r>
              <a:rPr lang="ru-RU" dirty="0" smtClean="0"/>
              <a:t>Технологические процессы</a:t>
            </a:r>
          </a:p>
          <a:p>
            <a:r>
              <a:rPr lang="ru-RU" dirty="0" smtClean="0"/>
              <a:t>Оборудование</a:t>
            </a:r>
          </a:p>
          <a:p>
            <a:r>
              <a:rPr lang="ru-RU" dirty="0" smtClean="0"/>
              <a:t>Документация</a:t>
            </a:r>
          </a:p>
          <a:p>
            <a:r>
              <a:rPr lang="ru-RU" dirty="0" smtClean="0"/>
              <a:t>Техника безопасности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D7A-676D-46B4-A148-00B3C5C931D5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Управление качеством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12474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Лекция 2</a:t>
            </a:r>
            <a:br>
              <a:rPr lang="ru-RU" dirty="0" smtClean="0"/>
            </a:br>
            <a:r>
              <a:rPr lang="ru-RU" dirty="0" smtClean="0"/>
              <a:t>Качество продукции как объект управления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4352528" cy="1752600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Понятие продукции</a:t>
            </a:r>
          </a:p>
          <a:p>
            <a:r>
              <a:rPr lang="ru-RU" dirty="0" smtClean="0"/>
              <a:t>Показатели качества продукции</a:t>
            </a:r>
          </a:p>
          <a:p>
            <a:r>
              <a:rPr lang="ru-RU" dirty="0" smtClean="0"/>
              <a:t>Методы контроля качества</a:t>
            </a:r>
          </a:p>
          <a:p>
            <a:endParaRPr lang="ru-RU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4005064"/>
            <a:ext cx="3079905" cy="2463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/>
              <a:t>Продукция</a:t>
            </a:r>
            <a:r>
              <a:rPr lang="ru-RU" sz="3200" dirty="0" smtClean="0"/>
              <a:t> – результат преобразования ресурсов взаимосвязанными и взаимодействующими процессами 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353347"/>
          </a:xfrm>
        </p:spPr>
        <p:txBody>
          <a:bodyPr/>
          <a:lstStyle/>
          <a:p>
            <a:pPr algn="just">
              <a:buNone/>
            </a:pPr>
            <a:r>
              <a:rPr lang="ru-RU" dirty="0" smtClean="0"/>
              <a:t>	Продукция обладает потребительскими свойствами, сумма которых составляет ее потребительскую стоимость (полезность).</a:t>
            </a:r>
          </a:p>
          <a:p>
            <a:pPr algn="just">
              <a:buNone/>
            </a:pPr>
            <a:endParaRPr lang="ru-RU" dirty="0" smtClean="0"/>
          </a:p>
          <a:p>
            <a:pPr algn="just">
              <a:buNone/>
            </a:pPr>
            <a:r>
              <a:rPr lang="ru-RU" dirty="0" smtClean="0"/>
              <a:t>	</a:t>
            </a:r>
            <a:r>
              <a:rPr lang="ru-RU" sz="2800" dirty="0" smtClean="0"/>
              <a:t>Множество видов продукции упорядочены в определенные категории </a:t>
            </a:r>
            <a:r>
              <a:rPr lang="ru-RU" sz="2800" dirty="0" smtClean="0"/>
              <a:t>национальными стандартами РК </a:t>
            </a:r>
            <a:r>
              <a:rPr lang="ru-RU" sz="2800" dirty="0" smtClean="0"/>
              <a:t>и международными </a:t>
            </a:r>
            <a:r>
              <a:rPr lang="ru-RU" sz="2800" dirty="0" smtClean="0"/>
              <a:t>стандартами.  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Основным концептом в понятии «качество» является «совокупность свойств».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Для оценки качества продукции любое </a:t>
            </a:r>
            <a:r>
              <a:rPr lang="ru-RU" b="1" i="1" dirty="0" smtClean="0"/>
              <a:t>свойство</a:t>
            </a:r>
            <a:r>
              <a:rPr lang="ru-RU" dirty="0" smtClean="0"/>
              <a:t> должно быть выражено в большей или меньшей степени, т.е. иметь </a:t>
            </a:r>
            <a:r>
              <a:rPr lang="ru-RU" b="1" i="1" dirty="0" smtClean="0"/>
              <a:t>меру</a:t>
            </a:r>
            <a:r>
              <a:rPr lang="ru-RU" dirty="0" smtClean="0"/>
              <a:t>. Мерами свойств, определяющих качество, служат </a:t>
            </a:r>
            <a:r>
              <a:rPr lang="ru-RU" b="1" i="1" dirty="0" smtClean="0"/>
              <a:t>показатели</a:t>
            </a:r>
            <a:r>
              <a:rPr lang="ru-RU" dirty="0" smtClean="0"/>
              <a:t> качества.</a:t>
            </a:r>
          </a:p>
          <a:p>
            <a:pPr algn="just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4509120"/>
            <a:ext cx="2088232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Свойство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347864" y="4509120"/>
            <a:ext cx="2088232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Мера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940152" y="4509120"/>
            <a:ext cx="2088232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Показатель </a:t>
            </a:r>
            <a:endParaRPr lang="ru-RU" dirty="0"/>
          </a:p>
        </p:txBody>
      </p:sp>
      <p:cxnSp>
        <p:nvCxnSpPr>
          <p:cNvPr id="8" name="Прямая со стрелкой 7"/>
          <p:cNvCxnSpPr>
            <a:stCxn id="4" idx="3"/>
            <a:endCxn id="5" idx="1"/>
          </p:cNvCxnSpPr>
          <p:nvPr/>
        </p:nvCxnSpPr>
        <p:spPr>
          <a:xfrm>
            <a:off x="2843808" y="4905164"/>
            <a:ext cx="504056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5436096" y="4941168"/>
            <a:ext cx="504056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ru-RU" sz="2800" u="sng" dirty="0" smtClean="0"/>
              <a:t>Цель управления качеством</a:t>
            </a:r>
            <a:r>
              <a:rPr lang="ru-RU" sz="2800" dirty="0" smtClean="0"/>
              <a:t> – достижение максимального соответствия присущих характеристик объекта (продукции) определенным требованиям.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781128"/>
          </a:xfrm>
          <a:noFill/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sz="2400" dirty="0" smtClean="0"/>
              <a:t>Т.о. показатели качества являются индикаторами управления.</a:t>
            </a:r>
          </a:p>
          <a:p>
            <a:pPr algn="ctr">
              <a:buNone/>
            </a:pPr>
            <a:r>
              <a:rPr lang="ru-RU" sz="2400" b="1" u="sng" dirty="0" smtClean="0"/>
              <a:t>Необходимые условия возможности управления качеством:</a:t>
            </a:r>
          </a:p>
          <a:p>
            <a:pPr algn="just">
              <a:buFontTx/>
              <a:buChar char="-"/>
            </a:pPr>
            <a:r>
              <a:rPr lang="ru-RU" sz="2400" dirty="0" smtClean="0"/>
              <a:t>Качество только тогда может стать объектом управления, если его можно выразить через показатели качества;</a:t>
            </a:r>
          </a:p>
          <a:p>
            <a:pPr algn="just">
              <a:buFontTx/>
              <a:buChar char="-"/>
            </a:pPr>
            <a:r>
              <a:rPr lang="ru-RU" sz="2400" dirty="0" smtClean="0"/>
              <a:t>Качеством можно управлять только в том случае, если показатели можно оценить (измерить) с известной достоверностью;</a:t>
            </a:r>
          </a:p>
          <a:p>
            <a:pPr algn="just">
              <a:buFontTx/>
              <a:buChar char="-"/>
            </a:pPr>
            <a:r>
              <a:rPr lang="ru-RU" sz="2400" dirty="0" smtClean="0"/>
              <a:t>Чем полнее состав показателей, тем полнее характеризуется способность объекта к удовлетворению потребностей;</a:t>
            </a:r>
          </a:p>
          <a:p>
            <a:pPr algn="just">
              <a:buFontTx/>
              <a:buChar char="-"/>
            </a:pPr>
            <a:r>
              <a:rPr lang="ru-RU" sz="2400" dirty="0" smtClean="0"/>
              <a:t>Поскольку стоимость продукции зависит от степени качества, то управление качеством = управление стоимостью продукции.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>Классификация показателей качества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908720"/>
            <a:ext cx="2160240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Характер свойства продукции</a:t>
            </a:r>
          </a:p>
          <a:p>
            <a:pPr algn="just"/>
            <a:r>
              <a:rPr lang="ru-RU" sz="1200" dirty="0" smtClean="0"/>
              <a:t>-назначения</a:t>
            </a:r>
          </a:p>
          <a:p>
            <a:pPr algn="just"/>
            <a:r>
              <a:rPr lang="ru-RU" sz="1200" dirty="0" smtClean="0"/>
              <a:t>-</a:t>
            </a:r>
            <a:r>
              <a:rPr lang="ru-RU" sz="1200" dirty="0" err="1" smtClean="0"/>
              <a:t>экологичности</a:t>
            </a:r>
            <a:endParaRPr lang="ru-RU" sz="1200" dirty="0" smtClean="0"/>
          </a:p>
          <a:p>
            <a:pPr algn="just"/>
            <a:r>
              <a:rPr lang="ru-RU" sz="1200" dirty="0" smtClean="0"/>
              <a:t>-надежности</a:t>
            </a:r>
          </a:p>
          <a:p>
            <a:pPr algn="just"/>
            <a:r>
              <a:rPr lang="ru-RU" sz="1400" dirty="0" smtClean="0"/>
              <a:t> </a:t>
            </a:r>
            <a:endParaRPr lang="ru-RU" sz="1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491880" y="2852936"/>
            <a:ext cx="2232248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Основные классификационные признаки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300192" y="908720"/>
            <a:ext cx="2736304" cy="1296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Этап ЖЦТ</a:t>
            </a:r>
          </a:p>
          <a:p>
            <a:pPr algn="just"/>
            <a:r>
              <a:rPr lang="ru-RU" sz="1400" dirty="0" smtClean="0"/>
              <a:t>-прогнозируемые</a:t>
            </a:r>
          </a:p>
          <a:p>
            <a:pPr algn="just"/>
            <a:r>
              <a:rPr lang="ru-RU" sz="1400" dirty="0" smtClean="0"/>
              <a:t>-опытно-экспериментальные</a:t>
            </a:r>
          </a:p>
          <a:p>
            <a:pPr algn="just"/>
            <a:r>
              <a:rPr lang="ru-RU" sz="1400" dirty="0" smtClean="0"/>
              <a:t>-производственные (исполнения)</a:t>
            </a:r>
          </a:p>
          <a:p>
            <a:pPr algn="just"/>
            <a:r>
              <a:rPr lang="ru-RU" sz="1400" dirty="0" smtClean="0"/>
              <a:t>-эксплуатационные</a:t>
            </a:r>
            <a:endParaRPr lang="ru-RU" dirty="0" smtClean="0"/>
          </a:p>
          <a:p>
            <a:pPr algn="just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516216" y="2852936"/>
            <a:ext cx="2520280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 smtClean="0"/>
          </a:p>
          <a:p>
            <a:pPr algn="ctr"/>
            <a:r>
              <a:rPr lang="ru-RU" sz="1400" b="1" dirty="0" smtClean="0"/>
              <a:t>Форма выражения свойства</a:t>
            </a:r>
          </a:p>
          <a:p>
            <a:pPr algn="just"/>
            <a:r>
              <a:rPr lang="ru-RU" sz="1400" dirty="0" smtClean="0"/>
              <a:t>-в натуральных ед.,</a:t>
            </a:r>
          </a:p>
          <a:p>
            <a:pPr algn="just"/>
            <a:r>
              <a:rPr lang="ru-RU" sz="1400" dirty="0" smtClean="0"/>
              <a:t>-в % отношении,</a:t>
            </a:r>
          </a:p>
          <a:p>
            <a:pPr algn="just">
              <a:buFontTx/>
              <a:buChar char="-"/>
            </a:pPr>
            <a:r>
              <a:rPr lang="ru-RU" sz="1400" dirty="0" smtClean="0"/>
              <a:t>в стоимостном выражении,</a:t>
            </a:r>
          </a:p>
          <a:p>
            <a:pPr algn="just">
              <a:buFontTx/>
              <a:buChar char="-"/>
            </a:pPr>
            <a:r>
              <a:rPr lang="ru-RU" sz="1400" dirty="0" smtClean="0"/>
              <a:t> безразмерное</a:t>
            </a:r>
          </a:p>
          <a:p>
            <a:pPr algn="just"/>
            <a:endParaRPr lang="ru-RU" sz="1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852936"/>
            <a:ext cx="2160240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/>
          </a:p>
          <a:p>
            <a:pPr algn="ctr"/>
            <a:r>
              <a:rPr lang="ru-RU" sz="1400" b="1" dirty="0" smtClean="0"/>
              <a:t>Роль свойства в оценке качества</a:t>
            </a:r>
          </a:p>
          <a:p>
            <a:pPr algn="just">
              <a:buFontTx/>
              <a:buChar char="-"/>
            </a:pPr>
            <a:r>
              <a:rPr lang="ru-RU" sz="1400" dirty="0" smtClean="0"/>
              <a:t>Классификационные</a:t>
            </a:r>
          </a:p>
          <a:p>
            <a:pPr algn="just">
              <a:buFontTx/>
              <a:buChar char="-"/>
            </a:pPr>
            <a:r>
              <a:rPr lang="ru-RU" sz="1400" dirty="0" smtClean="0"/>
              <a:t>Оценочные</a:t>
            </a:r>
          </a:p>
          <a:p>
            <a:pPr algn="just">
              <a:buFontTx/>
              <a:buChar char="-"/>
            </a:pPr>
            <a:r>
              <a:rPr lang="ru-RU" sz="1400" dirty="0" smtClean="0"/>
              <a:t>ограничительные</a:t>
            </a:r>
          </a:p>
          <a:p>
            <a:pPr algn="just">
              <a:buFontTx/>
              <a:buChar char="-"/>
            </a:pP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228184" y="4725144"/>
            <a:ext cx="2808312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Влияние свойства на оценку качества</a:t>
            </a:r>
          </a:p>
          <a:p>
            <a:pPr algn="just"/>
            <a:r>
              <a:rPr lang="ru-RU" sz="1400" dirty="0" smtClean="0"/>
              <a:t>-Позитивные (чем больше показатель, тем качество выше),</a:t>
            </a:r>
          </a:p>
          <a:p>
            <a:pPr algn="just"/>
            <a:r>
              <a:rPr lang="ru-RU" sz="1400" dirty="0" smtClean="0"/>
              <a:t>-Негативные (чем больше показатель, тем качество ниже)</a:t>
            </a:r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4797152"/>
            <a:ext cx="2160240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/>
          </a:p>
          <a:p>
            <a:pPr algn="ctr"/>
            <a:r>
              <a:rPr lang="ru-RU" sz="1400" b="1" dirty="0" smtClean="0"/>
              <a:t>Количество оцениваемых свойств</a:t>
            </a:r>
          </a:p>
          <a:p>
            <a:pPr algn="just"/>
            <a:r>
              <a:rPr lang="ru-RU" sz="1400" dirty="0" smtClean="0"/>
              <a:t>-единичные</a:t>
            </a:r>
          </a:p>
          <a:p>
            <a:pPr algn="just"/>
            <a:r>
              <a:rPr lang="ru-RU" sz="1400" dirty="0" smtClean="0"/>
              <a:t>-комплексные</a:t>
            </a:r>
          </a:p>
          <a:p>
            <a:pPr algn="just"/>
            <a:r>
              <a:rPr lang="ru-RU" sz="1400" dirty="0" smtClean="0"/>
              <a:t>-интегральные</a:t>
            </a:r>
          </a:p>
          <a:p>
            <a:pPr algn="just"/>
            <a:endParaRPr lang="ru-RU" sz="1400" dirty="0" smtClean="0"/>
          </a:p>
          <a:p>
            <a:pPr algn="ctr"/>
            <a:endParaRPr lang="ru-RU" sz="1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419872" y="908720"/>
            <a:ext cx="2448272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dirty="0" smtClean="0"/>
          </a:p>
          <a:p>
            <a:pPr algn="ctr"/>
            <a:r>
              <a:rPr lang="ru-RU" sz="1600" b="1" dirty="0" smtClean="0"/>
              <a:t>Статус продукции</a:t>
            </a:r>
          </a:p>
          <a:p>
            <a:pPr algn="just"/>
            <a:r>
              <a:rPr lang="ru-RU" sz="1400" dirty="0" smtClean="0"/>
              <a:t>-базовые,</a:t>
            </a:r>
          </a:p>
          <a:p>
            <a:pPr algn="just"/>
            <a:r>
              <a:rPr lang="ru-RU" sz="1400" dirty="0" smtClean="0"/>
              <a:t>-эталонные</a:t>
            </a:r>
          </a:p>
          <a:p>
            <a:pPr algn="just"/>
            <a:r>
              <a:rPr lang="ru-RU" sz="1400" dirty="0" smtClean="0"/>
              <a:t>-текущие</a:t>
            </a:r>
          </a:p>
          <a:p>
            <a:pPr algn="just"/>
            <a:endParaRPr lang="ru-RU" dirty="0"/>
          </a:p>
        </p:txBody>
      </p:sp>
      <p:cxnSp>
        <p:nvCxnSpPr>
          <p:cNvPr id="13" name="Прямая со стрелкой 12"/>
          <p:cNvCxnSpPr/>
          <p:nvPr/>
        </p:nvCxnSpPr>
        <p:spPr>
          <a:xfrm flipV="1">
            <a:off x="4644008" y="1916832"/>
            <a:ext cx="0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5364088" y="1916832"/>
            <a:ext cx="792088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H="1" flipV="1">
            <a:off x="2771800" y="1700808"/>
            <a:ext cx="792088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>
            <a:off x="2699792" y="3284984"/>
            <a:ext cx="72008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5724128" y="3284984"/>
            <a:ext cx="72008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H="1">
            <a:off x="2699792" y="3717032"/>
            <a:ext cx="864096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5508104" y="3717032"/>
            <a:ext cx="792088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Объекты контроля качества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97223" y="764704"/>
            <a:ext cx="674677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836712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Предметы труда:</a:t>
            </a:r>
          </a:p>
          <a:p>
            <a:r>
              <a:rPr lang="ru-RU" dirty="0" smtClean="0"/>
              <a:t>	-Сырье и материалы</a:t>
            </a:r>
          </a:p>
          <a:p>
            <a:r>
              <a:rPr lang="ru-RU" dirty="0" smtClean="0"/>
              <a:t>	-Продукция</a:t>
            </a:r>
          </a:p>
          <a:p>
            <a:r>
              <a:rPr lang="ru-RU" dirty="0" smtClean="0"/>
              <a:t>Средства труда:</a:t>
            </a:r>
          </a:p>
          <a:p>
            <a:r>
              <a:rPr lang="ru-RU" dirty="0" smtClean="0"/>
              <a:t>	-Оборудование</a:t>
            </a:r>
          </a:p>
          <a:p>
            <a:r>
              <a:rPr lang="ru-RU" dirty="0" smtClean="0"/>
              <a:t>	-Инструмент</a:t>
            </a:r>
          </a:p>
          <a:p>
            <a:r>
              <a:rPr lang="ru-RU" dirty="0" smtClean="0"/>
              <a:t>	-Оснастка </a:t>
            </a:r>
          </a:p>
          <a:p>
            <a:r>
              <a:rPr lang="ru-RU" dirty="0" smtClean="0"/>
              <a:t>Технологические процессы</a:t>
            </a:r>
          </a:p>
          <a:p>
            <a:r>
              <a:rPr lang="ru-RU" dirty="0" smtClean="0"/>
              <a:t>Документация</a:t>
            </a:r>
          </a:p>
          <a:p>
            <a:r>
              <a:rPr lang="ru-RU" dirty="0" smtClean="0"/>
              <a:t>Труд исполнителей</a:t>
            </a:r>
          </a:p>
          <a:p>
            <a:r>
              <a:rPr lang="ru-RU" dirty="0" smtClean="0"/>
              <a:t>	-Техника безопасности</a:t>
            </a:r>
          </a:p>
          <a:p>
            <a:r>
              <a:rPr lang="ru-RU" dirty="0" smtClean="0"/>
              <a:t>	-Соблюдение норм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279</Words>
  <Application>Microsoft Office PowerPoint</Application>
  <PresentationFormat>Экран (4:3)</PresentationFormat>
  <Paragraphs>77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Управление качеством</vt:lpstr>
      <vt:lpstr>Лекция 2 Качество продукции как объект управления</vt:lpstr>
      <vt:lpstr>Продукция – результат преобразования ресурсов взаимосвязанными и взаимодействующими процессами </vt:lpstr>
      <vt:lpstr>Основным концептом в понятии «качество» является «совокупность свойств».</vt:lpstr>
      <vt:lpstr>Цель управления качеством – достижение максимального соответствия присущих характеристик объекта (продукции) определенным требованиям.</vt:lpstr>
      <vt:lpstr>Классификация показателей качества</vt:lpstr>
      <vt:lpstr>Объекты контроля качества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Управление качеством</dc:title>
  <dc:creator>user</dc:creator>
  <cp:lastModifiedBy>User</cp:lastModifiedBy>
  <cp:revision>12</cp:revision>
  <dcterms:created xsi:type="dcterms:W3CDTF">2016-10-03T05:23:38Z</dcterms:created>
  <dcterms:modified xsi:type="dcterms:W3CDTF">2021-11-10T07:25:46Z</dcterms:modified>
</cp:coreProperties>
</file>