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7E19-0F94-4067-BCA4-7398DA5F1C6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933D-B152-4514-8723-F6155B109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9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качеством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2" y="1052736"/>
            <a:ext cx="6400800" cy="22733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800" dirty="0" smtClean="0"/>
              <a:t>Лекция 4</a:t>
            </a:r>
            <a:br>
              <a:rPr lang="ru-RU" sz="3800" dirty="0" smtClean="0"/>
            </a:br>
            <a:r>
              <a:rPr lang="ru-RU" sz="3800" dirty="0" smtClean="0"/>
              <a:t>МЕТОДОЛОГИЧЕСКИЕ ОСНОВЫ УПРАВЛЕНИЯ КАЧЕСТВОМ</a:t>
            </a:r>
            <a:br>
              <a:rPr lang="ru-RU" sz="3800" dirty="0" smtClean="0"/>
            </a:br>
            <a:endParaRPr lang="ru-RU" sz="38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077072"/>
            <a:ext cx="28575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Инструменты качества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000" dirty="0" smtClean="0"/>
              <a:t>– это различные методы и техники по сбору, обработке и представлению количественных и качественных данных какого-либо объекта (продукта, процесса, системы и т.п.). Набор методов, который применяется в менеджменте качества, достаточно широкий и разнообразный.</a:t>
            </a:r>
            <a:endParaRPr lang="ru-RU" dirty="0" smtClean="0"/>
          </a:p>
          <a:p>
            <a:pPr algn="ctr">
              <a:buNone/>
            </a:pPr>
            <a:r>
              <a:rPr lang="ru-RU" sz="2000" b="1" u="sng" dirty="0" smtClean="0"/>
              <a:t>Все инструменты качества можно сгруппировать по целям их применения:</a:t>
            </a:r>
          </a:p>
          <a:p>
            <a:pPr algn="just">
              <a:buNone/>
            </a:pPr>
            <a:r>
              <a:rPr lang="ru-RU" sz="2000" u="sng" dirty="0" smtClean="0"/>
              <a:t>инструменты контроля качества; </a:t>
            </a:r>
          </a:p>
          <a:p>
            <a:pPr algn="just">
              <a:buNone/>
            </a:pPr>
            <a:r>
              <a:rPr lang="ru-RU" sz="2000" u="sng" dirty="0" smtClean="0"/>
              <a:t> инструменты управления качеством; </a:t>
            </a:r>
          </a:p>
          <a:p>
            <a:pPr algn="just">
              <a:buNone/>
            </a:pPr>
            <a:r>
              <a:rPr lang="ru-RU" sz="2000" u="sng" dirty="0" smtClean="0"/>
              <a:t> инструменты анализа качества; </a:t>
            </a:r>
          </a:p>
          <a:p>
            <a:pPr algn="just">
              <a:buNone/>
            </a:pPr>
            <a:r>
              <a:rPr lang="ru-RU" sz="2000" u="sng" dirty="0" smtClean="0"/>
              <a:t> инструменты проектирования качества.</a:t>
            </a:r>
            <a:endParaRPr lang="ru-RU" sz="2000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 7 инструментов качества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435280" cy="5544616"/>
          </a:xfrm>
        </p:spPr>
        <p:txBody>
          <a:bodyPr>
            <a:noAutofit/>
          </a:bodyPr>
          <a:lstStyle/>
          <a:p>
            <a:pPr algn="just"/>
            <a:r>
              <a:rPr lang="ru-RU" sz="1600" i="1" dirty="0" smtClean="0">
                <a:solidFill>
                  <a:srgbClr val="FF0000"/>
                </a:solidFill>
              </a:rPr>
              <a:t>Контрольный листок </a:t>
            </a:r>
            <a:r>
              <a:rPr lang="ru-RU" sz="1600" dirty="0" smtClean="0"/>
              <a:t>– инструмент для сбора данных и их автоматического упорядочения для облегчения дальнейшего использования собранной информации;</a:t>
            </a:r>
          </a:p>
          <a:p>
            <a:pPr algn="just"/>
            <a:r>
              <a:rPr lang="ru-RU" sz="1600" i="1" dirty="0" smtClean="0">
                <a:solidFill>
                  <a:srgbClr val="FF0000"/>
                </a:solidFill>
              </a:rPr>
              <a:t>Стратификация</a:t>
            </a:r>
            <a:r>
              <a:rPr lang="ru-RU" sz="1600" dirty="0" smtClean="0"/>
              <a:t> (расслоение) – инструмент, позволяющий произвести селекцию данных в соответствии с различными факторами.</a:t>
            </a:r>
          </a:p>
          <a:p>
            <a:pPr algn="just"/>
            <a:r>
              <a:rPr lang="ru-RU" sz="1600" i="1" dirty="0" smtClean="0">
                <a:solidFill>
                  <a:srgbClr val="FF0000"/>
                </a:solidFill>
              </a:rPr>
              <a:t>Гистограмма</a:t>
            </a:r>
            <a:r>
              <a:rPr lang="ru-RU" sz="1600" dirty="0" smtClean="0"/>
              <a:t> – инструмент, позволяющий зрительно оценить распределение статистических данных, сгруппированных по частоте попадания данных в определенный (заранее заданный) интервал.</a:t>
            </a:r>
          </a:p>
          <a:p>
            <a:pPr algn="just"/>
            <a:r>
              <a:rPr lang="ru-RU" sz="1600" i="1" dirty="0" err="1" smtClean="0">
                <a:solidFill>
                  <a:srgbClr val="FF0000"/>
                </a:solidFill>
              </a:rPr>
              <a:t>Диагамма</a:t>
            </a:r>
            <a:r>
              <a:rPr lang="ru-RU" sz="1600" i="1" dirty="0" smtClean="0">
                <a:solidFill>
                  <a:srgbClr val="FF0000"/>
                </a:solidFill>
              </a:rPr>
              <a:t> Парето </a:t>
            </a:r>
            <a:r>
              <a:rPr lang="ru-RU" sz="1600" dirty="0" smtClean="0"/>
              <a:t>- инструмент, позволяющий объективно представить и выявить основные факторы, влияющие на исследуемую проблему и распределить усилия для ее решения.</a:t>
            </a:r>
          </a:p>
          <a:p>
            <a:pPr algn="just"/>
            <a:r>
              <a:rPr lang="ru-RU" sz="1600" dirty="0" smtClean="0"/>
              <a:t>Причинно – следственная </a:t>
            </a:r>
            <a:r>
              <a:rPr lang="ru-RU" sz="1600" i="1" dirty="0" smtClean="0">
                <a:solidFill>
                  <a:srgbClr val="FF0000"/>
                </a:solidFill>
              </a:rPr>
              <a:t>диаграмма </a:t>
            </a:r>
            <a:r>
              <a:rPr lang="ru-RU" sz="1600" i="1" dirty="0" err="1" smtClean="0">
                <a:solidFill>
                  <a:srgbClr val="FF0000"/>
                </a:solidFill>
              </a:rPr>
              <a:t>Исикавы</a:t>
            </a:r>
            <a:r>
              <a:rPr lang="ru-RU" sz="1600" i="1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– инструмент, который позволяет выявить наиболее существенные факторы (причины), влияющие на конечный результат (следствие);</a:t>
            </a:r>
          </a:p>
          <a:p>
            <a:pPr algn="just"/>
            <a:r>
              <a:rPr lang="ru-RU" sz="1600" i="1" dirty="0" smtClean="0">
                <a:solidFill>
                  <a:srgbClr val="FF0000"/>
                </a:solidFill>
              </a:rPr>
              <a:t>Диаграмма разброса </a:t>
            </a:r>
            <a:r>
              <a:rPr lang="ru-RU" sz="1600" dirty="0" smtClean="0"/>
              <a:t>– инструмент, позволяющий определить вид и тесноту связи двух рассматриваемых параметров процесса;</a:t>
            </a:r>
          </a:p>
          <a:p>
            <a:pPr algn="just"/>
            <a:r>
              <a:rPr lang="ru-RU" sz="1600" i="1" dirty="0" smtClean="0">
                <a:solidFill>
                  <a:srgbClr val="FF0000"/>
                </a:solidFill>
              </a:rPr>
              <a:t>Контрольная карта</a:t>
            </a:r>
            <a:r>
              <a:rPr lang="ru-RU" sz="1600" dirty="0" smtClean="0"/>
              <a:t> – инструмент, позволяющий отслеживать ход протекания процесса и воздействовать на него (с помощью соответствующей обратной связи), предупреждая его отклонения от предъявленных к процессу требований.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620688"/>
            <a:ext cx="8820150" cy="187166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dirty="0" smtClean="0">
                <a:solidFill>
                  <a:schemeClr val="hlink"/>
                </a:solidFill>
                <a:latin typeface="Times New Roman" pitchFamily="18" charset="0"/>
              </a:rPr>
              <a:t>Назначение метода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1600" dirty="0" smtClean="0">
                <a:latin typeface="Times New Roman" pitchFamily="18" charset="0"/>
              </a:rPr>
              <a:t>Применение в производстве и на различных стадиях жизненного цикла продукции как</a:t>
            </a:r>
            <a:r>
              <a:rPr lang="en-US" sz="1600" dirty="0" smtClean="0">
                <a:latin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</a:rPr>
              <a:t>при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1600" dirty="0" smtClean="0">
                <a:latin typeface="Times New Roman" pitchFamily="18" charset="0"/>
              </a:rPr>
              <a:t>контроле по качественным, так и при контроле по количественным признакам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dirty="0" smtClean="0">
                <a:solidFill>
                  <a:schemeClr val="hlink"/>
                </a:solidFill>
                <a:latin typeface="Times New Roman" pitchFamily="18" charset="0"/>
              </a:rPr>
              <a:t>Цель метода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1600" dirty="0" smtClean="0">
                <a:latin typeface="Times New Roman" pitchFamily="18" charset="0"/>
              </a:rPr>
              <a:t>Сбор данных и их автоматическое упорядочение для облегчения дальнейшего использования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1600" dirty="0" smtClean="0">
                <a:latin typeface="Times New Roman" pitchFamily="18" charset="0"/>
              </a:rPr>
              <a:t>собранной информации</a:t>
            </a:r>
            <a:endParaRPr lang="en-US" sz="1600" i="1" dirty="0" smtClean="0">
              <a:solidFill>
                <a:srgbClr val="3A00DE"/>
              </a:solidFill>
              <a:latin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6870700" cy="53975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ru-RU" sz="2800" b="1" smtClean="0">
                <a:solidFill>
                  <a:srgbClr val="FF0066"/>
                </a:solidFill>
              </a:rPr>
              <a:t>Метод «Контрольный листок"</a:t>
            </a:r>
            <a:r>
              <a:rPr lang="ru-RU" sz="2800" smtClean="0">
                <a:solidFill>
                  <a:srgbClr val="FF0066"/>
                </a:solidFill>
              </a:rPr>
              <a:t>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2565400"/>
            <a:ext cx="4500563" cy="305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>
                <a:solidFill>
                  <a:srgbClr val="3A00DE"/>
                </a:solidFill>
                <a:latin typeface="Times New Roman" pitchFamily="18" charset="0"/>
              </a:rPr>
              <a:t>Контрольный листок</a:t>
            </a:r>
            <a:r>
              <a:rPr lang="ru-RU" sz="1600">
                <a:latin typeface="Times New Roman" pitchFamily="18" charset="0"/>
              </a:rPr>
              <a:t> - </a:t>
            </a:r>
            <a:r>
              <a:rPr lang="ru-RU" sz="1600" b="1">
                <a:latin typeface="Times New Roman" pitchFamily="18" charset="0"/>
              </a:rPr>
              <a:t>это:</a:t>
            </a:r>
            <a:endParaRPr lang="en-US" sz="1600" b="1">
              <a:latin typeface="Times New Roman" pitchFamily="18" charset="0"/>
            </a:endParaRPr>
          </a:p>
          <a:p>
            <a:pPr algn="just"/>
            <a:r>
              <a:rPr lang="ru-RU" sz="1600" b="1">
                <a:latin typeface="Times New Roman" pitchFamily="18" charset="0"/>
              </a:rPr>
              <a:t>средство регистрации данных, как правило, в виде бумажного бланка с заранее внесенными в него контролируемыми параметрами, соответственно которым можно заносить необходимые данные с помощью пометок или каких-либо символов; 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инструмент, позволяющий облегчить задачу контроля протекающих процессов и предоставить различного рода факты для анализа, корректировки и улучшения качества процессов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4572000" y="2565400"/>
            <a:ext cx="4176713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just"/>
            <a:r>
              <a:rPr lang="ru-RU" b="1" i="1">
                <a:solidFill>
                  <a:srgbClr val="3A00DE"/>
                </a:solidFill>
                <a:latin typeface="Times New Roman" pitchFamily="18" charset="0"/>
              </a:rPr>
              <a:t>Достоинства метода</a:t>
            </a:r>
          </a:p>
          <a:p>
            <a:pPr algn="just"/>
            <a:r>
              <a:rPr lang="ru-RU" sz="1600">
                <a:latin typeface="Times New Roman" pitchFamily="18" charset="0"/>
              </a:rPr>
              <a:t>Наглядность, простота освоения и применения.</a:t>
            </a:r>
            <a:endParaRPr lang="ru-RU" sz="1600" b="1">
              <a:latin typeface="Times New Roman" pitchFamily="18" charset="0"/>
            </a:endParaRPr>
          </a:p>
          <a:p>
            <a:pPr algn="just"/>
            <a:r>
              <a:rPr lang="ru-RU" b="1" i="1">
                <a:solidFill>
                  <a:srgbClr val="3A00DE"/>
                </a:solidFill>
                <a:latin typeface="Times New Roman" pitchFamily="18" charset="0"/>
              </a:rPr>
              <a:t>Недостатки метода</a:t>
            </a:r>
          </a:p>
          <a:p>
            <a:pPr algn="just"/>
            <a:r>
              <a:rPr lang="ru-RU" sz="1600">
                <a:latin typeface="Times New Roman" pitchFamily="18" charset="0"/>
              </a:rPr>
              <a:t>Большое разнообразие форм и размеров контрольных листков.</a:t>
            </a:r>
            <a:endParaRPr lang="ru-RU" sz="1600" b="1">
              <a:latin typeface="Times New Roman" pitchFamily="18" charset="0"/>
            </a:endParaRPr>
          </a:p>
          <a:p>
            <a:pPr algn="just"/>
            <a:r>
              <a:rPr lang="ru-RU" b="1" i="1">
                <a:solidFill>
                  <a:srgbClr val="3A00DE"/>
                </a:solidFill>
                <a:latin typeface="Times New Roman" pitchFamily="18" charset="0"/>
              </a:rPr>
              <a:t>Ожидаемый результат</a:t>
            </a:r>
          </a:p>
          <a:p>
            <a:pPr algn="just"/>
            <a:r>
              <a:rPr lang="ru-RU" sz="1600">
                <a:latin typeface="Times New Roman" pitchFamily="18" charset="0"/>
              </a:rPr>
              <a:t>Собранные данные служат источником информации в процессе анализа с использованием различных статистических методов и выработке мер по улучшению качества процессов. </a:t>
            </a: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0" y="2492375"/>
            <a:ext cx="8532813" cy="0"/>
          </a:xfrm>
          <a:prstGeom prst="line">
            <a:avLst/>
          </a:prstGeom>
          <a:noFill/>
          <a:ln w="34925" cap="rnd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500563" y="2492375"/>
            <a:ext cx="0" cy="4032250"/>
          </a:xfrm>
          <a:prstGeom prst="line">
            <a:avLst/>
          </a:prstGeom>
          <a:noFill/>
          <a:ln w="34925" cap="rnd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418058"/>
          </a:xfrm>
        </p:spPr>
        <p:txBody>
          <a:bodyPr>
            <a:no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</a:rPr>
              <a:t>Пример.</a:t>
            </a:r>
            <a:r>
              <a:rPr lang="ru-RU" sz="2000" b="1" dirty="0" smtClean="0"/>
              <a:t> Контрольный листок для регистрации  причин дефектов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187624" y="1124744"/>
          <a:ext cx="7134556" cy="4128857"/>
        </p:xfrm>
        <a:graphic>
          <a:graphicData uri="http://schemas.openxmlformats.org/drawingml/2006/table">
            <a:tbl>
              <a:tblPr/>
              <a:tblGrid>
                <a:gridCol w="669174"/>
                <a:gridCol w="1245238"/>
                <a:gridCol w="411697"/>
                <a:gridCol w="411697"/>
                <a:gridCol w="411697"/>
                <a:gridCol w="411697"/>
                <a:gridCol w="411697"/>
                <a:gridCol w="411697"/>
                <a:gridCol w="466058"/>
                <a:gridCol w="411697"/>
                <a:gridCol w="466058"/>
                <a:gridCol w="468233"/>
                <a:gridCol w="468958"/>
                <a:gridCol w="468958"/>
              </a:tblGrid>
              <a:tr h="478079"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Условия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возникновения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дефектов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Бригада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№1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Бригада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№2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Бригада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№3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Бригада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№4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виды дефектов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23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После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++о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latin typeface="Times New Roman"/>
                          <a:ea typeface="Calibri"/>
                          <a:cs typeface="Times New Roman"/>
                        </a:rPr>
                        <a:t>о+о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Вт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+оо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После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Ср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После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++о+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Чт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latin typeface="Times New Roman"/>
                          <a:ea typeface="Calibri"/>
                          <a:cs typeface="Times New Roman"/>
                        </a:rPr>
                        <a:t>о+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После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ооо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После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+оо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ооо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++о+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ооо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endParaRPr lang="ru-RU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После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После обеда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504" y="620688"/>
            <a:ext cx="169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дефект вида «Х» - «+»</a:t>
            </a:r>
          </a:p>
          <a:p>
            <a:r>
              <a:rPr lang="ru-RU" sz="1200" dirty="0" smtClean="0"/>
              <a:t>дефект вида «У» - «о»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7016" y="5229200"/>
            <a:ext cx="88569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/>
              <a:t>В нем регистрируются данные возникновения двух типов дефектов "X" и " У ", в зависимости от трех видов условий: </a:t>
            </a:r>
          </a:p>
          <a:p>
            <a:pPr algn="just"/>
            <a:r>
              <a:rPr lang="ru-RU" sz="1200" dirty="0" smtClean="0"/>
              <a:t>1 – бригады (всего 4 бригады - №№1-4); </a:t>
            </a:r>
          </a:p>
          <a:p>
            <a:pPr algn="just"/>
            <a:r>
              <a:rPr lang="ru-RU" sz="1200" dirty="0" smtClean="0"/>
              <a:t>2 - дня недели; </a:t>
            </a:r>
          </a:p>
          <a:p>
            <a:pPr algn="just"/>
            <a:r>
              <a:rPr lang="ru-RU" sz="1200" dirty="0" smtClean="0"/>
              <a:t>3 – времени дня (до или после обеда). </a:t>
            </a:r>
          </a:p>
          <a:p>
            <a:pPr algn="just"/>
            <a:r>
              <a:rPr lang="ru-RU" sz="1200" dirty="0" smtClean="0"/>
              <a:t>Анализ, полученных в результате наблюдений в течение недели данных, позволяет выявить влияние двух из этих факторов: есть различие между бригадами и между первой и второй половинами рабочего дня. В то же время различия между днями недели не столь выражены.</a:t>
            </a:r>
            <a:endParaRPr lang="ru-RU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51050" y="692150"/>
            <a:ext cx="6192838" cy="447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1600" b="1" smtClean="0">
                <a:latin typeface="Times New Roman" pitchFamily="18" charset="0"/>
              </a:rPr>
              <a:t>Автор метода: А.М. Гэри (Франция), 1833 г. 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755650" y="188913"/>
            <a:ext cx="687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800" b="1">
                <a:solidFill>
                  <a:srgbClr val="FF0066"/>
                </a:solidFill>
              </a:rPr>
              <a:t>Метод «Гистограмма"</a:t>
            </a:r>
            <a:r>
              <a:rPr lang="ru-RU" sz="2800">
                <a:solidFill>
                  <a:srgbClr val="FF0066"/>
                </a:solidFill>
              </a:rPr>
              <a:t>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79388" y="1844675"/>
            <a:ext cx="36004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just"/>
            <a:r>
              <a:rPr lang="ru-RU" b="1" i="1">
                <a:solidFill>
                  <a:schemeClr val="folHlink"/>
                </a:solidFill>
                <a:latin typeface="Times New Roman" pitchFamily="18" charset="0"/>
              </a:rPr>
              <a:t>Цель метода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Контроль действующего процесса и выявление проблем, подлежащих первоочередному решению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79388" y="981075"/>
            <a:ext cx="8857108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hlink"/>
                </a:solidFill>
                <a:latin typeface="Times New Roman" pitchFamily="18" charset="0"/>
              </a:rPr>
              <a:t>Гистограмма</a:t>
            </a:r>
            <a:r>
              <a:rPr lang="ru-RU" sz="1600" b="1" dirty="0">
                <a:latin typeface="Times New Roman" pitchFamily="18" charset="0"/>
              </a:rPr>
              <a:t> - это инструмент, позволяющий зрительно оценить закон распределения величины разброса данных, а также принять решение о том, на чем следует сфокусировать внимание для целей улучшения процесса.</a:t>
            </a:r>
          </a:p>
        </p:txBody>
      </p:sp>
      <p:pic>
        <p:nvPicPr>
          <p:cNvPr id="8198" name="Picture 6" descr="Гистограм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1663"/>
            <a:ext cx="4211638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355976" y="2132856"/>
            <a:ext cx="453650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 smtClean="0"/>
              <a:t>Порядок построения гистограммы:</a:t>
            </a:r>
          </a:p>
          <a:p>
            <a:pPr algn="just"/>
            <a:r>
              <a:rPr lang="ru-RU" sz="1400" dirty="0" smtClean="0"/>
              <a:t>1.Собираются статистические данные – результаты измерений параметра объекта. </a:t>
            </a:r>
          </a:p>
          <a:p>
            <a:pPr algn="just"/>
            <a:r>
              <a:rPr lang="ru-RU" sz="1400" dirty="0" smtClean="0"/>
              <a:t>2. Выявляется наибольшее и наименьшее значение показателя среди полученных результатов измерений. </a:t>
            </a:r>
          </a:p>
          <a:p>
            <a:pPr algn="just"/>
            <a:r>
              <a:rPr lang="ru-RU" sz="1400" dirty="0" smtClean="0"/>
              <a:t>3. Определяется ширина диапазона значений показателя – из наибольшего значения показателя вычитается наименьшее значение.</a:t>
            </a:r>
          </a:p>
          <a:p>
            <a:pPr algn="just"/>
            <a:r>
              <a:rPr lang="ru-RU" sz="1400" dirty="0" smtClean="0"/>
              <a:t>4. Устанавливаются границы интервалов.</a:t>
            </a:r>
          </a:p>
          <a:p>
            <a:pPr algn="just"/>
            <a:r>
              <a:rPr lang="ru-RU" sz="1400" dirty="0" smtClean="0"/>
              <a:t>5. Подсчитывается число попаданий значений результатов измерений в каждый из интервалов. </a:t>
            </a:r>
          </a:p>
          <a:p>
            <a:pPr algn="just"/>
            <a:r>
              <a:rPr lang="ru-RU" sz="1400" dirty="0" smtClean="0"/>
              <a:t>6. Строится гистограмма – на оси абсцисс (горизонтальной оси) отмечаются интервалы, а на оси ординат (вертикальной оси) отмечается частота попаданий результатов измерений в каждый интервал. </a:t>
            </a:r>
          </a:p>
          <a:p>
            <a:pPr algn="just"/>
            <a:r>
              <a:rPr lang="ru-RU" sz="1400" dirty="0" smtClean="0"/>
              <a:t> </a:t>
            </a:r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55650" y="188913"/>
            <a:ext cx="687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800" b="1">
                <a:solidFill>
                  <a:srgbClr val="FF0066"/>
                </a:solidFill>
              </a:rPr>
              <a:t>Метод «Стратификации"</a:t>
            </a:r>
            <a:r>
              <a:rPr lang="ru-RU" sz="2800">
                <a:solidFill>
                  <a:srgbClr val="FF0066"/>
                </a:solidFill>
              </a:rPr>
              <a:t> 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50825" y="692150"/>
            <a:ext cx="7634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 i="1" dirty="0">
                <a:solidFill>
                  <a:schemeClr val="hlink"/>
                </a:solidFill>
                <a:latin typeface="Times New Roman" pitchFamily="18" charset="0"/>
              </a:rPr>
              <a:t>Стратификация</a:t>
            </a:r>
            <a:r>
              <a:rPr lang="ru-RU" sz="1400" b="1" dirty="0">
                <a:latin typeface="Times New Roman" pitchFamily="18" charset="0"/>
              </a:rPr>
              <a:t> — разделение полученных данных на отдельные группы (слои, страты) в зависимости от выбранного стратифицирующего фактора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50825" y="1196975"/>
            <a:ext cx="3497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3A00DE"/>
                </a:solidFill>
                <a:latin typeface="Times New Roman" pitchFamily="18" charset="0"/>
              </a:rPr>
              <a:t>Мнемонический прием 4М ... 6М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50825" y="1544976"/>
            <a:ext cx="7848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</a:rPr>
              <a:t>1. </a:t>
            </a:r>
            <a:r>
              <a:rPr lang="ru-RU" sz="1400" b="1" dirty="0" err="1">
                <a:latin typeface="Times New Roman" pitchFamily="18" charset="0"/>
              </a:rPr>
              <a:t>Manpower</a:t>
            </a:r>
            <a:r>
              <a:rPr lang="ru-RU" sz="1400" dirty="0">
                <a:latin typeface="Times New Roman" pitchFamily="18" charset="0"/>
              </a:rPr>
              <a:t> (персонал) - по исполнителям (по их квалификации, стажу работы, полу и т. п</a:t>
            </a:r>
            <a:r>
              <a:rPr lang="ru-RU" sz="1400" dirty="0" smtClean="0">
                <a:latin typeface="Times New Roman" pitchFamily="18" charset="0"/>
              </a:rPr>
              <a:t>.</a:t>
            </a:r>
            <a:r>
              <a:rPr lang="en-US" sz="1400" dirty="0" smtClean="0">
                <a:latin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</a:endParaRPr>
          </a:p>
          <a:p>
            <a:pPr algn="just"/>
            <a:r>
              <a:rPr lang="ru-RU" sz="1400" b="1" dirty="0">
                <a:latin typeface="Times New Roman" pitchFamily="18" charset="0"/>
              </a:rPr>
              <a:t>2. </a:t>
            </a:r>
            <a:r>
              <a:rPr lang="ru-RU" sz="1400" b="1" dirty="0" err="1">
                <a:latin typeface="Times New Roman" pitchFamily="18" charset="0"/>
              </a:rPr>
              <a:t>Machine</a:t>
            </a:r>
            <a:r>
              <a:rPr lang="ru-RU" sz="1400" dirty="0">
                <a:latin typeface="Times New Roman" pitchFamily="18" charset="0"/>
              </a:rPr>
              <a:t> (машина) - стратификация по машинам, станкам, </a:t>
            </a:r>
            <a:r>
              <a:rPr lang="ru-RU" sz="1400" dirty="0" smtClean="0">
                <a:latin typeface="Times New Roman" pitchFamily="18" charset="0"/>
              </a:rPr>
              <a:t>оборудованию.</a:t>
            </a:r>
            <a:endParaRPr lang="ru-RU" sz="1400" dirty="0">
              <a:latin typeface="Times New Roman" pitchFamily="18" charset="0"/>
            </a:endParaRPr>
          </a:p>
          <a:p>
            <a:pPr algn="just"/>
            <a:r>
              <a:rPr lang="ru-RU" sz="1400" b="1" dirty="0">
                <a:latin typeface="Times New Roman" pitchFamily="18" charset="0"/>
              </a:rPr>
              <a:t>3. </a:t>
            </a:r>
            <a:r>
              <a:rPr lang="ru-RU" sz="1400" b="1" dirty="0" err="1">
                <a:latin typeface="Times New Roman" pitchFamily="18" charset="0"/>
              </a:rPr>
              <a:t>Material</a:t>
            </a:r>
            <a:r>
              <a:rPr lang="ru-RU" sz="1400" dirty="0">
                <a:latin typeface="Times New Roman" pitchFamily="18" charset="0"/>
              </a:rPr>
              <a:t> (материал) - группировка по виду материала, сырья, </a:t>
            </a:r>
            <a:r>
              <a:rPr lang="ru-RU" sz="1400" dirty="0" smtClean="0">
                <a:latin typeface="Times New Roman" pitchFamily="18" charset="0"/>
              </a:rPr>
              <a:t>комплектующих.</a:t>
            </a:r>
            <a:endParaRPr lang="ru-RU" sz="1400" dirty="0">
              <a:latin typeface="Times New Roman" pitchFamily="18" charset="0"/>
            </a:endParaRPr>
          </a:p>
          <a:p>
            <a:pPr algn="just"/>
            <a:r>
              <a:rPr lang="ru-RU" sz="1400" b="1" dirty="0">
                <a:latin typeface="Times New Roman" pitchFamily="18" charset="0"/>
              </a:rPr>
              <a:t>4. </a:t>
            </a:r>
            <a:r>
              <a:rPr lang="ru-RU" sz="1400" b="1" dirty="0" err="1">
                <a:latin typeface="Times New Roman" pitchFamily="18" charset="0"/>
              </a:rPr>
              <a:t>Method</a:t>
            </a:r>
            <a:r>
              <a:rPr lang="ru-RU" sz="1400" dirty="0">
                <a:latin typeface="Times New Roman" pitchFamily="18" charset="0"/>
              </a:rPr>
              <a:t> (метод, технология) - по способу производства (по температурному режиму,</a:t>
            </a:r>
          </a:p>
          <a:p>
            <a:pPr algn="just"/>
            <a:r>
              <a:rPr lang="ru-RU" sz="1400" dirty="0">
                <a:latin typeface="Times New Roman" pitchFamily="18" charset="0"/>
              </a:rPr>
              <a:t> технологическому приему, номеру цеха, бригады, участка, смене, рабочим и т. п.).</a:t>
            </a:r>
          </a:p>
          <a:p>
            <a:pPr algn="just"/>
            <a:r>
              <a:rPr lang="ru-RU" sz="1400" b="1" dirty="0">
                <a:latin typeface="Times New Roman" pitchFamily="18" charset="0"/>
              </a:rPr>
              <a:t>5. </a:t>
            </a:r>
            <a:r>
              <a:rPr lang="ru-RU" sz="1400" b="1" dirty="0" err="1">
                <a:latin typeface="Times New Roman" pitchFamily="18" charset="0"/>
              </a:rPr>
              <a:t>Measurement</a:t>
            </a:r>
            <a:r>
              <a:rPr lang="ru-RU" sz="1400" dirty="0">
                <a:latin typeface="Times New Roman" pitchFamily="18" charset="0"/>
              </a:rPr>
              <a:t> (измерение) - по методу измерения, типу измерительных средств, классу точности прибора и т. п.</a:t>
            </a:r>
          </a:p>
          <a:p>
            <a:pPr algn="just"/>
            <a:r>
              <a:rPr lang="ru-RU" sz="1400" b="1" dirty="0">
                <a:latin typeface="Times New Roman" pitchFamily="18" charset="0"/>
              </a:rPr>
              <a:t>6. </a:t>
            </a:r>
            <a:r>
              <a:rPr lang="ru-RU" sz="1400" b="1" dirty="0" err="1">
                <a:latin typeface="Times New Roman" pitchFamily="18" charset="0"/>
              </a:rPr>
              <a:t>Media</a:t>
            </a:r>
            <a:r>
              <a:rPr lang="ru-RU" sz="1400" dirty="0">
                <a:latin typeface="Times New Roman" pitchFamily="18" charset="0"/>
              </a:rPr>
              <a:t> (окружающая среда) - по температуре, влажности воздуха в цехе, магнитным и электрическим полям, солнечному излучению и т. п.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995738" y="5373688"/>
            <a:ext cx="4391025" cy="1206500"/>
          </a:xfrm>
          <a:prstGeom prst="rect">
            <a:avLst/>
          </a:prstGeom>
          <a:noFill/>
          <a:ln w="1905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600" b="1" i="1">
                <a:solidFill>
                  <a:schemeClr val="hlink"/>
                </a:solidFill>
                <a:latin typeface="Times New Roman" pitchFamily="18" charset="0"/>
              </a:rPr>
              <a:t>Преимущество:</a:t>
            </a:r>
            <a:r>
              <a:rPr lang="ru-RU" sz="1400">
                <a:latin typeface="Times New Roman" pitchFamily="18" charset="0"/>
              </a:rPr>
              <a:t> Стратификация по факторам, порождающим разброс показателей качества,  позволяет легко выявить главную причину его появления, уменьшить его и добиться повышения качества продукции.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50825" y="3751263"/>
            <a:ext cx="5327650" cy="1393825"/>
          </a:xfrm>
          <a:prstGeom prst="rect">
            <a:avLst/>
          </a:prstGeom>
          <a:noFill/>
          <a:ln w="254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87313">
              <a:tabLst>
                <a:tab pos="623888" algn="l"/>
              </a:tabLst>
            </a:pPr>
            <a:r>
              <a:rPr lang="ru-RU" sz="1400" b="1" i="1" dirty="0">
                <a:solidFill>
                  <a:schemeClr val="hlink"/>
                </a:solidFill>
                <a:latin typeface="Times New Roman" pitchFamily="18" charset="0"/>
              </a:rPr>
              <a:t>Необходимо</a:t>
            </a:r>
            <a:r>
              <a:rPr lang="ru-RU" sz="1400" dirty="0">
                <a:latin typeface="Times New Roman" pitchFamily="18" charset="0"/>
              </a:rPr>
              <a:t>, чтобы:</a:t>
            </a:r>
          </a:p>
          <a:p>
            <a:pPr indent="87313">
              <a:buFontTx/>
              <a:buChar char="•"/>
              <a:tabLst>
                <a:tab pos="623888" algn="l"/>
              </a:tabLst>
            </a:pPr>
            <a:r>
              <a:rPr lang="ru-RU" sz="1400" dirty="0">
                <a:latin typeface="Times New Roman" pitchFamily="18" charset="0"/>
              </a:rPr>
              <a:t> различия между значениями случайной величины внутри слоя должны быть как можно меньше по сравнению с различиями ее значений в </a:t>
            </a:r>
            <a:r>
              <a:rPr lang="ru-RU" sz="1400" dirty="0" err="1">
                <a:latin typeface="Times New Roman" pitchFamily="18" charset="0"/>
              </a:rPr>
              <a:t>нерасслоенной</a:t>
            </a:r>
            <a:r>
              <a:rPr lang="ru-RU" sz="1400" dirty="0">
                <a:latin typeface="Times New Roman" pitchFamily="18" charset="0"/>
              </a:rPr>
              <a:t> совокупности;</a:t>
            </a:r>
          </a:p>
          <a:p>
            <a:pPr indent="87313">
              <a:buFontTx/>
              <a:buChar char="•"/>
              <a:tabLst>
                <a:tab pos="623888" algn="l"/>
              </a:tabLst>
            </a:pPr>
            <a:r>
              <a:rPr lang="ru-RU" sz="1400" dirty="0">
                <a:latin typeface="Times New Roman" pitchFamily="18" charset="0"/>
              </a:rPr>
              <a:t>различие между слоями должно быть как можно более явным (различия между средними значениями случайных величин слоев).</a:t>
            </a:r>
          </a:p>
        </p:txBody>
      </p:sp>
      <p:pic>
        <p:nvPicPr>
          <p:cNvPr id="11272" name="Picture 8" descr="Стратификация%20данны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475" y="3506788"/>
            <a:ext cx="3154363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55650" y="0"/>
            <a:ext cx="687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800" b="1">
                <a:solidFill>
                  <a:srgbClr val="FF0066"/>
                </a:solidFill>
              </a:rPr>
              <a:t>Метод «Диаграмма разброса"</a:t>
            </a:r>
            <a:r>
              <a:rPr lang="ru-RU" sz="2800">
                <a:solidFill>
                  <a:srgbClr val="FF0066"/>
                </a:solidFill>
              </a:rPr>
              <a:t> 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23850" y="1268413"/>
            <a:ext cx="4103688" cy="944562"/>
          </a:xfrm>
          <a:prstGeom prst="rect">
            <a:avLst/>
          </a:prstGeom>
          <a:noFill/>
          <a:ln w="1587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r>
              <a:rPr lang="ru-RU" sz="1600" b="1" i="1">
                <a:solidFill>
                  <a:srgbClr val="3A00DE"/>
                </a:solidFill>
                <a:latin typeface="Times New Roman" pitchFamily="18" charset="0"/>
              </a:rPr>
              <a:t>Цель метода</a:t>
            </a:r>
          </a:p>
          <a:p>
            <a:pPr algn="just"/>
            <a:r>
              <a:rPr lang="ru-RU" sz="1400">
                <a:latin typeface="Times New Roman" pitchFamily="18" charset="0"/>
              </a:rPr>
              <a:t>Выяснение существования зависимости и выявление характера связи между двумя различными параметрами процесса.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79388" y="439192"/>
            <a:ext cx="579596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r>
              <a:rPr lang="ru-RU" sz="1600" b="1" i="1" dirty="0">
                <a:solidFill>
                  <a:schemeClr val="folHlink"/>
                </a:solidFill>
                <a:latin typeface="Times New Roman" pitchFamily="18" charset="0"/>
              </a:rPr>
              <a:t>Диаграмма разброса</a:t>
            </a:r>
            <a:r>
              <a:rPr lang="ru-RU" sz="1400" dirty="0">
                <a:latin typeface="Times New Roman" pitchFamily="18" charset="0"/>
              </a:rPr>
              <a:t> </a:t>
            </a:r>
            <a:r>
              <a:rPr lang="ru-RU" sz="16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</a:rPr>
              <a:t>(рассеивания)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- </a:t>
            </a:r>
            <a:r>
              <a:rPr lang="ru-RU" sz="1400" dirty="0">
                <a:latin typeface="Times New Roman" pitchFamily="18" charset="0"/>
              </a:rPr>
              <a:t>инструмент, позволяющий определить вид и тесноту связи между парами соответствующих </a:t>
            </a:r>
            <a:r>
              <a:rPr lang="ru-RU" sz="1400" dirty="0" smtClean="0">
                <a:latin typeface="Times New Roman" pitchFamily="18" charset="0"/>
              </a:rPr>
              <a:t>переменных. </a:t>
            </a:r>
            <a:endParaRPr lang="ru-RU" sz="1400" dirty="0">
              <a:latin typeface="Times New Roman" pitchFamily="18" charset="0"/>
            </a:endParaRPr>
          </a:p>
        </p:txBody>
      </p:sp>
      <p:pic>
        <p:nvPicPr>
          <p:cNvPr id="10245" name="Picture 5" descr="Диаграммы разброс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8875" y="908720"/>
            <a:ext cx="41751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79388" y="2222500"/>
            <a:ext cx="4500562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just">
              <a:tabLst>
                <a:tab pos="768350" algn="l"/>
              </a:tabLst>
            </a:pPr>
            <a:r>
              <a:rPr lang="ru-RU" sz="1600" b="1" i="1">
                <a:latin typeface="Times New Roman" pitchFamily="18" charset="0"/>
              </a:rPr>
              <a:t>Для построения диаграммы необходимо:</a:t>
            </a:r>
          </a:p>
          <a:p>
            <a:pPr indent="457200" algn="just">
              <a:buFontTx/>
              <a:buAutoNum type="arabicPeriod"/>
              <a:tabLst>
                <a:tab pos="768350" algn="l"/>
              </a:tabLst>
            </a:pPr>
            <a:r>
              <a:rPr lang="ru-RU" sz="1400">
                <a:latin typeface="Times New Roman" pitchFamily="18" charset="0"/>
              </a:rPr>
              <a:t>Собрать необходимые парные данные (</a:t>
            </a:r>
            <a:r>
              <a:rPr lang="en-US" sz="1400">
                <a:latin typeface="Times New Roman" pitchFamily="18" charset="0"/>
              </a:rPr>
              <a:t>X</a:t>
            </a:r>
            <a:r>
              <a:rPr lang="ru-RU" sz="1400">
                <a:latin typeface="Times New Roman" pitchFamily="18" charset="0"/>
              </a:rPr>
              <a:t>,</a:t>
            </a:r>
            <a:r>
              <a:rPr lang="en-US" sz="1400">
                <a:latin typeface="Times New Roman" pitchFamily="18" charset="0"/>
              </a:rPr>
              <a:t>Y</a:t>
            </a:r>
            <a:r>
              <a:rPr lang="ru-RU" sz="1400">
                <a:latin typeface="Times New Roman" pitchFamily="18" charset="0"/>
              </a:rPr>
              <a:t>), желательно не менее 25-30 пар</a:t>
            </a:r>
          </a:p>
          <a:p>
            <a:pPr indent="457200" algn="just">
              <a:buFontTx/>
              <a:buAutoNum type="arabicPeriod"/>
              <a:tabLst>
                <a:tab pos="768350" algn="l"/>
              </a:tabLst>
            </a:pPr>
            <a:r>
              <a:rPr lang="ru-RU" sz="1400">
                <a:latin typeface="Times New Roman" pitchFamily="18" charset="0"/>
              </a:rPr>
              <a:t>Определить </a:t>
            </a:r>
            <a:r>
              <a:rPr lang="en-US" sz="1400">
                <a:latin typeface="Times New Roman" pitchFamily="18" charset="0"/>
              </a:rPr>
              <a:t>max</a:t>
            </a:r>
            <a:r>
              <a:rPr lang="ru-RU" sz="1400">
                <a:latin typeface="Times New Roman" pitchFamily="18" charset="0"/>
              </a:rPr>
              <a:t> и </a:t>
            </a:r>
            <a:r>
              <a:rPr lang="en-US" sz="1400">
                <a:latin typeface="Times New Roman" pitchFamily="18" charset="0"/>
              </a:rPr>
              <a:t>min</a:t>
            </a:r>
            <a:r>
              <a:rPr lang="ru-RU" sz="1400">
                <a:latin typeface="Times New Roman" pitchFamily="18" charset="0"/>
              </a:rPr>
              <a:t> значения для обеих величин. Выбрать такие шкалы по осям графика, чтобы они были примерно одинаковыми. Проградуировать шкалы</a:t>
            </a:r>
          </a:p>
          <a:p>
            <a:pPr indent="457200" algn="just">
              <a:buFontTx/>
              <a:buAutoNum type="arabicPeriod"/>
              <a:tabLst>
                <a:tab pos="768350" algn="l"/>
              </a:tabLst>
            </a:pPr>
            <a:r>
              <a:rPr lang="ru-RU" sz="1400">
                <a:latin typeface="Times New Roman" pitchFamily="18" charset="0"/>
              </a:rPr>
              <a:t>Начертить график и нанести на него все собранные данные. Следует определенным образом помечать точки, в которых значение величины наблюдаются несколько раз</a:t>
            </a:r>
          </a:p>
          <a:p>
            <a:pPr indent="457200" algn="just">
              <a:buFontTx/>
              <a:buAutoNum type="arabicPeriod"/>
              <a:tabLst>
                <a:tab pos="768350" algn="l"/>
              </a:tabLst>
            </a:pPr>
            <a:r>
              <a:rPr lang="ru-RU" sz="1400">
                <a:latin typeface="Times New Roman" pitchFamily="18" charset="0"/>
              </a:rPr>
              <a:t>Сделать все необходимые обозначения: название диаграммы, интервал времени, число пар данных, названия и единицы измерения шкал, данные об исполнителе диаграммы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716463" y="4292600"/>
            <a:ext cx="39608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 i="1">
                <a:solidFill>
                  <a:schemeClr val="tx2"/>
                </a:solidFill>
                <a:latin typeface="Times New Roman" pitchFamily="18" charset="0"/>
              </a:rPr>
              <a:t>Достоинства:</a:t>
            </a:r>
          </a:p>
          <a:p>
            <a:pPr algn="just"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Простота и наглядность оценки связей между двумя переменными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4716463" y="5084763"/>
            <a:ext cx="40322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 i="1">
                <a:solidFill>
                  <a:schemeClr val="tx2"/>
                </a:solidFill>
                <a:latin typeface="Times New Roman" pitchFamily="18" charset="0"/>
              </a:rPr>
              <a:t>Недостатки:</a:t>
            </a:r>
          </a:p>
          <a:p>
            <a:pPr algn="just"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К оценке диаграммы следует привлекать тех, кто владеет информацией о продукции, чтобы исключить неправильное использование этого инструмента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3850" y="0"/>
            <a:ext cx="74882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800" b="1">
                <a:solidFill>
                  <a:srgbClr val="FF0066"/>
                </a:solidFill>
              </a:rPr>
              <a:t>Метод «Контрольные карты процессов"</a:t>
            </a:r>
            <a:r>
              <a:rPr lang="ru-RU" sz="2800">
                <a:solidFill>
                  <a:srgbClr val="FF0066"/>
                </a:solidFill>
              </a:rPr>
              <a:t> 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700338" y="549275"/>
            <a:ext cx="3481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400" b="1">
                <a:latin typeface="Times New Roman" pitchFamily="18" charset="0"/>
              </a:rPr>
              <a:t>Автор метода: У. Шухарт (США), 1924 г.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0825" y="1543050"/>
            <a:ext cx="74358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just"/>
            <a:r>
              <a:rPr lang="ru-RU" b="1" i="1">
                <a:solidFill>
                  <a:srgbClr val="3A00DE"/>
                </a:solidFill>
                <a:latin typeface="Times New Roman" pitchFamily="18" charset="0"/>
              </a:rPr>
              <a:t>Цель метода</a:t>
            </a:r>
          </a:p>
          <a:p>
            <a:pPr algn="just"/>
            <a:r>
              <a:rPr lang="ru-RU" sz="1400" b="1">
                <a:latin typeface="Times New Roman" pitchFamily="18" charset="0"/>
              </a:rPr>
              <a:t>Осуществлять оценку управляемости действующего процесса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50824" y="761147"/>
            <a:ext cx="8713663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b="1" i="1" dirty="0">
                <a:solidFill>
                  <a:srgbClr val="3A00DE"/>
                </a:solidFill>
                <a:latin typeface="Times New Roman" pitchFamily="18" charset="0"/>
              </a:rPr>
              <a:t>Контрольные карты</a:t>
            </a:r>
            <a:r>
              <a:rPr lang="ru-RU" sz="1400" dirty="0">
                <a:latin typeface="Times New Roman" pitchFamily="18" charset="0"/>
              </a:rPr>
              <a:t> - </a:t>
            </a:r>
            <a:r>
              <a:rPr lang="ru-RU" sz="1400" b="1" dirty="0">
                <a:latin typeface="Times New Roman" pitchFamily="18" charset="0"/>
              </a:rPr>
              <a:t>инструмент, позволяющий отслеживать ход процесса и воздействовать на него (с помощью соответствующей обратной связи), предупреждая его отклонения от предъявляемых к процессу </a:t>
            </a:r>
            <a:r>
              <a:rPr lang="ru-RU" sz="1400" b="1" dirty="0" smtClean="0">
                <a:latin typeface="Times New Roman" pitchFamily="18" charset="0"/>
              </a:rPr>
              <a:t>требований.</a:t>
            </a:r>
            <a:endParaRPr lang="ru-RU" sz="1400" b="1" dirty="0">
              <a:latin typeface="Times New Roman" pitchFamily="18" charset="0"/>
            </a:endParaRPr>
          </a:p>
        </p:txBody>
      </p:sp>
      <p:pic>
        <p:nvPicPr>
          <p:cNvPr id="12295" name="Picture 7" descr="image0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420938"/>
            <a:ext cx="3759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323850" y="2205038"/>
            <a:ext cx="4321175" cy="217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just"/>
            <a:r>
              <a:rPr lang="ru-RU" sz="1400" b="1">
                <a:latin typeface="Times New Roman" pitchFamily="18" charset="0"/>
              </a:rPr>
              <a:t>В случае управляемости процесса - оценку его воспроизводимости. </a:t>
            </a:r>
          </a:p>
          <a:p>
            <a:pPr algn="just"/>
            <a:r>
              <a:rPr lang="ru-RU" sz="1400" b="1">
                <a:latin typeface="Times New Roman" pitchFamily="18" charset="0"/>
              </a:rPr>
              <a:t>В случае статистически неуправляемого процесса осуществлять проведение корректирующего воздействия и проверку эффективности принятых мер. </a:t>
            </a:r>
          </a:p>
          <a:p>
            <a:pPr algn="just"/>
            <a:r>
              <a:rPr lang="ru-RU" sz="1400" b="1">
                <a:latin typeface="Times New Roman" pitchFamily="18" charset="0"/>
              </a:rPr>
              <a:t>В период же запуска процесса осуществлять оценку возможностей процесса, т. е. способности удовлетворять техническим требованиям.</a:t>
            </a:r>
          </a:p>
          <a:p>
            <a:pPr algn="just" eaLnBrk="0" hangingPunct="0"/>
            <a:endParaRPr lang="ru-RU" sz="1400" b="1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581128"/>
            <a:ext cx="76328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Точки, которые наносятся на контрольные карты, могут быть как результатом прямых измерений отдельного показателя процесса, так и суммарным (комплексным) значением группы показателей, полученных в один момент времени. </a:t>
            </a:r>
          </a:p>
          <a:p>
            <a:r>
              <a:rPr lang="ru-RU" dirty="0" smtClean="0"/>
              <a:t>	Комплексный показатель может включать, например, среднее значение по группе измерений, среднее значение отклонений, процент дефектов, среднее число дефектов на единицу и т.п.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55650" y="188913"/>
            <a:ext cx="687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800" b="1">
                <a:solidFill>
                  <a:srgbClr val="FF0066"/>
                </a:solidFill>
              </a:rPr>
              <a:t>Метод «Диаграмма Парето"</a:t>
            </a:r>
            <a:r>
              <a:rPr lang="ru-RU" sz="2800">
                <a:solidFill>
                  <a:srgbClr val="FF0066"/>
                </a:solidFill>
              </a:rPr>
              <a:t>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971550" y="692150"/>
            <a:ext cx="6650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600" b="1">
                <a:latin typeface="Times New Roman" pitchFamily="18" charset="0"/>
              </a:rPr>
              <a:t>Авторы метода: В. Парето (Италия), 1897 г, М. Лоренц (США), 1979 г.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932040" y="2060848"/>
            <a:ext cx="3600648" cy="1677382"/>
          </a:xfrm>
          <a:prstGeom prst="rect">
            <a:avLst/>
          </a:prstGeom>
          <a:noFill/>
          <a:ln w="1587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bIns="0" anchor="ctr">
            <a:spAutoFit/>
          </a:bodyPr>
          <a:lstStyle/>
          <a:p>
            <a:r>
              <a:rPr lang="ru-RU" b="1" i="1" dirty="0">
                <a:solidFill>
                  <a:schemeClr val="hlink"/>
                </a:solidFill>
                <a:latin typeface="Times New Roman" pitchFamily="18" charset="0"/>
              </a:rPr>
              <a:t>Цель метода</a:t>
            </a:r>
          </a:p>
          <a:p>
            <a:pPr algn="just"/>
            <a:r>
              <a:rPr lang="ru-RU" sz="1400" dirty="0">
                <a:latin typeface="Times New Roman" pitchFamily="18" charset="0"/>
              </a:rPr>
              <a:t>Выявление проблем, подлежащих первоочередному </a:t>
            </a:r>
            <a:r>
              <a:rPr lang="ru-RU" sz="1400" dirty="0" smtClean="0">
                <a:latin typeface="Times New Roman" pitchFamily="18" charset="0"/>
              </a:rPr>
              <a:t>решению по принципу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80:20</a:t>
            </a:r>
            <a:r>
              <a:rPr lang="ru-RU" dirty="0" smtClean="0">
                <a:latin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</a:rPr>
              <a:t>Для классификации проблем качества на: немногочисленные, но существенно важные и многочисленные, но несущественные</a:t>
            </a:r>
            <a:endParaRPr lang="ru-RU" sz="1400" dirty="0">
              <a:latin typeface="Times New Roman" pitchFamily="18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0825" y="1012825"/>
            <a:ext cx="79930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r>
              <a:rPr lang="ru-RU" b="1" i="1" dirty="0">
                <a:solidFill>
                  <a:srgbClr val="3A00DE"/>
                </a:solidFill>
                <a:latin typeface="Times New Roman" pitchFamily="18" charset="0"/>
              </a:rPr>
              <a:t>Диаграмма Парето</a:t>
            </a:r>
            <a:r>
              <a:rPr lang="ru-RU" sz="1600" dirty="0">
                <a:latin typeface="Times New Roman" pitchFamily="18" charset="0"/>
              </a:rPr>
              <a:t> - </a:t>
            </a:r>
            <a:r>
              <a:rPr lang="ru-RU" sz="1400" b="1" dirty="0">
                <a:latin typeface="Times New Roman" pitchFamily="18" charset="0"/>
              </a:rPr>
              <a:t>инструмент, позволяющий выявить и отобразить проблемы, установить основные факторы, с которых нужно начинать действовать, и распределить усилия с целью эффективного разрешения этих проблем.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95536" y="2060848"/>
            <a:ext cx="3744416" cy="2877711"/>
          </a:xfrm>
          <a:prstGeom prst="rect">
            <a:avLst/>
          </a:prstGeom>
          <a:noFill/>
          <a:ln w="1587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bIns="0" anchor="ctr">
            <a:spAutoFit/>
          </a:bodyPr>
          <a:lstStyle/>
          <a:p>
            <a:pPr marL="342900" indent="-342900">
              <a:tabLst>
                <a:tab pos="228600" algn="l"/>
              </a:tabLst>
            </a:pPr>
            <a:r>
              <a:rPr lang="ru-RU" sz="1600" b="1" i="1" dirty="0">
                <a:solidFill>
                  <a:schemeClr val="hlink"/>
                </a:solidFill>
                <a:latin typeface="Times New Roman" pitchFamily="18" charset="0"/>
              </a:rPr>
              <a:t>План действий:</a:t>
            </a:r>
          </a:p>
          <a:p>
            <a:pPr marL="342900" indent="-342900">
              <a:buFontTx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</a:rPr>
              <a:t>Определить проблему, которую надлежит решить</a:t>
            </a:r>
          </a:p>
          <a:p>
            <a:pPr marL="342900" indent="-342900">
              <a:buFontTx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</a:rPr>
              <a:t>Учесть все факторы (признаки), относящиеся к исследуемой проблеме</a:t>
            </a:r>
          </a:p>
          <a:p>
            <a:pPr marL="342900" indent="-342900">
              <a:buFontTx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</a:rPr>
              <a:t>Выявить первопричины, которые создают наибольшие трудности, собрать по ним данные и </a:t>
            </a:r>
            <a:r>
              <a:rPr lang="ru-RU" sz="1400" dirty="0" err="1">
                <a:latin typeface="Times New Roman" pitchFamily="18" charset="0"/>
              </a:rPr>
              <a:t>проранжировать</a:t>
            </a:r>
            <a:r>
              <a:rPr lang="ru-RU" sz="1400" dirty="0">
                <a:latin typeface="Times New Roman" pitchFamily="18" charset="0"/>
              </a:rPr>
              <a:t> их</a:t>
            </a:r>
          </a:p>
          <a:p>
            <a:pPr marL="342900" indent="-342900">
              <a:buFontTx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</a:rPr>
              <a:t>Построить диаграмму Парето, которая объективно представит фактическое положение дел в понятной и наглядной форме</a:t>
            </a:r>
          </a:p>
          <a:p>
            <a:pPr marL="342900" indent="-342900">
              <a:buFontTx/>
              <a:buAutoNum type="arabicPeriod"/>
              <a:tabLst>
                <a:tab pos="228600" algn="l"/>
              </a:tabLst>
            </a:pPr>
            <a:r>
              <a:rPr lang="ru-RU" sz="1400" dirty="0">
                <a:latin typeface="Times New Roman" pitchFamily="18" charset="0"/>
              </a:rPr>
              <a:t>Провести анализ диаграммы Парето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4365104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 smtClean="0"/>
              <a:t>Согласно этому методу в большинстве случаев</a:t>
            </a:r>
          </a:p>
          <a:p>
            <a:pPr algn="just"/>
            <a:r>
              <a:rPr lang="ru-RU" sz="1600" dirty="0" smtClean="0"/>
              <a:t>подавляющее число дефектов и связанных с ними материальных потерь возникает из-за</a:t>
            </a:r>
          </a:p>
          <a:p>
            <a:pPr algn="just"/>
            <a:r>
              <a:rPr lang="ru-RU" sz="1600" dirty="0" smtClean="0"/>
              <a:t>относительно небольшого числа причин. Таким образом, выяснив причины появления</a:t>
            </a:r>
          </a:p>
          <a:p>
            <a:pPr algn="just"/>
            <a:r>
              <a:rPr lang="ru-RU" sz="1600" dirty="0" smtClean="0"/>
              <a:t>основных дефектов, можно устранить почти все потери, сосредоточив усилия на ликвидации именно этих причин.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55650" y="188913"/>
            <a:ext cx="687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800" b="1">
                <a:solidFill>
                  <a:srgbClr val="FF0066"/>
                </a:solidFill>
              </a:rPr>
              <a:t>Метод «Диаграмма Исикавы"</a:t>
            </a:r>
            <a:r>
              <a:rPr lang="ru-RU" sz="2800">
                <a:solidFill>
                  <a:srgbClr val="FF0066"/>
                </a:solidFill>
              </a:rPr>
              <a:t> 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042988" y="692150"/>
            <a:ext cx="68214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</a:rPr>
              <a:t>Другие названия метода: "Причинно-следственная диаграмма" ("рыбий скелет")</a:t>
            </a:r>
          </a:p>
          <a:p>
            <a:pPr algn="ctr"/>
            <a:r>
              <a:rPr lang="ru-RU" sz="1400" b="1">
                <a:latin typeface="Times New Roman" pitchFamily="18" charset="0"/>
              </a:rPr>
              <a:t>Автор метода: К. Исикава (Япония), 1952 г.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23850" y="1773238"/>
            <a:ext cx="80645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just"/>
            <a:r>
              <a:rPr lang="ru-RU" sz="1600" b="1" i="1">
                <a:solidFill>
                  <a:schemeClr val="hlink"/>
                </a:solidFill>
                <a:latin typeface="Times New Roman" pitchFamily="18" charset="0"/>
              </a:rPr>
              <a:t>Цель метода</a:t>
            </a:r>
          </a:p>
          <a:p>
            <a:r>
              <a:rPr lang="ru-RU" sz="1400">
                <a:latin typeface="Times New Roman" pitchFamily="18" charset="0"/>
              </a:rPr>
              <a:t>Изучить, отобразить и обеспечить технологию поиска истинных причин рассматриваемой проблемы для эффективного их разрешения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23850" y="1196975"/>
            <a:ext cx="80645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>
                <a:solidFill>
                  <a:srgbClr val="3A00DE"/>
                </a:solidFill>
                <a:latin typeface="Times New Roman" pitchFamily="18" charset="0"/>
              </a:rPr>
              <a:t>Диаграмма Исикавы</a:t>
            </a:r>
            <a:r>
              <a:rPr lang="ru-RU" sz="1400">
                <a:latin typeface="Times New Roman" pitchFamily="18" charset="0"/>
              </a:rPr>
              <a:t> – </a:t>
            </a:r>
            <a:r>
              <a:rPr lang="ru-RU" sz="1400" b="1">
                <a:latin typeface="Times New Roman" pitchFamily="18" charset="0"/>
              </a:rPr>
              <a:t>инструмент, позволяющий выявить наиболее существенные факторы (причины), влияющие на конечный результат (следствие)</a:t>
            </a:r>
          </a:p>
        </p:txBody>
      </p:sp>
      <p:pic>
        <p:nvPicPr>
          <p:cNvPr id="15366" name="Picture 6" descr="Гистограм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050" y="2781300"/>
            <a:ext cx="46799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323850" y="2617788"/>
            <a:ext cx="42481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 i="1">
                <a:solidFill>
                  <a:schemeClr val="folHlink"/>
                </a:solidFill>
                <a:latin typeface="Times New Roman" pitchFamily="18" charset="0"/>
              </a:rPr>
              <a:t>Порядок составления диаграммы:</a:t>
            </a:r>
            <a:endParaRPr lang="ru-RU" sz="1600" i="1">
              <a:solidFill>
                <a:schemeClr val="folHlink"/>
              </a:solidFill>
              <a:latin typeface="Times New Roman" pitchFamily="18" charset="0"/>
            </a:endParaRPr>
          </a:p>
          <a:p>
            <a:r>
              <a:rPr lang="ru-RU" sz="1400">
                <a:latin typeface="Times New Roman" pitchFamily="18" charset="0"/>
              </a:rPr>
              <a:t>1. Выбирается проблема для решения – «хребет».</a:t>
            </a:r>
            <a:br>
              <a:rPr lang="ru-RU" sz="1400">
                <a:latin typeface="Times New Roman" pitchFamily="18" charset="0"/>
              </a:rPr>
            </a:br>
            <a:r>
              <a:rPr lang="ru-RU" sz="1400">
                <a:latin typeface="Times New Roman" pitchFamily="18" charset="0"/>
              </a:rPr>
              <a:t>2. Выявляются наиболее существенные факторы и условия, влияющие на проблему – причины первого порядка. </a:t>
            </a:r>
            <a:br>
              <a:rPr lang="ru-RU" sz="1400">
                <a:latin typeface="Times New Roman" pitchFamily="18" charset="0"/>
              </a:rPr>
            </a:br>
            <a:r>
              <a:rPr lang="ru-RU" sz="1400">
                <a:latin typeface="Times New Roman" pitchFamily="18" charset="0"/>
              </a:rPr>
              <a:t>3. Выявляется совокупность причин, влияющих на существенные факторы и условия (причины 2-, 3- и последующих порядков).</a:t>
            </a:r>
          </a:p>
          <a:p>
            <a:r>
              <a:rPr lang="ru-RU" sz="1400">
                <a:latin typeface="Times New Roman" pitchFamily="18" charset="0"/>
              </a:rPr>
              <a:t>4. Анализируется диаграмма: факторы и условия расставляются по значимости, устанавливаются те причины, которые в данный момент поддаются корректировке.</a:t>
            </a:r>
          </a:p>
          <a:p>
            <a:r>
              <a:rPr lang="ru-RU" sz="1400">
                <a:latin typeface="Times New Roman" pitchFamily="18" charset="0"/>
              </a:rPr>
              <a:t>5. Составляется план дальнейших действий.</a:t>
            </a:r>
          </a:p>
          <a:p>
            <a:pPr algn="just"/>
            <a:endParaRPr lang="ru-RU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16632"/>
            <a:ext cx="6172200" cy="1894362"/>
          </a:xfrm>
        </p:spPr>
        <p:txBody>
          <a:bodyPr/>
          <a:lstStyle/>
          <a:p>
            <a:pPr algn="ctr"/>
            <a:r>
              <a:rPr lang="ru-RU" dirty="0" smtClean="0"/>
              <a:t>Инструменты управления качеством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988840"/>
            <a:ext cx="6172200" cy="1371600"/>
          </a:xfrm>
        </p:spPr>
        <p:txBody>
          <a:bodyPr/>
          <a:lstStyle/>
          <a:p>
            <a:pPr algn="ctr"/>
            <a:r>
              <a:rPr lang="ru-RU" dirty="0" smtClean="0"/>
              <a:t>7 новых инструментов качества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284984"/>
            <a:ext cx="4608512" cy="345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11960" y="3429000"/>
            <a:ext cx="151216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Мозговой штурм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Инструменты управления качеством содержат такие методы как: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диаграмма сродства, </a:t>
            </a:r>
          </a:p>
          <a:p>
            <a:pPr algn="just"/>
            <a:r>
              <a:rPr lang="ru-RU" dirty="0" smtClean="0"/>
              <a:t>диаграмма связей,</a:t>
            </a:r>
          </a:p>
          <a:p>
            <a:pPr algn="just"/>
            <a:r>
              <a:rPr lang="ru-RU" dirty="0" smtClean="0"/>
              <a:t>древовидная диаграмма,</a:t>
            </a:r>
          </a:p>
          <a:p>
            <a:pPr algn="just"/>
            <a:r>
              <a:rPr lang="ru-RU" dirty="0" smtClean="0"/>
              <a:t>матричная диаграмма, </a:t>
            </a:r>
          </a:p>
          <a:p>
            <a:pPr algn="just"/>
            <a:r>
              <a:rPr lang="ru-RU" dirty="0" smtClean="0"/>
              <a:t>сетевой график (диаграмма </a:t>
            </a:r>
            <a:r>
              <a:rPr lang="ru-RU" dirty="0" err="1" smtClean="0"/>
              <a:t>Ганта</a:t>
            </a:r>
            <a:r>
              <a:rPr lang="ru-RU" dirty="0" smtClean="0"/>
              <a:t>),</a:t>
            </a:r>
          </a:p>
          <a:p>
            <a:pPr algn="just"/>
            <a:r>
              <a:rPr lang="ru-RU" dirty="0" smtClean="0"/>
              <a:t>диаграмма принятия решений (PDPC),</a:t>
            </a:r>
          </a:p>
          <a:p>
            <a:pPr algn="just"/>
            <a:r>
              <a:rPr lang="ru-RU" dirty="0" smtClean="0"/>
              <a:t>матрица приоритетов.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Диаграмма сродства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980728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предназначена для группирования и упорядочивания большого количества качественных (не числовых) данных. Группирование происходит по принципу родственности информации, которая связана с определенной темой. Каждая группа данных представляет собой группу, выделенную по некоторому признаку, характерному только для этой группы.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2636912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Данный инструмент качества относится к инструментам управления и является «творческим» методом. Объединение информации в группы происходит в основном не за счет логической связи между этой информацией, а скорее за счет ассоциаций.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4077072"/>
            <a:ext cx="6552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Применяется диаграмма сродства, когда необходимо сопоставить большое количество разрозненных фактов или идей, когда трудно сразу охватить и осмыслить связь комплексных данных или в ситуации, когда выполняется командная работа и команде трудно прийти к согласию в принятии того или иного решения.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5877272"/>
            <a:ext cx="53640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Как правило, диаграмма сродства необходима для обработки результатов «мозгового штурма» или опросов и анкетирования.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Диаграмма связей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889844"/>
            <a:ext cx="8784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- это инструмент управления качеством, основанный на определении логических взаимосвязей между различными данными. Применяется этот инструмент для сопоставления причин и следствий по исследуемой проблеме. По своей цели применения диаграмма связей несколько похожа на причинно-следственную диаграмму </a:t>
            </a:r>
            <a:r>
              <a:rPr lang="ru-RU" dirty="0" err="1" smtClean="0"/>
              <a:t>Исикавы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Различие в том, что в диаграмме </a:t>
            </a:r>
            <a:r>
              <a:rPr lang="ru-RU" dirty="0" err="1" smtClean="0"/>
              <a:t>Исикавы</a:t>
            </a:r>
            <a:r>
              <a:rPr lang="ru-RU" dirty="0" smtClean="0"/>
              <a:t> изначально заданы факторы, относительно которых рассматриваются причины возникновения проблемы. Эти факторы упорядочивают причины в логические последовательности. Когда составляется диаграмма связей такие факторы отсутствуют.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4005064"/>
            <a:ext cx="68407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Как правило, </a:t>
            </a:r>
            <a:r>
              <a:rPr lang="ru-RU" u="sng" dirty="0" smtClean="0"/>
              <a:t>диаграмма связей используется совместно с диаграммой сродства</a:t>
            </a:r>
            <a:r>
              <a:rPr lang="ru-RU" dirty="0" smtClean="0"/>
              <a:t>, т.к. позволяет выстроить выявленные с ее помощью причины в логическую цепочку. </a:t>
            </a:r>
          </a:p>
          <a:p>
            <a:pPr algn="just"/>
            <a:r>
              <a:rPr lang="ru-RU" dirty="0" smtClean="0"/>
              <a:t>     Другой сферой применения диаграммы связей является решение комплексных проблем, в ситуации, когда действует множество взаимосвязанных причин (применяется совместно с древовидной диаграммой), а также выявление связей между различными идеями, которые возникают в результате мозгового штурма.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340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Древовидная диаграмма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92696"/>
            <a:ext cx="864096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– </a:t>
            </a:r>
            <a:r>
              <a:rPr lang="ru-RU" sz="1600" dirty="0" smtClean="0"/>
              <a:t>инструмент, предназначенный для систематизации причин рассматриваемой проблемы за счет их детализации на различных уровнях. Визуально диаграмма выглядит в виде «дерева» - в основании диаграммы находится исследуемая проблема, от которой «ответвляются» две или более причины, каждая из которых далее «разветвляется» еще на две или более причины и так далее.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Применяется древовидная диаграмма когда необходимо определить и упорядочить все потенциальные причины рассматриваемой проблемы, систематизировать результаты мозгового штурма в виде иерархически выстроенного логического списка, провести анализ причин проблемы, оценить применимость результатов различных решений проблемы, выстроить иерархическую взаимосвязь между элементами диаграммы сродства и пр.</a:t>
            </a:r>
            <a:endParaRPr lang="ru-RU" sz="16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645024"/>
            <a:ext cx="3503290" cy="295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Матричная диаграмма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36712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– это инструмент, позволяющий определить наличие и важность связей между элементами - задачами, функциями или характеристиками объекта рассмотрения. Она представляет собой таблицу, включающую элементы, между которыми необходимо установить связь. Часть ячеек таблицы содержит исследуемые элементы, а в других располагаются символы или числа, указывающие наличие и силу взаимосвязи.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Наиболее полезным и эффективным инструментом матричная диаграмма является в случаях, когда необходимо установить взаимосвязь по принципу «многие ко многим». Если же между рассматриваемыми элементами существует только простая связь «один к одному», то применять данный инструмент качества не имеет смысла.</a:t>
            </a:r>
            <a:endParaRPr lang="ru-RU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05064"/>
            <a:ext cx="747117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Сетевой график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– это инструмент качества, предназначенный для планирования и управления работами. Изначально, в составе семи новых инструментов управления качеством применялась стрелочная диаграмма, но для практического применения более часто используют сетевой график или диаграмму </a:t>
            </a:r>
            <a:r>
              <a:rPr lang="ru-RU" dirty="0" err="1" smtClean="0"/>
              <a:t>Ганта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492896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Наиболее часто сетевой график применяется для проектов или различных работ, которые составляют набор взаимосвязанных действий. Его применение позволяет определить сроки завершения проекта и выявить возможные варианты сокращения сроков работ. Т.к. работы в сетевом графике взаимоувязаны по времени, то это дает возможность осуществлять контроль хода работ.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b="44891"/>
          <a:stretch/>
        </p:blipFill>
        <p:spPr bwMode="auto">
          <a:xfrm>
            <a:off x="2771800" y="4149080"/>
            <a:ext cx="5848350" cy="25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2125</Words>
  <Application>Microsoft Office PowerPoint</Application>
  <PresentationFormat>Экран (4:3)</PresentationFormat>
  <Paragraphs>277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Управление качеством</vt:lpstr>
      <vt:lpstr>Лекция 4 МЕТОДОЛОГИЧЕСКИЕ ОСНОВЫ УПРАВЛЕНИЯ КАЧЕСТВОМ </vt:lpstr>
      <vt:lpstr>Инструменты качества </vt:lpstr>
      <vt:lpstr> 7 инструментов качества</vt:lpstr>
      <vt:lpstr>Метод «Контрольный листок" </vt:lpstr>
      <vt:lpstr>Пример. Контрольный листок для регистрации  причин дефектов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Инструменты управления качеством</vt:lpstr>
      <vt:lpstr>Инструменты управления качеством содержат такие методы как:</vt:lpstr>
      <vt:lpstr>Диаграмма сродства</vt:lpstr>
      <vt:lpstr>Диаграмма связей</vt:lpstr>
      <vt:lpstr>Древовидная диаграмма</vt:lpstr>
      <vt:lpstr>Матричная диаграмма</vt:lpstr>
      <vt:lpstr>Сетевой график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</dc:title>
  <dc:creator>user</dc:creator>
  <cp:lastModifiedBy>User</cp:lastModifiedBy>
  <cp:revision>15</cp:revision>
  <dcterms:created xsi:type="dcterms:W3CDTF">2016-10-03T05:23:38Z</dcterms:created>
  <dcterms:modified xsi:type="dcterms:W3CDTF">2021-11-09T12:54:37Z</dcterms:modified>
</cp:coreProperties>
</file>