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7" r:id="rId10"/>
    <p:sldId id="280" r:id="rId11"/>
    <p:sldId id="281" r:id="rId12"/>
    <p:sldId id="282" r:id="rId13"/>
    <p:sldId id="289" r:id="rId14"/>
    <p:sldId id="288" r:id="rId15"/>
    <p:sldId id="283" r:id="rId16"/>
    <p:sldId id="285" r:id="rId17"/>
    <p:sldId id="28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7E19-0F94-4067-BCA4-7398DA5F1C68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933D-B152-4514-8723-F6155B109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9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Процессы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98B71-BD21-4C5D-A348-9678EE959F4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поскольку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98B71-BD21-4C5D-A348-9678EE959F4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98B71-BD21-4C5D-A348-9678EE959F4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7F91066-1556-44AB-9F55-51983A3D467A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echreg.qoldau.kz/ru/tech-reg/tr-registr/kz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C:\Lawyer\USER0\J5Temp\Kit-Maximum(15.11.2009)\4.files\040053706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качеством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3</a:t>
            </a:r>
            <a:br>
              <a:rPr lang="ru-RU" dirty="0" smtClean="0"/>
            </a:br>
            <a:r>
              <a:rPr lang="ru-RU" dirty="0" smtClean="0"/>
              <a:t>Контроль качества продукции</a:t>
            </a:r>
            <a:br>
              <a:rPr lang="ru-RU" dirty="0" smtClean="0"/>
            </a:br>
            <a:r>
              <a:rPr lang="ru-RU" sz="2800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 -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800" dirty="0" smtClean="0"/>
              <a:t>- это деятельность, включающая проведение измерений, экспертизы, испытаний и оценок нескольких характеристик, сравнение полученных результатов с установленными требованиями.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708920"/>
            <a:ext cx="39604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 как вид деятельности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501008"/>
            <a:ext cx="39604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 качества продукции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4149080"/>
            <a:ext cx="39604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Процессы контроля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5157192"/>
            <a:ext cx="39604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Испытания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5157192"/>
            <a:ext cx="39604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Измерения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43808" y="5877272"/>
            <a:ext cx="39604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Экспертиза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3501008"/>
            <a:ext cx="39604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 качества процессов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195736" y="3068960"/>
            <a:ext cx="100811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940152" y="3068960"/>
            <a:ext cx="108012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275856" y="38610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796136" y="38610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499992" y="4509120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339752" y="4581128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084168" y="4509120"/>
            <a:ext cx="86409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260648"/>
          <a:ext cx="8229600" cy="244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Контроль качества продукции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Согласно ГОСТ 16504-81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Согласно</a:t>
                      </a:r>
                      <a:r>
                        <a:rPr lang="en-US" dirty="0" smtClean="0"/>
                        <a:t> ISO</a:t>
                      </a:r>
                      <a:r>
                        <a:rPr lang="ru-RU" dirty="0" smtClean="0"/>
                        <a:t> -9000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- </a:t>
                      </a:r>
                      <a:r>
                        <a:rPr lang="ru-RU" sz="1600" dirty="0" smtClean="0"/>
                        <a:t>это</a:t>
                      </a:r>
                      <a:r>
                        <a:rPr lang="ru-RU" sz="1600" baseline="0" dirty="0" smtClean="0"/>
                        <a:t> проверка с помощью специальных технических средств, органолептических и экспертных методов соответствия характеристик продукции требованиям.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- это проверка выполнения технического регламента процесса.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Осуществляется посредством непрерывного</a:t>
                      </a:r>
                      <a:r>
                        <a:rPr lang="ru-RU" baseline="0" dirty="0" smtClean="0"/>
                        <a:t> или периодического измерения качества «выхода» каждого процесса в технологической цепочке.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3244334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/>
              <a:t>Процессы контроля</a:t>
            </a:r>
          </a:p>
          <a:p>
            <a:pPr algn="just"/>
            <a:r>
              <a:rPr lang="ru-RU" b="1" i="1" dirty="0" smtClean="0"/>
              <a:t>Измерение</a:t>
            </a:r>
            <a:r>
              <a:rPr lang="ru-RU" dirty="0" smtClean="0"/>
              <a:t> – инструментальное получение числового (количественного) значение параметра, характеризующего одно  или несколько свойств объекта.</a:t>
            </a:r>
          </a:p>
          <a:p>
            <a:pPr algn="just"/>
            <a:r>
              <a:rPr lang="ru-RU" b="1" i="1" dirty="0" smtClean="0"/>
              <a:t>Испытание</a:t>
            </a:r>
            <a:r>
              <a:rPr lang="ru-RU" dirty="0" smtClean="0"/>
              <a:t> – экспериментальное определение количественных и/или качественных показателей свойств объекта как результата воздействия на него условий испытания.</a:t>
            </a:r>
          </a:p>
          <a:p>
            <a:pPr algn="just"/>
            <a:r>
              <a:rPr lang="ru-RU" b="1" i="1" dirty="0" smtClean="0"/>
              <a:t>Экспертиза</a:t>
            </a:r>
            <a:r>
              <a:rPr lang="ru-RU" dirty="0" smtClean="0"/>
              <a:t> – исследование, проверка какого-либо аспекта, требующего специальных знаний.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контроля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22960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8656"/>
                <a:gridCol w="541094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Признак классификации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Виды контроля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 Стадия ЖЦП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600" dirty="0" smtClean="0"/>
                        <a:t>Производственный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 smtClean="0"/>
                        <a:t>Эксплуатационный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 Стадия производственного цикла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-входной контроль сырья, комплектующих</a:t>
                      </a:r>
                    </a:p>
                    <a:p>
                      <a:pPr algn="just"/>
                      <a:r>
                        <a:rPr lang="ru-RU" sz="1600" dirty="0" smtClean="0"/>
                        <a:t>-операционный контроль продукции в процессе изготовления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 smtClean="0"/>
                        <a:t>Приемочный контроль готовой продукции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 smtClean="0"/>
                        <a:t>Контроль хранения и транспортировки.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3. Полнота проверки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-сплошной (100%) контроль</a:t>
                      </a:r>
                    </a:p>
                    <a:p>
                      <a:r>
                        <a:rPr lang="ru-RU" sz="1600" dirty="0" smtClean="0"/>
                        <a:t>-выборочный контроль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4. Характер</a:t>
                      </a:r>
                      <a:r>
                        <a:rPr lang="ru-RU" sz="1600" baseline="0" dirty="0" smtClean="0"/>
                        <a:t> поступления продукции на контроль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-непрерывный контроль (например,</a:t>
                      </a:r>
                      <a:r>
                        <a:rPr lang="ru-RU" sz="1600" baseline="0" dirty="0" smtClean="0"/>
                        <a:t> сыпучих и жидких объектов</a:t>
                      </a:r>
                      <a:r>
                        <a:rPr lang="ru-RU" sz="1600" dirty="0" smtClean="0"/>
                        <a:t>)</a:t>
                      </a:r>
                    </a:p>
                    <a:p>
                      <a:r>
                        <a:rPr lang="ru-RU" sz="1600" dirty="0" smtClean="0"/>
                        <a:t>-периодический контроль (дискретная выборка)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260648"/>
          <a:ext cx="8229600" cy="2332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424"/>
                <a:gridCol w="3240360"/>
                <a:gridCol w="720080"/>
                <a:gridCol w="3538736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Методы определения показателей качества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600" dirty="0" smtClean="0"/>
                        <a:t>1. По способу получения информации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2. По источникам получения информации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91176">
                <a:tc>
                  <a:txBody>
                    <a:bodyPr/>
                    <a:lstStyle/>
                    <a:p>
                      <a:r>
                        <a:rPr lang="ru-RU" dirty="0" smtClean="0"/>
                        <a:t>объективные</a:t>
                      </a:r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Измерительные </a:t>
                      </a:r>
                    </a:p>
                    <a:p>
                      <a:r>
                        <a:rPr lang="ru-RU" sz="1800" dirty="0" smtClean="0"/>
                        <a:t>Регистрационные</a:t>
                      </a:r>
                    </a:p>
                    <a:p>
                      <a:r>
                        <a:rPr lang="ru-RU" sz="1800" dirty="0" smtClean="0"/>
                        <a:t>Расчетные </a:t>
                      </a:r>
                    </a:p>
                    <a:p>
                      <a:r>
                        <a:rPr lang="ru-RU" sz="1800" dirty="0" smtClean="0"/>
                        <a:t>Органолептические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субъективные</a:t>
                      </a:r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Традиционные </a:t>
                      </a:r>
                    </a:p>
                    <a:p>
                      <a:r>
                        <a:rPr lang="ru-RU" dirty="0" smtClean="0"/>
                        <a:t>Экспертные </a:t>
                      </a:r>
                    </a:p>
                    <a:p>
                      <a:r>
                        <a:rPr lang="ru-RU" dirty="0" smtClean="0"/>
                        <a:t>Социологические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Выноска со стрелкой вверх 5"/>
          <p:cNvSpPr/>
          <p:nvPr/>
        </p:nvSpPr>
        <p:spPr>
          <a:xfrm>
            <a:off x="2771800" y="2636912"/>
            <a:ext cx="3888432" cy="1512168"/>
          </a:xfrm>
          <a:prstGeom prst="up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sz="1600" dirty="0" smtClean="0">
                <a:solidFill>
                  <a:schemeClr val="tx1"/>
                </a:solidFill>
              </a:rPr>
              <a:t>поскольку результаты во многом зависят от квалификации, профессионализма, опыта и других качеств исполнителя.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Нормативное обеспечение управления качеством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1373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Правовую базу в области качества в </a:t>
            </a:r>
            <a:endParaRPr lang="ru-RU" sz="2800" dirty="0" smtClean="0"/>
          </a:p>
          <a:p>
            <a:pPr algn="ctr">
              <a:buNone/>
            </a:pPr>
            <a:r>
              <a:rPr lang="ru-RU" sz="2800" dirty="0" smtClean="0"/>
              <a:t>Республике Казахстан </a:t>
            </a:r>
            <a:r>
              <a:rPr lang="ru-RU" sz="2800" dirty="0" smtClean="0"/>
              <a:t>составляют следующие </a:t>
            </a:r>
            <a:r>
              <a:rPr lang="ru-RU" sz="2800" dirty="0" smtClean="0"/>
              <a:t>законы:</a:t>
            </a:r>
          </a:p>
          <a:p>
            <a:pPr algn="ctr">
              <a:buNone/>
            </a:pPr>
            <a:endParaRPr lang="ru-RU" sz="1000" dirty="0" smtClean="0"/>
          </a:p>
          <a:p>
            <a:pPr marL="514350" indent="-514350" algn="just">
              <a:buAutoNum type="arabicPeriod"/>
            </a:pPr>
            <a:r>
              <a:rPr lang="ru-RU" sz="2000" dirty="0" smtClean="0"/>
              <a:t>ЗРК </a:t>
            </a:r>
            <a:r>
              <a:rPr lang="ru-RU" sz="2000" b="1" dirty="0" smtClean="0"/>
              <a:t>«О </a:t>
            </a:r>
            <a:r>
              <a:rPr lang="ru-RU" sz="2000" b="1" dirty="0"/>
              <a:t>защите прав потребителей» </a:t>
            </a:r>
            <a:r>
              <a:rPr lang="ru-RU" sz="2000" dirty="0"/>
              <a:t>(№ 274-IVот 4 мая 2010 </a:t>
            </a:r>
            <a:r>
              <a:rPr lang="ru-RU" sz="2000" dirty="0" smtClean="0"/>
              <a:t>г., </a:t>
            </a:r>
            <a:br>
              <a:rPr lang="ru-RU" sz="2000" dirty="0" smtClean="0"/>
            </a:br>
            <a:r>
              <a:rPr lang="ru-RU" sz="2000" dirty="0" smtClean="0"/>
              <a:t>с </a:t>
            </a:r>
            <a:r>
              <a:rPr lang="ru-RU" sz="2000" dirty="0"/>
              <a:t>изм. На 01.07.2021 г</a:t>
            </a:r>
            <a:r>
              <a:rPr lang="ru-RU" sz="2000" dirty="0" smtClean="0"/>
              <a:t>.). </a:t>
            </a:r>
            <a:endParaRPr lang="ru-RU" sz="2000" dirty="0" smtClean="0"/>
          </a:p>
          <a:p>
            <a:pPr marL="514350" indent="-514350" algn="just">
              <a:buFont typeface="Arial" pitchFamily="34" charset="0"/>
              <a:buAutoNum type="arabicPeriod"/>
            </a:pPr>
            <a:r>
              <a:rPr lang="ru-RU" sz="2000" dirty="0" smtClean="0"/>
              <a:t>ЗРК</a:t>
            </a:r>
            <a:r>
              <a:rPr lang="ru-RU" sz="2000" b="1" dirty="0" smtClean="0"/>
              <a:t> </a:t>
            </a:r>
            <a:r>
              <a:rPr lang="ru-RU" sz="2000" b="1" dirty="0" smtClean="0"/>
              <a:t>«О </a:t>
            </a:r>
            <a:r>
              <a:rPr lang="ru-RU" sz="2000" b="1" dirty="0"/>
              <a:t>техническом регулировании» </a:t>
            </a:r>
            <a:r>
              <a:rPr lang="ru-RU" sz="2000" dirty="0"/>
              <a:t>(№ 396-VI от 30 декабря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2020 г.). </a:t>
            </a:r>
            <a:endParaRPr lang="ru-RU" sz="2000" dirty="0" smtClean="0"/>
          </a:p>
          <a:p>
            <a:pPr marL="514350" indent="-514350" algn="just">
              <a:buAutoNum type="arabicPeriod"/>
            </a:pPr>
            <a:r>
              <a:rPr lang="ru-RU" sz="2000" dirty="0" smtClean="0"/>
              <a:t>ЗРК </a:t>
            </a:r>
            <a:r>
              <a:rPr lang="ru-RU" sz="2000" b="1" dirty="0"/>
              <a:t>«О обеспечении единства измерений»</a:t>
            </a:r>
            <a:r>
              <a:rPr lang="ru-RU" sz="2000" dirty="0"/>
              <a:t> (№ 53-II от 7 июня 2000 </a:t>
            </a:r>
            <a:r>
              <a:rPr lang="ru-RU" sz="2000" dirty="0" smtClean="0"/>
              <a:t>г.,  </a:t>
            </a:r>
            <a:r>
              <a:rPr lang="ru-RU" sz="2000" dirty="0"/>
              <a:t>с изм. на 01.07.2021г</a:t>
            </a:r>
            <a:r>
              <a:rPr lang="ru-RU" sz="2000" dirty="0" smtClean="0"/>
              <a:t>.).</a:t>
            </a:r>
            <a:endParaRPr lang="ru-RU" sz="2000" dirty="0" smtClean="0"/>
          </a:p>
          <a:p>
            <a:pPr marL="514350" indent="-514350" algn="just">
              <a:buAutoNum type="arabicPeriod"/>
            </a:pPr>
            <a:endParaRPr lang="ru-RU" sz="2000" dirty="0" smtClean="0"/>
          </a:p>
          <a:p>
            <a:pPr>
              <a:buFontTx/>
              <a:buChar char="-"/>
            </a:pPr>
            <a:endParaRPr lang="ru-RU" sz="2000" dirty="0" smtClean="0"/>
          </a:p>
          <a:p>
            <a:pPr marL="514350" indent="-514350" algn="just">
              <a:buAutoNum type="arabicPeriod"/>
            </a:pPr>
            <a:endParaRPr lang="ru-RU" sz="2000" dirty="0" smtClean="0"/>
          </a:p>
          <a:p>
            <a:pPr marL="514350" indent="-514350" algn="just">
              <a:buAutoNum type="arabicPeriod"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Принципы технического регулирования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2600" dirty="0" smtClean="0"/>
              <a:t>1. </a:t>
            </a:r>
            <a:r>
              <a:rPr lang="ru-RU" sz="2600" dirty="0" smtClean="0"/>
              <a:t>Единство </a:t>
            </a:r>
            <a:r>
              <a:rPr lang="ru-RU" sz="2600" dirty="0"/>
              <a:t>и </a:t>
            </a:r>
            <a:r>
              <a:rPr lang="ru-RU" sz="2600" dirty="0" smtClean="0"/>
              <a:t>целостность </a:t>
            </a:r>
            <a:r>
              <a:rPr lang="ru-RU" sz="2600" dirty="0"/>
              <a:t>технического регулирования и оценки </a:t>
            </a:r>
            <a:r>
              <a:rPr lang="ru-RU" sz="2600" dirty="0" smtClean="0"/>
              <a:t>соответствия.</a:t>
            </a:r>
            <a:endParaRPr lang="ru-RU" sz="2600" dirty="0"/>
          </a:p>
          <a:p>
            <a:pPr algn="just">
              <a:buNone/>
            </a:pPr>
            <a:endParaRPr lang="ru-RU" sz="2600" dirty="0"/>
          </a:p>
          <a:p>
            <a:pPr algn="just">
              <a:buNone/>
            </a:pPr>
            <a:r>
              <a:rPr lang="ru-RU" sz="2600" dirty="0" smtClean="0"/>
              <a:t>2. Установление </a:t>
            </a:r>
            <a:r>
              <a:rPr lang="ru-RU" sz="2600" dirty="0"/>
              <a:t>единых обязательных требований в технических регламентах, а также технических регламентах организаций, участницей которых является Республика </a:t>
            </a:r>
            <a:r>
              <a:rPr lang="ru-RU" sz="2600" dirty="0" smtClean="0"/>
              <a:t>Казахстан.</a:t>
            </a:r>
            <a:endParaRPr lang="ru-RU" sz="2600" dirty="0"/>
          </a:p>
          <a:p>
            <a:pPr algn="just">
              <a:buNone/>
            </a:pPr>
            <a:endParaRPr lang="ru-RU" sz="2600" dirty="0"/>
          </a:p>
          <a:p>
            <a:pPr algn="just">
              <a:buNone/>
            </a:pPr>
            <a:r>
              <a:rPr lang="ru-RU" sz="2600" dirty="0" smtClean="0"/>
              <a:t>3. Целесообразность </a:t>
            </a:r>
            <a:r>
              <a:rPr lang="ru-RU" sz="2600" dirty="0"/>
              <a:t>и </a:t>
            </a:r>
            <a:r>
              <a:rPr lang="ru-RU" sz="2600" dirty="0" smtClean="0"/>
              <a:t>достижимость </a:t>
            </a:r>
            <a:r>
              <a:rPr lang="ru-RU" sz="2600" dirty="0"/>
              <a:t>целей технического регулирования для обеспечения равных возможностей участия в процессах технического регулирования, баланса интересов государства и заинтересованных </a:t>
            </a:r>
            <a:r>
              <a:rPr lang="ru-RU" sz="2600" dirty="0" smtClean="0"/>
              <a:t>сторон.</a:t>
            </a:r>
            <a:endParaRPr lang="ru-RU" sz="2600" dirty="0"/>
          </a:p>
          <a:p>
            <a:pPr algn="just">
              <a:buNone/>
            </a:pPr>
            <a:endParaRPr lang="ru-RU" sz="2600" dirty="0"/>
          </a:p>
          <a:p>
            <a:pPr algn="just">
              <a:buNone/>
            </a:pPr>
            <a:r>
              <a:rPr lang="ru-RU" sz="2600" dirty="0" smtClean="0"/>
              <a:t>4. Добровольность </a:t>
            </a:r>
            <a:r>
              <a:rPr lang="ru-RU" sz="2600" dirty="0"/>
              <a:t>выбора из взаимосвязанных </a:t>
            </a:r>
            <a:r>
              <a:rPr lang="ru-RU" sz="2600" dirty="0" smtClean="0"/>
              <a:t>стандартов.</a:t>
            </a:r>
            <a:endParaRPr lang="ru-RU" sz="2600" dirty="0"/>
          </a:p>
          <a:p>
            <a:pPr algn="just">
              <a:buNone/>
            </a:pPr>
            <a:endParaRPr lang="ru-RU" sz="2600" dirty="0"/>
          </a:p>
          <a:p>
            <a:pPr algn="just">
              <a:buNone/>
            </a:pPr>
            <a:r>
              <a:rPr lang="ru-RU" sz="2600" dirty="0" smtClean="0"/>
              <a:t>5. Декларирование </a:t>
            </a:r>
            <a:r>
              <a:rPr lang="ru-RU" sz="2600" dirty="0"/>
              <a:t>изготовителем, импортером, уполномоченным изготовителем лицом, продавцом безопасности своей </a:t>
            </a:r>
            <a:r>
              <a:rPr lang="ru-RU" sz="2600" dirty="0" smtClean="0"/>
              <a:t>продукции.</a:t>
            </a:r>
            <a:endParaRPr lang="ru-RU" sz="2600" dirty="0"/>
          </a:p>
          <a:p>
            <a:pPr algn="just">
              <a:buNone/>
            </a:pPr>
            <a:endParaRPr lang="ru-RU" sz="2600" dirty="0"/>
          </a:p>
          <a:p>
            <a:pPr algn="just">
              <a:buNone/>
            </a:pPr>
            <a:r>
              <a:rPr lang="ru-RU" sz="2600" dirty="0" smtClean="0"/>
              <a:t>6. Ответственность </a:t>
            </a:r>
            <a:r>
              <a:rPr lang="ru-RU" sz="2600" dirty="0"/>
              <a:t>изготовителя, импортера, уполномоченного изготовителем лица, продавца за выпуск в обращение продукции, не соответствующей техническим регламентам и (или) документам по </a:t>
            </a:r>
            <a:r>
              <a:rPr lang="ru-RU" sz="2600" dirty="0" smtClean="0"/>
              <a:t>стандартизации.</a:t>
            </a:r>
            <a:endParaRPr lang="ru-RU" sz="2600" dirty="0"/>
          </a:p>
          <a:p>
            <a:pPr algn="just">
              <a:buNone/>
            </a:pPr>
            <a:endParaRPr lang="ru-RU" sz="2600" dirty="0"/>
          </a:p>
          <a:p>
            <a:pPr algn="just">
              <a:buNone/>
            </a:pPr>
            <a:r>
              <a:rPr lang="ru-RU" sz="2600" dirty="0" smtClean="0"/>
              <a:t>7. Обеспечение </a:t>
            </a:r>
            <a:r>
              <a:rPr lang="ru-RU" sz="2600" dirty="0"/>
              <a:t>равных возможностей участия субъектов технического регулирования в процессах технического </a:t>
            </a:r>
            <a:r>
              <a:rPr lang="ru-RU" sz="2600" dirty="0" smtClean="0"/>
              <a:t>регулирования.</a:t>
            </a:r>
            <a:endParaRPr lang="ru-RU" sz="2600" dirty="0"/>
          </a:p>
          <a:p>
            <a:pPr algn="just">
              <a:buNone/>
            </a:pPr>
            <a:endParaRPr lang="ru-RU" sz="2600" dirty="0"/>
          </a:p>
          <a:p>
            <a:pPr algn="just">
              <a:buNone/>
            </a:pPr>
            <a:r>
              <a:rPr lang="ru-RU" sz="2600" dirty="0" smtClean="0"/>
              <a:t>8. Равенство </a:t>
            </a:r>
            <a:r>
              <a:rPr lang="ru-RU" sz="2600" dirty="0"/>
              <a:t>требований к отечественной и импортируемой продукции и </a:t>
            </a:r>
            <a:r>
              <a:rPr lang="ru-RU" sz="2600" dirty="0" smtClean="0"/>
              <a:t>услуге.</a:t>
            </a:r>
            <a:endParaRPr lang="ru-RU" sz="2600" dirty="0"/>
          </a:p>
          <a:p>
            <a:pPr algn="just"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Принципы технического </a:t>
            </a:r>
            <a:r>
              <a:rPr lang="ru-RU" sz="2400" dirty="0" smtClean="0"/>
              <a:t>регулирования </a:t>
            </a:r>
            <a:r>
              <a:rPr lang="ru-RU" sz="2000" dirty="0" smtClean="0"/>
              <a:t>(продолжение)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2000" dirty="0" smtClean="0"/>
              <a:t>9. Доступность </a:t>
            </a:r>
            <a:r>
              <a:rPr lang="ru-RU" sz="2000" dirty="0"/>
              <a:t>технических регламентов и информации о них, порядке их разработки, утверждения, опубликования, за исключением сведений, составляющих государственные секреты и иную охраняемую законом </a:t>
            </a:r>
            <a:r>
              <a:rPr lang="ru-RU" sz="2000" dirty="0" smtClean="0"/>
              <a:t>тайну.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10.  Использование </a:t>
            </a:r>
            <a:r>
              <a:rPr lang="ru-RU" sz="2000" dirty="0"/>
              <a:t>достижений науки и техники, международных, региональных стандартов и стандартов иностранных государств при разработке технических регламентов и взаимосвязанных </a:t>
            </a:r>
            <a:r>
              <a:rPr lang="ru-RU" sz="2000" dirty="0" smtClean="0"/>
              <a:t>стандартов.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11. Соответствие </a:t>
            </a:r>
            <a:r>
              <a:rPr lang="ru-RU" sz="2000" dirty="0"/>
              <a:t>требований технических регламентов уровню развития экономики, материально-технической базы и научно-технического развития </a:t>
            </a:r>
            <a:r>
              <a:rPr lang="ru-RU" sz="2000" dirty="0" smtClean="0"/>
              <a:t>государства.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12.  Недопустимость </a:t>
            </a:r>
            <a:r>
              <a:rPr lang="ru-RU" sz="2000" dirty="0"/>
              <a:t>совмещения одним органом полномочий по аккредитации и подтверждению </a:t>
            </a:r>
            <a:r>
              <a:rPr lang="ru-RU" sz="2000" dirty="0" smtClean="0"/>
              <a:t>соответствия.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13.  Несовместимость </a:t>
            </a:r>
            <a:r>
              <a:rPr lang="ru-RU" sz="2000" dirty="0"/>
              <a:t>в одном государственном органе функций подтверждения соответствия и государственного контроля и </a:t>
            </a:r>
            <a:r>
              <a:rPr lang="ru-RU" sz="2000" dirty="0" smtClean="0"/>
              <a:t>надзора.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14. Независимость </a:t>
            </a:r>
            <a:r>
              <a:rPr lang="ru-RU" sz="2000" dirty="0"/>
              <a:t>органов по подтверждению соответствия от изготовителей, импортеров, уполномоченных изготовителем лиц, </a:t>
            </a:r>
            <a:r>
              <a:rPr lang="ru-RU" sz="2000" dirty="0" smtClean="0"/>
              <a:t>продавцов.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15.  Недопустимость </a:t>
            </a:r>
            <a:r>
              <a:rPr lang="ru-RU" sz="2000" dirty="0"/>
              <a:t>ограничения конкуренции в работе по подтверждению </a:t>
            </a:r>
            <a:r>
              <a:rPr lang="ru-RU" sz="2000" dirty="0" smtClean="0"/>
              <a:t>соответствия.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16.  Достоверность </a:t>
            </a:r>
            <a:r>
              <a:rPr lang="ru-RU" sz="2000" dirty="0"/>
              <a:t>и прослеживаемости процедур оценки </a:t>
            </a:r>
            <a:r>
              <a:rPr lang="ru-RU" sz="2000" dirty="0" smtClean="0"/>
              <a:t>соответствия.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17.  Обеспечение </a:t>
            </a:r>
            <a:r>
              <a:rPr lang="ru-RU" sz="2000" dirty="0"/>
              <a:t>повышения конкурентоспособности продукции, работ и услуг путем повышения их качества.</a:t>
            </a:r>
          </a:p>
          <a:p>
            <a:pPr algn="just"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47292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2800" dirty="0" smtClean="0"/>
              <a:t>ЗРК</a:t>
            </a:r>
            <a:r>
              <a:rPr lang="ru-RU" sz="2400" dirty="0" smtClean="0"/>
              <a:t> </a:t>
            </a:r>
            <a:r>
              <a:rPr lang="ru-RU" sz="2800" dirty="0" smtClean="0"/>
              <a:t>«О техническом регулировании»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000" u="sng" dirty="0" smtClean="0"/>
              <a:t>Устанавливает основные принципы в следующих направлениях</a:t>
            </a:r>
            <a:r>
              <a:rPr lang="ru-RU" sz="2000" dirty="0" smtClean="0"/>
              <a:t>: </a:t>
            </a:r>
          </a:p>
          <a:p>
            <a:pPr algn="just"/>
            <a:r>
              <a:rPr lang="ru-RU" sz="2400" dirty="0" smtClean="0"/>
              <a:t>Технические регламенты,</a:t>
            </a:r>
          </a:p>
          <a:p>
            <a:pPr algn="just"/>
            <a:r>
              <a:rPr lang="ru-RU" sz="2400" dirty="0" smtClean="0"/>
              <a:t>Оценка соответствия</a:t>
            </a:r>
            <a:r>
              <a:rPr lang="ru-RU" sz="2400" dirty="0" smtClean="0"/>
              <a:t>,</a:t>
            </a:r>
          </a:p>
          <a:p>
            <a:pPr algn="just"/>
            <a:r>
              <a:rPr lang="ru-RU" sz="2400" dirty="0"/>
              <a:t>Государственный контроль и надзор в области технического </a:t>
            </a:r>
            <a:r>
              <a:rPr lang="ru-RU" sz="2400" dirty="0" smtClean="0"/>
              <a:t>регулирования.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Технический </a:t>
            </a:r>
            <a:r>
              <a:rPr lang="ru-RU" dirty="0" smtClean="0"/>
              <a:t>регламент РК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69663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- </a:t>
            </a:r>
            <a:r>
              <a:rPr lang="ru-RU" sz="2000" dirty="0" smtClean="0"/>
              <a:t>нормативный </a:t>
            </a:r>
            <a:r>
              <a:rPr lang="ru-RU" sz="2000" dirty="0"/>
              <a:t>правовой акт, устанавливающий требования к продукции или к продукции и связанным с ней процессам ее жизненного цикла, разрабатываемый и применяемый в соответствии с законодательством Республики Казахстан в области технического регулирования или международным договором, ратифицированным Республикой </a:t>
            </a:r>
            <a:r>
              <a:rPr lang="ru-RU" sz="2000" dirty="0" smtClean="0"/>
              <a:t>Казахстан.</a:t>
            </a:r>
          </a:p>
          <a:p>
            <a:pPr algn="just">
              <a:buNone/>
            </a:pPr>
            <a:endParaRPr lang="ru-RU" sz="1600" dirty="0" smtClean="0"/>
          </a:p>
          <a:p>
            <a:pPr algn="just">
              <a:buNone/>
            </a:pPr>
            <a:r>
              <a:rPr lang="ru-RU" sz="1900" dirty="0" smtClean="0"/>
              <a:t>ТР </a:t>
            </a:r>
            <a:r>
              <a:rPr lang="ru-RU" sz="1900" dirty="0" smtClean="0"/>
              <a:t>разрабатывается </a:t>
            </a:r>
            <a:r>
              <a:rPr lang="ru-RU" sz="1900" dirty="0" smtClean="0"/>
              <a:t>на </a:t>
            </a:r>
            <a:r>
              <a:rPr lang="ru-RU" sz="1900" dirty="0" smtClean="0"/>
              <a:t>продукцию, которая является источником риска для здоровья людей и окружающей среды</a:t>
            </a:r>
            <a:r>
              <a:rPr lang="ru-RU" sz="1900" dirty="0"/>
              <a:t>. Требования, определенные техническими регламентами к процессам, устанавливаются и применяются только в случае, если они могут повлиять на достижение </a:t>
            </a:r>
            <a:r>
              <a:rPr lang="ru-RU" sz="1900" dirty="0" smtClean="0"/>
              <a:t>целей технического регулирования.</a:t>
            </a:r>
            <a:endParaRPr lang="ru-RU" sz="1900" dirty="0" smtClean="0"/>
          </a:p>
          <a:p>
            <a:pPr algn="just">
              <a:buNone/>
            </a:pPr>
            <a:endParaRPr lang="ru-RU" sz="1000" dirty="0" smtClean="0"/>
          </a:p>
          <a:p>
            <a:pPr algn="just">
              <a:buNone/>
            </a:pPr>
            <a:r>
              <a:rPr lang="ru-RU" sz="1900" dirty="0"/>
              <a:t>Требования, установленные техническими регламентами, являются обязательными, имеют прямое действие на всей территории Республики Казахстан и могут быть изменены посредством внесения изменений и (или) дополнений в соответствующие технические </a:t>
            </a:r>
            <a:r>
              <a:rPr lang="ru-RU" sz="1900" dirty="0" smtClean="0"/>
              <a:t>регламенты.</a:t>
            </a:r>
          </a:p>
          <a:p>
            <a:pPr algn="just">
              <a:buNone/>
            </a:pPr>
            <a:endParaRPr lang="ru-RU" sz="1000" dirty="0" smtClean="0"/>
          </a:p>
          <a:p>
            <a:pPr algn="just">
              <a:buNone/>
            </a:pPr>
            <a:r>
              <a:rPr lang="ru-RU" sz="1900" dirty="0"/>
              <a:t>Требования технических регламентов считаются выполненными, если при производстве продукции использовались взаимосвязанные </a:t>
            </a:r>
            <a:r>
              <a:rPr lang="ru-RU" sz="1900" dirty="0" smtClean="0"/>
              <a:t>стандарты.</a:t>
            </a:r>
            <a:endParaRPr lang="ru-RU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688632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Технические </a:t>
            </a:r>
            <a:r>
              <a:rPr lang="ru-RU" dirty="0"/>
              <a:t>регламенты с учетом степени риска причинения вреда устанавливают минимально необходимые требования, обеспечивающие безопасность продукции, процессов, связанных с требованиями к данной </a:t>
            </a:r>
            <a:r>
              <a:rPr lang="ru-RU" dirty="0" smtClean="0"/>
              <a:t>продукции.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Технический регламент должен содержать:</a:t>
            </a:r>
          </a:p>
          <a:p>
            <a:pPr marL="0" indent="0" algn="just">
              <a:buNone/>
            </a:pPr>
            <a:r>
              <a:rPr lang="ru-RU" dirty="0"/>
              <a:t>1) исчерпывающий перечень продукции, процессов, на которые распространяются его требования;</a:t>
            </a:r>
          </a:p>
          <a:p>
            <a:pPr marL="0" indent="0" algn="just">
              <a:buNone/>
            </a:pPr>
            <a:r>
              <a:rPr lang="ru-RU" dirty="0"/>
              <a:t>2) требования к характеристикам продукции, процессам, обеспечивающим достижение целей принятия технического регламента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/>
              <a:t>В техническом регламенте могут содержаться правила отбора проб и испытаний продукции, формы и схемы оценки соответствия и (или) требования к терминологии, упаковке, маркировке или </a:t>
            </a:r>
            <a:r>
              <a:rPr lang="ru-RU" dirty="0" err="1"/>
              <a:t>этикетированию</a:t>
            </a:r>
            <a:r>
              <a:rPr lang="ru-RU" dirty="0"/>
              <a:t> и правилам их </a:t>
            </a:r>
            <a:r>
              <a:rPr lang="ru-RU" dirty="0" smtClean="0"/>
              <a:t>нанесения.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Технический регламент не должен содержать требования к конструкции и исполнению продукции, за исключением случаев, когда из-за отсутствия требований к конструкции и исполнению с учетом степени риска причинения вреда не обеспечивается достижение </a:t>
            </a:r>
            <a:r>
              <a:rPr lang="ru-RU" dirty="0" smtClean="0"/>
              <a:t>целей технического регулирования.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techreg.qoldau.kz/ru/tech-reg/tr-registr/kz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16632"/>
            <a:ext cx="8928893" cy="6335713"/>
          </a:xfrm>
        </p:spPr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Оценка соответствия </a:t>
            </a:r>
            <a:r>
              <a:rPr lang="ru-RU" sz="4000" b="1" dirty="0" smtClean="0">
                <a:solidFill>
                  <a:schemeClr val="tx1"/>
                </a:solidFill>
              </a:rPr>
              <a:t>– </a:t>
            </a:r>
          </a:p>
          <a:p>
            <a:pPr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прямое </a:t>
            </a:r>
            <a:r>
              <a:rPr lang="ru-RU" sz="1800" dirty="0">
                <a:solidFill>
                  <a:schemeClr val="tx1"/>
                </a:solidFill>
              </a:rPr>
              <a:t>или косвенное определение соблюдения требований, предъявляемых к объекту технического регулирования</a:t>
            </a:r>
          </a:p>
          <a:p>
            <a:pPr>
              <a:defRPr/>
            </a:pPr>
            <a:endParaRPr lang="ru-RU" sz="4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274638" algn="just">
              <a:spcBef>
                <a:spcPct val="0"/>
              </a:spcBef>
              <a:defRPr/>
            </a:pPr>
            <a:endParaRPr lang="ru-RU" sz="1800" dirty="0">
              <a:solidFill>
                <a:schemeClr val="tx1"/>
              </a:solidFill>
            </a:endParaRPr>
          </a:p>
          <a:p>
            <a:pPr marL="274638" algn="just">
              <a:spcBef>
                <a:spcPct val="0"/>
              </a:spcBef>
              <a:defRPr/>
            </a:pPr>
            <a:endParaRPr lang="ru-RU" sz="600" dirty="0" smtClean="0">
              <a:solidFill>
                <a:schemeClr val="tx1"/>
              </a:solidFill>
            </a:endParaRPr>
          </a:p>
          <a:p>
            <a:pPr marL="274638" algn="just">
              <a:spcBef>
                <a:spcPct val="0"/>
              </a:spcBef>
              <a:defRPr/>
            </a:pPr>
            <a:endParaRPr lang="ru-RU" sz="1800" dirty="0" smtClean="0">
              <a:solidFill>
                <a:srgbClr val="898989"/>
              </a:solidFill>
            </a:endParaRPr>
          </a:p>
          <a:p>
            <a:pPr marL="274638" algn="just">
              <a:spcBef>
                <a:spcPct val="0"/>
              </a:spcBef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Объекты </a:t>
            </a:r>
            <a:r>
              <a:rPr lang="ru-RU" sz="1800" dirty="0">
                <a:solidFill>
                  <a:schemeClr val="tx1"/>
                </a:solidFill>
              </a:rPr>
              <a:t>оценки соответствия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274638" algn="just">
              <a:spcBef>
                <a:spcPct val="0"/>
              </a:spcBef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определяются </a:t>
            </a:r>
            <a:r>
              <a:rPr lang="ru-RU" sz="1800" dirty="0">
                <a:solidFill>
                  <a:schemeClr val="tx1"/>
                </a:solidFill>
              </a:rPr>
              <a:t>техническими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274638" algn="just">
              <a:spcBef>
                <a:spcPct val="0"/>
              </a:spcBef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регламентами </a:t>
            </a:r>
            <a:r>
              <a:rPr lang="ru-RU" sz="1800" dirty="0">
                <a:solidFill>
                  <a:schemeClr val="tx1"/>
                </a:solidFill>
              </a:rPr>
              <a:t>и (или) 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274638" algn="just">
              <a:spcBef>
                <a:spcPct val="0"/>
              </a:spcBef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документами </a:t>
            </a:r>
            <a:r>
              <a:rPr lang="ru-RU" sz="1800" dirty="0">
                <a:solidFill>
                  <a:schemeClr val="tx1"/>
                </a:solidFill>
              </a:rPr>
              <a:t>по </a:t>
            </a:r>
            <a:r>
              <a:rPr lang="ru-RU" sz="1800" dirty="0" smtClean="0">
                <a:solidFill>
                  <a:schemeClr val="tx1"/>
                </a:solidFill>
              </a:rPr>
              <a:t>стандартизации</a:t>
            </a:r>
            <a:endParaRPr lang="ru-RU" sz="1800" dirty="0">
              <a:solidFill>
                <a:schemeClr val="tx1"/>
              </a:solidFill>
            </a:endParaRPr>
          </a:p>
          <a:p>
            <a:pPr marL="274638" algn="just">
              <a:spcBef>
                <a:spcPct val="0"/>
              </a:spcBef>
              <a:defRPr/>
            </a:pPr>
            <a:endParaRPr lang="ru-RU" sz="1800" dirty="0" smtClean="0">
              <a:solidFill>
                <a:srgbClr val="898989"/>
              </a:solidFill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2106D-5A83-471C-88D6-2C2B3299EE46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0" t="66757" r="19127" b="22275"/>
          <a:stretch/>
        </p:blipFill>
        <p:spPr bwMode="auto">
          <a:xfrm>
            <a:off x="542470" y="1199128"/>
            <a:ext cx="8089213" cy="107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4" t="26446" r="23776" b="17398"/>
          <a:stretch/>
        </p:blipFill>
        <p:spPr bwMode="auto">
          <a:xfrm>
            <a:off x="4080102" y="2492896"/>
            <a:ext cx="4536504" cy="417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728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467600" cy="500106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Основные </a:t>
            </a:r>
            <a:r>
              <a:rPr lang="ru-RU" sz="2800" dirty="0" smtClean="0"/>
              <a:t>формы оценки соответствия</a:t>
            </a:r>
            <a:endParaRPr lang="ru-RU" sz="2800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60935" y="467613"/>
            <a:ext cx="850112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/>
            <a:r>
              <a:rPr lang="ru-RU" b="1" u="sng" dirty="0" smtClean="0"/>
              <a:t>Подтверждение </a:t>
            </a:r>
            <a:r>
              <a:rPr lang="ru-RU" b="1" u="sng" dirty="0"/>
              <a:t>соответствия</a:t>
            </a:r>
            <a:r>
              <a:rPr lang="ru-RU" b="1" dirty="0"/>
              <a:t> </a:t>
            </a:r>
            <a:r>
              <a:rPr lang="ru-RU" dirty="0"/>
              <a:t>– процедура, результатом которой является документальное удостоверение (в виде декларации о соответствии или сертификата соответствия) соответствия объекта технического регулирования требованиям, установленным техническими регламентами и (или) документами по </a:t>
            </a:r>
            <a:r>
              <a:rPr lang="ru-RU" dirty="0" smtClean="0"/>
              <a:t>стандартизации.</a:t>
            </a:r>
          </a:p>
          <a:p>
            <a:pPr algn="just" hangingPunct="0"/>
            <a:endParaRPr lang="ru-RU" dirty="0"/>
          </a:p>
          <a:p>
            <a:pPr algn="just" hangingPunct="0"/>
            <a:endParaRPr lang="ru-RU" dirty="0" smtClean="0"/>
          </a:p>
          <a:p>
            <a:pPr algn="just" hangingPunct="0"/>
            <a:endParaRPr lang="ru-RU" dirty="0"/>
          </a:p>
          <a:p>
            <a:pPr algn="just" hangingPunct="0"/>
            <a:endParaRPr lang="ru-RU" dirty="0" smtClean="0"/>
          </a:p>
          <a:p>
            <a:pPr algn="just" hangingPunct="0"/>
            <a:endParaRPr lang="ru-RU" dirty="0"/>
          </a:p>
          <a:p>
            <a:pPr algn="just" hangingPunct="0"/>
            <a:endParaRPr lang="ru-RU" dirty="0" smtClean="0"/>
          </a:p>
          <a:p>
            <a:pPr algn="just" hangingPunct="0"/>
            <a:endParaRPr lang="ru-RU" dirty="0"/>
          </a:p>
          <a:p>
            <a:pPr algn="just" hangingPunct="0"/>
            <a:endParaRPr lang="ru-RU" dirty="0" smtClean="0"/>
          </a:p>
          <a:p>
            <a:pPr algn="just" hangingPunct="0"/>
            <a:endParaRPr lang="ru-RU" dirty="0" smtClean="0"/>
          </a:p>
          <a:p>
            <a:pPr marL="274638" algn="just">
              <a:spcBef>
                <a:spcPct val="0"/>
              </a:spcBef>
            </a:pPr>
            <a:endParaRPr lang="ru-RU" sz="1600" b="1" i="1" dirty="0" smtClean="0"/>
          </a:p>
          <a:p>
            <a:pPr marL="274638" algn="just">
              <a:spcBef>
                <a:spcPct val="0"/>
              </a:spcBef>
            </a:pPr>
            <a:r>
              <a:rPr lang="ru-RU" sz="1600" b="1" i="1" dirty="0" smtClean="0"/>
              <a:t>Обязательное </a:t>
            </a:r>
            <a:r>
              <a:rPr lang="ru-RU" sz="1600" b="1" i="1" dirty="0"/>
              <a:t>подтверждение соответствия</a:t>
            </a:r>
            <a:r>
              <a:rPr lang="ru-RU" sz="1600" dirty="0"/>
              <a:t> - процедура, посредством которой осуществляется подтверждение соответствия продукции требованиям, установленным техническими регламентами. </a:t>
            </a:r>
          </a:p>
          <a:p>
            <a:pPr marL="274638" algn="just">
              <a:spcBef>
                <a:spcPct val="0"/>
              </a:spcBef>
            </a:pPr>
            <a:r>
              <a:rPr lang="ru-RU" sz="1600" dirty="0"/>
              <a:t> </a:t>
            </a:r>
          </a:p>
          <a:p>
            <a:pPr marL="274638" algn="just">
              <a:spcBef>
                <a:spcPct val="0"/>
              </a:spcBef>
            </a:pPr>
            <a:r>
              <a:rPr lang="ru-RU" sz="1600" b="1" i="1" dirty="0"/>
              <a:t>Добровольное подтверждение соответствия </a:t>
            </a:r>
            <a:r>
              <a:rPr lang="ru-RU" sz="1600" dirty="0"/>
              <a:t>- процедура, посредством которой осуществляется подтверждение соответствия продукции, процессов и услуги, проводимая по инициативе заявителя на соответствие документам по стандартизации и (или) требованиям заявителя</a:t>
            </a:r>
            <a:r>
              <a:rPr lang="ru-RU" sz="1600" dirty="0" smtClean="0"/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1BD6B0F2-D798-426F-B96D-66B67F9CADA4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Picture 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" t="39932" r="51990" b="29396"/>
          <a:stretch/>
        </p:blipFill>
        <p:spPr bwMode="auto">
          <a:xfrm>
            <a:off x="2150977" y="1772815"/>
            <a:ext cx="6492875" cy="2770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7239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23528" y="188640"/>
            <a:ext cx="850112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/>
            <a:r>
              <a:rPr lang="ru-RU" u="sng" dirty="0"/>
              <a:t>Обязательное подтверждение соответствия</a:t>
            </a:r>
            <a:r>
              <a:rPr lang="ru-RU" dirty="0"/>
              <a:t> проводится только в случаях, установленных соответствующим техническим регламентом и исключительно на соответствие его </a:t>
            </a:r>
            <a:r>
              <a:rPr lang="ru-RU" dirty="0" smtClean="0"/>
              <a:t>требованиям. </a:t>
            </a:r>
          </a:p>
          <a:p>
            <a:pPr algn="just" hangingPunct="0"/>
            <a:endParaRPr lang="ru-RU" b="1" dirty="0" smtClean="0"/>
          </a:p>
          <a:p>
            <a:pPr algn="just" hangingPunct="0"/>
            <a:r>
              <a:rPr lang="ru-RU" u="sng" dirty="0"/>
              <a:t>Добровольное подтверждение соответствия</a:t>
            </a:r>
            <a:r>
              <a:rPr lang="ru-RU" dirty="0"/>
              <a:t> проводится в форме добровольной сертификации.</a:t>
            </a:r>
          </a:p>
          <a:p>
            <a:pPr algn="just" hangingPunct="0"/>
            <a:endParaRPr lang="ru-RU" b="1" dirty="0"/>
          </a:p>
          <a:p>
            <a:pPr algn="just" hangingPunct="0"/>
            <a:r>
              <a:rPr lang="ru-RU" b="1" dirty="0" smtClean="0"/>
              <a:t>Обязательная </a:t>
            </a:r>
            <a:r>
              <a:rPr lang="ru-RU" b="1" dirty="0"/>
              <a:t>сертификация </a:t>
            </a:r>
            <a:r>
              <a:rPr lang="ru-RU" dirty="0"/>
              <a:t>– форма обязательного подтверждения соответствия органом по подтверждению соответствия объектов технического регулирования требованиям технических регламентов</a:t>
            </a:r>
            <a:r>
              <a:rPr lang="ru-RU" dirty="0" smtClean="0"/>
              <a:t>.</a:t>
            </a:r>
            <a:r>
              <a:rPr lang="ru-RU" dirty="0" smtClean="0"/>
              <a:t> </a:t>
            </a:r>
          </a:p>
          <a:p>
            <a:pPr algn="just" hangingPunct="0"/>
            <a:endParaRPr lang="ru-RU" dirty="0" smtClean="0"/>
          </a:p>
          <a:p>
            <a:pPr algn="just" hangingPunct="0"/>
            <a:r>
              <a:rPr lang="ru-RU" b="1" dirty="0" smtClean="0"/>
              <a:t>Добровольная </a:t>
            </a:r>
            <a:r>
              <a:rPr lang="ru-RU" b="1" dirty="0"/>
              <a:t>сертификация </a:t>
            </a:r>
            <a:r>
              <a:rPr lang="ru-RU" dirty="0"/>
              <a:t>проводится по инициативе и требованиям заявителя в отношении любых объектов оценки соответствия на предмет их соответствия документам по стандартизации, а при их отсутствии - заявленным требованиям.</a:t>
            </a:r>
          </a:p>
          <a:p>
            <a:pPr algn="just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hangingPunct="0"/>
            <a:endParaRPr kumimoji="0" lang="ru-RU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hangingPunct="0"/>
            <a:r>
              <a:rPr lang="ru-RU" u="sng" dirty="0"/>
              <a:t>Необходимым условием</a:t>
            </a:r>
            <a:r>
              <a:rPr lang="ru-RU" dirty="0"/>
              <a:t> обращения на рынке продукции, в отношении которой введены в действие технические регламенты, является ее соответствие требованиям, установленным техническими регламентами, подтвержденное в установленном порядке.</a:t>
            </a:r>
          </a:p>
          <a:p>
            <a:pPr algn="just" hangingPunct="0"/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1BD6B0F2-D798-426F-B96D-66B67F9CADA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3610744" cy="25922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Сертификат </a:t>
            </a:r>
            <a:r>
              <a:rPr lang="ru-RU" dirty="0" smtClean="0"/>
              <a:t>соответствия - </a:t>
            </a:r>
            <a:r>
              <a:rPr lang="ru-RU" b="1" dirty="0" smtClean="0"/>
              <a:t> </a:t>
            </a:r>
            <a:r>
              <a:rPr lang="ru-RU" sz="2200" dirty="0"/>
              <a:t>документ, удостоверяющий соответствие объектов технического регулирования требованиям, установленным техническими регламентами и (или) документами по стандартизации</a:t>
            </a:r>
            <a:endParaRPr lang="ru-R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8" t="13807" r="34023" b="7649"/>
          <a:stretch/>
        </p:blipFill>
        <p:spPr bwMode="auto">
          <a:xfrm>
            <a:off x="4211960" y="188640"/>
            <a:ext cx="4530729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219" y="116632"/>
            <a:ext cx="8229600" cy="850106"/>
          </a:xfrm>
        </p:spPr>
        <p:txBody>
          <a:bodyPr/>
          <a:lstStyle/>
          <a:p>
            <a:r>
              <a:rPr lang="ru-RU" dirty="0" smtClean="0"/>
              <a:t>Знак </a:t>
            </a:r>
            <a:r>
              <a:rPr lang="ru-RU" dirty="0" smtClean="0"/>
              <a:t>соответствия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7828" y="964294"/>
            <a:ext cx="8618140" cy="4929411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Знак соответствия предназначается для маркировки продукции, прошедшей процедуры подтверждения соответствия.</a:t>
            </a:r>
          </a:p>
          <a:p>
            <a:pPr marL="0" indent="0">
              <a:buNone/>
            </a:pPr>
            <a:endParaRPr lang="ru-RU" sz="1000" dirty="0" smtClean="0"/>
          </a:p>
          <a:p>
            <a:pPr algn="just"/>
            <a:r>
              <a:rPr lang="ru-RU" sz="1900" dirty="0"/>
              <a:t>Изготовитель, импортер, уполномоченное изготовителем лицо, продавец, получившие сертификат соответствия, вправе применять знак соответствия любыми удобными для них установленными национальными стандартами </a:t>
            </a:r>
            <a:r>
              <a:rPr lang="ru-RU" sz="1900" dirty="0" smtClean="0"/>
              <a:t>способами</a:t>
            </a:r>
            <a:endParaRPr lang="ru-RU" sz="19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19125" y="3284984"/>
            <a:ext cx="3532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Знак соответствия при обязательной сертификации</a:t>
            </a:r>
            <a:endParaRPr lang="ru-RU" dirty="0"/>
          </a:p>
        </p:txBody>
      </p:sp>
      <p:pic>
        <p:nvPicPr>
          <p:cNvPr id="4098" name="Picture 2" descr="C:\Lawyer\USER0\J5Temp\Kit-Maximum(15.11.2009)\4.files\040053706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21088"/>
            <a:ext cx="14668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20072" y="3296189"/>
            <a:ext cx="331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Знак соответствия при добровольной сертификации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343" y="4145788"/>
            <a:ext cx="164782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2" t="30550" r="46748" b="53032"/>
          <a:stretch/>
        </p:blipFill>
        <p:spPr bwMode="auto">
          <a:xfrm>
            <a:off x="3851920" y="4116200"/>
            <a:ext cx="1654022" cy="158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1002</Words>
  <Application>Microsoft Office PowerPoint</Application>
  <PresentationFormat>Экран (4:3)</PresentationFormat>
  <Paragraphs>172</Paragraphs>
  <Slides>17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Управление качеством</vt:lpstr>
      <vt:lpstr>Лекция 3 Контроль качества продукции  </vt:lpstr>
      <vt:lpstr>Контроль - </vt:lpstr>
      <vt:lpstr>Презентация PowerPoint</vt:lpstr>
      <vt:lpstr>Виды контроля</vt:lpstr>
      <vt:lpstr>Презентация PowerPoint</vt:lpstr>
      <vt:lpstr>Нормативное обеспечение управления качеством</vt:lpstr>
      <vt:lpstr>Принципы технического регулирования</vt:lpstr>
      <vt:lpstr>Принципы технического регулирования (продолжение)</vt:lpstr>
      <vt:lpstr>ЗРК «О техническом регулировании»</vt:lpstr>
      <vt:lpstr>Технический регламент РК</vt:lpstr>
      <vt:lpstr> </vt:lpstr>
      <vt:lpstr>Презентация PowerPoint</vt:lpstr>
      <vt:lpstr>Основные формы оценки соответствия</vt:lpstr>
      <vt:lpstr>Презентация PowerPoint</vt:lpstr>
      <vt:lpstr>Сертификат соответствия -  документ, удостоверяющий соответствие объектов технического регулирования требованиям, установленным техническими регламентами и (или) документами по стандартизации</vt:lpstr>
      <vt:lpstr>Знак соответствия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</dc:title>
  <dc:creator>user</dc:creator>
  <cp:lastModifiedBy>User</cp:lastModifiedBy>
  <cp:revision>27</cp:revision>
  <dcterms:created xsi:type="dcterms:W3CDTF">2016-10-03T05:23:38Z</dcterms:created>
  <dcterms:modified xsi:type="dcterms:W3CDTF">2021-11-10T06:17:02Z</dcterms:modified>
</cp:coreProperties>
</file>