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1109"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01ADF1-3BEB-475C-9673-1F9AD2AFADFF}" type="datetimeFigureOut">
              <a:rPr lang="ru-RU" smtClean="0"/>
              <a:t>10.11.2021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E464C-1DF1-4250-8785-648203EA816A}" type="slidenum">
              <a:rPr lang="ru-RU" smtClean="0"/>
              <a:t>‹#›</a:t>
            </a:fld>
            <a:endParaRPr lang="ru-RU"/>
          </a:p>
        </p:txBody>
      </p:sp>
    </p:spTree>
    <p:extLst>
      <p:ext uri="{BB962C8B-B14F-4D97-AF65-F5344CB8AC3E}">
        <p14:creationId xmlns:p14="http://schemas.microsoft.com/office/powerpoint/2010/main" val="4133217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FEF41A14-6DAB-4A25-B883-B0744F95C996}" type="slidenum">
              <a:rPr lang="ru-RU" smtClean="0"/>
              <a:pPr>
                <a:defRPr/>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BACDA79-A46A-4863-AEC8-92CDD349A3C8}"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2579865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ACDA79-A46A-4863-AEC8-92CDD349A3C8}"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2442758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BACDA79-A46A-4863-AEC8-92CDD349A3C8}"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1620129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BACDA79-A46A-4863-AEC8-92CDD349A3C8}"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1210939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BACDA79-A46A-4863-AEC8-92CDD349A3C8}" type="datetimeFigureOut">
              <a:rPr lang="ru-RU" smtClean="0"/>
              <a:t>10.11.2021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424714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BACDA79-A46A-4863-AEC8-92CDD349A3C8}" type="datetimeFigureOut">
              <a:rPr lang="ru-RU" smtClean="0"/>
              <a:t>10.11.2021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1361476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BACDA79-A46A-4863-AEC8-92CDD349A3C8}" type="datetimeFigureOut">
              <a:rPr lang="ru-RU" smtClean="0"/>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3899496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BACDA79-A46A-4863-AEC8-92CDD349A3C8}"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3694185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BACDA79-A46A-4863-AEC8-92CDD349A3C8}"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1285202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ACDA79-A46A-4863-AEC8-92CDD349A3C8}"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2018819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ACDA79-A46A-4863-AEC8-92CDD349A3C8}"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398CB-E4A4-4F98-9377-A4EA3A1F85E8}" type="slidenum">
              <a:rPr lang="ru-RU" smtClean="0"/>
              <a:t>‹#›</a:t>
            </a:fld>
            <a:endParaRPr lang="ru-RU"/>
          </a:p>
        </p:txBody>
      </p:sp>
    </p:spTree>
    <p:extLst>
      <p:ext uri="{BB962C8B-B14F-4D97-AF65-F5344CB8AC3E}">
        <p14:creationId xmlns:p14="http://schemas.microsoft.com/office/powerpoint/2010/main" val="95341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0C1F5556-707A-4417-B0D7-F8B6981A91DF}" type="slidenum">
              <a:rPr lang="ru-RU"/>
              <a:pPr>
                <a:defRPr/>
              </a:pPr>
              <a:t>‹#›</a:t>
            </a:fld>
            <a:endParaRPr lang="ru-RU"/>
          </a:p>
        </p:txBody>
      </p:sp>
    </p:spTree>
    <p:extLst>
      <p:ext uri="{BB962C8B-B14F-4D97-AF65-F5344CB8AC3E}">
        <p14:creationId xmlns:p14="http://schemas.microsoft.com/office/powerpoint/2010/main" val="380065652"/>
      </p:ext>
    </p:extLst>
  </p:cSld>
  <p:clrMapOvr>
    <a:masterClrMapping/>
  </p:clrMapOvr>
  <p:transition>
    <p:sndAc>
      <p:stSnd>
        <p:snd r:embed="rId1" name="camera.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normAutofit/>
          </a:bodyPr>
          <a:lstStyle/>
          <a:p>
            <a:pPr lvl="0"/>
            <a:endParaRPr lang="ru-RU"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98C49529-BECB-40EE-A012-043921A61F68}" type="slidenum">
              <a:rPr lang="ru-RU"/>
              <a:pPr>
                <a:defRPr/>
              </a:pPr>
              <a:t>‹#›</a:t>
            </a:fld>
            <a:endParaRPr lang="ru-RU"/>
          </a:p>
        </p:txBody>
      </p:sp>
    </p:spTree>
    <p:extLst>
      <p:ext uri="{BB962C8B-B14F-4D97-AF65-F5344CB8AC3E}">
        <p14:creationId xmlns:p14="http://schemas.microsoft.com/office/powerpoint/2010/main" val="770266051"/>
      </p:ext>
    </p:extLst>
  </p:cSld>
  <p:clrMapOvr>
    <a:masterClrMapping/>
  </p:clrMapOvr>
  <p:transition>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CDA79-A46A-4863-AEC8-92CDD349A3C8}" type="datetimeFigureOut">
              <a:rPr lang="ru-RU" smtClean="0"/>
              <a:t>10.11.2021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3398CB-E4A4-4F98-9377-A4EA3A1F85E8}" type="slidenum">
              <a:rPr lang="ru-RU" smtClean="0"/>
              <a:t>‹#›</a:t>
            </a:fld>
            <a:endParaRPr lang="ru-RU"/>
          </a:p>
        </p:txBody>
      </p:sp>
    </p:spTree>
    <p:extLst>
      <p:ext uri="{BB962C8B-B14F-4D97-AF65-F5344CB8AC3E}">
        <p14:creationId xmlns:p14="http://schemas.microsoft.com/office/powerpoint/2010/main" val="811612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450" name="Group 4"/>
          <p:cNvGrpSpPr>
            <a:grpSpLocks/>
          </p:cNvGrpSpPr>
          <p:nvPr/>
        </p:nvGrpSpPr>
        <p:grpSpPr bwMode="auto">
          <a:xfrm>
            <a:off x="215816" y="1357381"/>
            <a:ext cx="8139112" cy="5039721"/>
            <a:chOff x="621" y="2249"/>
            <a:chExt cx="10800" cy="5005"/>
          </a:xfrm>
        </p:grpSpPr>
        <p:sp>
          <p:nvSpPr>
            <p:cNvPr id="3079" name="Text Box 5"/>
            <p:cNvSpPr txBox="1">
              <a:spLocks noChangeArrowheads="1"/>
            </p:cNvSpPr>
            <p:nvPr/>
          </p:nvSpPr>
          <p:spPr bwMode="auto">
            <a:xfrm>
              <a:off x="621" y="3473"/>
              <a:ext cx="3960" cy="108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lstStyle/>
            <a:p>
              <a:pPr algn="ctr"/>
              <a:r>
                <a:rPr lang="en-US" b="1" dirty="0" smtClean="0"/>
                <a:t>Inner firm forms of organization of innovation processes</a:t>
              </a:r>
            </a:p>
            <a:p>
              <a:pPr algn="ctr"/>
              <a:r>
                <a:rPr lang="en-US" b="1" dirty="0" smtClean="0"/>
                <a:t/>
              </a:r>
              <a:br>
                <a:rPr lang="en-US" b="1" dirty="0" smtClean="0"/>
              </a:br>
              <a:endParaRPr lang="ru-RU" b="1" dirty="0"/>
            </a:p>
          </p:txBody>
        </p:sp>
        <p:sp>
          <p:nvSpPr>
            <p:cNvPr id="3080" name="Text Box 6"/>
            <p:cNvSpPr txBox="1">
              <a:spLocks noChangeArrowheads="1"/>
            </p:cNvSpPr>
            <p:nvPr/>
          </p:nvSpPr>
          <p:spPr bwMode="auto">
            <a:xfrm>
              <a:off x="1881" y="4914"/>
              <a:ext cx="3960" cy="108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lstStyle/>
            <a:p>
              <a:pPr algn="ctr"/>
              <a:endParaRPr lang="kk-KZ" b="1" dirty="0" smtClean="0"/>
            </a:p>
            <a:p>
              <a:pPr algn="ctr"/>
              <a:r>
                <a:rPr lang="en-US" b="1" dirty="0" smtClean="0"/>
                <a:t>small innovative forms</a:t>
              </a:r>
            </a:p>
            <a:p>
              <a:r>
                <a:rPr lang="en-US" dirty="0" smtClean="0"/>
                <a:t/>
              </a:r>
              <a:br>
                <a:rPr lang="en-US" dirty="0" smtClean="0"/>
              </a:br>
              <a:endParaRPr lang="ru-RU" b="1" dirty="0"/>
            </a:p>
          </p:txBody>
        </p:sp>
        <p:sp>
          <p:nvSpPr>
            <p:cNvPr id="3081" name="Text Box 7"/>
            <p:cNvSpPr txBox="1">
              <a:spLocks noChangeArrowheads="1"/>
            </p:cNvSpPr>
            <p:nvPr/>
          </p:nvSpPr>
          <p:spPr bwMode="auto">
            <a:xfrm>
              <a:off x="7461" y="3473"/>
              <a:ext cx="3960" cy="108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lstStyle/>
            <a:p>
              <a:pPr algn="ctr"/>
              <a:r>
                <a:rPr lang="en-US" b="1" dirty="0" smtClean="0"/>
                <a:t>inter-firm scientific and technical cooperation of innovation processes</a:t>
              </a:r>
            </a:p>
            <a:p>
              <a:pPr algn="ctr"/>
              <a:r>
                <a:rPr lang="en-US" b="1" dirty="0" smtClean="0"/>
                <a:t/>
              </a:r>
              <a:br>
                <a:rPr lang="en-US" b="1" dirty="0" smtClean="0"/>
              </a:br>
              <a:endParaRPr lang="ru-RU" b="1" dirty="0"/>
            </a:p>
          </p:txBody>
        </p:sp>
        <p:sp>
          <p:nvSpPr>
            <p:cNvPr id="3082" name="Text Box 8"/>
            <p:cNvSpPr txBox="1">
              <a:spLocks noChangeArrowheads="1"/>
            </p:cNvSpPr>
            <p:nvPr/>
          </p:nvSpPr>
          <p:spPr bwMode="auto">
            <a:xfrm>
              <a:off x="6380" y="4914"/>
              <a:ext cx="3960" cy="108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lstStyle/>
            <a:p>
              <a:pPr algn="ctr"/>
              <a:endParaRPr lang="kk-KZ" b="1" dirty="0" smtClean="0"/>
            </a:p>
            <a:p>
              <a:pPr algn="ctr"/>
              <a:r>
                <a:rPr lang="en-US" b="1" dirty="0" smtClean="0"/>
                <a:t>Innovative activity of large organizational forms.</a:t>
              </a:r>
            </a:p>
            <a:p>
              <a:pPr algn="ctr"/>
              <a:r>
                <a:rPr lang="en-US" b="1" dirty="0" smtClean="0"/>
                <a:t/>
              </a:r>
              <a:br>
                <a:rPr lang="en-US" b="1" dirty="0" smtClean="0"/>
              </a:br>
              <a:endParaRPr lang="ru-RU" b="1" dirty="0"/>
            </a:p>
          </p:txBody>
        </p:sp>
        <p:sp>
          <p:nvSpPr>
            <p:cNvPr id="55305" name="Text Box 9"/>
            <p:cNvSpPr txBox="1">
              <a:spLocks noChangeArrowheads="1"/>
            </p:cNvSpPr>
            <p:nvPr/>
          </p:nvSpPr>
          <p:spPr bwMode="auto">
            <a:xfrm>
              <a:off x="4042" y="2249"/>
              <a:ext cx="3958" cy="865"/>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lstStyle/>
            <a:p>
              <a:pPr algn="ctr"/>
              <a:r>
                <a:rPr lang="en-US" b="1" dirty="0" smtClean="0"/>
                <a:t>Complex of organizational forms</a:t>
              </a:r>
              <a:br>
                <a:rPr lang="en-US" b="1" dirty="0" smtClean="0"/>
              </a:br>
              <a:endParaRPr lang="ru-RU" b="1" dirty="0"/>
            </a:p>
          </p:txBody>
        </p:sp>
        <p:sp>
          <p:nvSpPr>
            <p:cNvPr id="104470" name="Line 10"/>
            <p:cNvSpPr>
              <a:spLocks noChangeShapeType="1"/>
            </p:cNvSpPr>
            <p:nvPr/>
          </p:nvSpPr>
          <p:spPr bwMode="auto">
            <a:xfrm flipH="1">
              <a:off x="5301" y="3114"/>
              <a:ext cx="720" cy="1800"/>
            </a:xfrm>
            <a:prstGeom prst="line">
              <a:avLst/>
            </a:prstGeom>
            <a:ln>
              <a:headEnd/>
              <a:tailEnd type="triangl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ru-RU" b="1"/>
            </a:p>
          </p:txBody>
        </p:sp>
        <p:sp>
          <p:nvSpPr>
            <p:cNvPr id="104471" name="Line 11"/>
            <p:cNvSpPr>
              <a:spLocks noChangeShapeType="1"/>
            </p:cNvSpPr>
            <p:nvPr/>
          </p:nvSpPr>
          <p:spPr bwMode="auto">
            <a:xfrm>
              <a:off x="6021" y="3114"/>
              <a:ext cx="720" cy="1800"/>
            </a:xfrm>
            <a:prstGeom prst="line">
              <a:avLst/>
            </a:prstGeom>
            <a:ln>
              <a:headEnd/>
              <a:tailEnd type="triangl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ru-RU" b="1"/>
            </a:p>
          </p:txBody>
        </p:sp>
        <p:sp>
          <p:nvSpPr>
            <p:cNvPr id="104472" name="Line 12"/>
            <p:cNvSpPr>
              <a:spLocks noChangeShapeType="1"/>
            </p:cNvSpPr>
            <p:nvPr/>
          </p:nvSpPr>
          <p:spPr bwMode="auto">
            <a:xfrm flipH="1">
              <a:off x="4221" y="3114"/>
              <a:ext cx="1620" cy="360"/>
            </a:xfrm>
            <a:prstGeom prst="line">
              <a:avLst/>
            </a:prstGeom>
            <a:ln>
              <a:headEnd/>
              <a:tailEnd type="triangl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ru-RU" b="1"/>
            </a:p>
          </p:txBody>
        </p:sp>
        <p:sp>
          <p:nvSpPr>
            <p:cNvPr id="104473" name="Line 13"/>
            <p:cNvSpPr>
              <a:spLocks noChangeShapeType="1"/>
            </p:cNvSpPr>
            <p:nvPr/>
          </p:nvSpPr>
          <p:spPr bwMode="auto">
            <a:xfrm>
              <a:off x="6201" y="3114"/>
              <a:ext cx="1620" cy="360"/>
            </a:xfrm>
            <a:prstGeom prst="line">
              <a:avLst/>
            </a:prstGeom>
            <a:ln>
              <a:headEnd/>
              <a:tailEnd type="triangl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ru-RU" b="1"/>
            </a:p>
          </p:txBody>
        </p:sp>
        <p:sp>
          <p:nvSpPr>
            <p:cNvPr id="3088" name="Text Box 14"/>
            <p:cNvSpPr txBox="1">
              <a:spLocks noChangeArrowheads="1"/>
            </p:cNvSpPr>
            <p:nvPr/>
          </p:nvSpPr>
          <p:spPr bwMode="auto">
            <a:xfrm>
              <a:off x="4221" y="6534"/>
              <a:ext cx="3960" cy="72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a:lstStyle/>
            <a:p>
              <a:pPr algn="ctr"/>
              <a:r>
                <a:rPr lang="en-US" b="1" dirty="0" smtClean="0"/>
                <a:t>Virtual firms</a:t>
              </a:r>
            </a:p>
            <a:p>
              <a:pPr algn="ctr"/>
              <a:r>
                <a:rPr lang="en-US" dirty="0" smtClean="0"/>
                <a:t/>
              </a:r>
              <a:br>
                <a:rPr lang="en-US" dirty="0" smtClean="0"/>
              </a:br>
              <a:endParaRPr lang="ru-RU" b="1" dirty="0"/>
            </a:p>
          </p:txBody>
        </p:sp>
        <p:sp>
          <p:nvSpPr>
            <p:cNvPr id="104477" name="Line 15"/>
            <p:cNvSpPr>
              <a:spLocks noChangeShapeType="1"/>
            </p:cNvSpPr>
            <p:nvPr/>
          </p:nvSpPr>
          <p:spPr bwMode="auto">
            <a:xfrm>
              <a:off x="6021" y="3114"/>
              <a:ext cx="0" cy="3420"/>
            </a:xfrm>
            <a:prstGeom prst="line">
              <a:avLst/>
            </a:prstGeom>
            <a:ln>
              <a:headEnd/>
              <a:tailEnd type="triangle" w="med" len="me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ru-RU" b="1"/>
            </a:p>
          </p:txBody>
        </p:sp>
      </p:grpSp>
      <p:sp>
        <p:nvSpPr>
          <p:cNvPr id="18" name="Rectangle 2"/>
          <p:cNvSpPr txBox="1">
            <a:spLocks noChangeArrowheads="1"/>
          </p:cNvSpPr>
          <p:nvPr/>
        </p:nvSpPr>
        <p:spPr>
          <a:xfrm>
            <a:off x="364146" y="188640"/>
            <a:ext cx="7880262" cy="1008112"/>
          </a:xfrm>
          <a:prstGeom prst="rect">
            <a:avLst/>
          </a:prstGeom>
        </p:spPr>
        <p:txBody>
          <a:bodyP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defRPr/>
            </a:pPr>
            <a:r>
              <a:rPr lang="en-US" sz="3600" b="1" dirty="0" smtClean="0"/>
              <a:t>Organizational forms of innovation activity</a:t>
            </a:r>
            <a:endParaRPr lang="ru-RU" sz="3400" b="1" dirty="0">
              <a:solidFill>
                <a:schemeClr val="tx2">
                  <a:satMod val="130000"/>
                </a:schemeClr>
              </a:solidFill>
              <a:latin typeface="+mn-lt"/>
            </a:endParaRPr>
          </a:p>
        </p:txBody>
      </p:sp>
    </p:spTree>
    <p:extLst>
      <p:ext uri="{BB962C8B-B14F-4D97-AF65-F5344CB8AC3E}">
        <p14:creationId xmlns:p14="http://schemas.microsoft.com/office/powerpoint/2010/main" val="3980690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Заголовок 1"/>
          <p:cNvSpPr>
            <a:spLocks noGrp="1"/>
          </p:cNvSpPr>
          <p:nvPr>
            <p:ph type="ctrTitle" idx="4294967295"/>
          </p:nvPr>
        </p:nvSpPr>
        <p:spPr>
          <a:xfrm>
            <a:off x="1043608" y="500063"/>
            <a:ext cx="6728792" cy="1155700"/>
          </a:xfrm>
        </p:spPr>
        <p:txBody>
          <a:bodyPr>
            <a:normAutofit fontScale="90000"/>
          </a:bodyPr>
          <a:lstStyle/>
          <a:p>
            <a:r>
              <a:rPr lang="en-US" sz="3600" b="1" dirty="0" smtClean="0"/>
              <a:t>Organizational types of small enterprises:</a:t>
            </a:r>
            <a:endParaRPr lang="ru-RU" sz="3400" b="1" dirty="0">
              <a:solidFill>
                <a:schemeClr val="tx2">
                  <a:satMod val="130000"/>
                </a:schemeClr>
              </a:solidFill>
              <a:latin typeface="+mn-lt"/>
            </a:endParaRPr>
          </a:p>
        </p:txBody>
      </p:sp>
      <p:sp>
        <p:nvSpPr>
          <p:cNvPr id="113667" name="Подзаголовок 2"/>
          <p:cNvSpPr>
            <a:spLocks noGrp="1"/>
          </p:cNvSpPr>
          <p:nvPr>
            <p:ph type="subTitle" idx="4294967295"/>
          </p:nvPr>
        </p:nvSpPr>
        <p:spPr>
          <a:xfrm>
            <a:off x="4427984" y="1340768"/>
            <a:ext cx="3816424" cy="2160240"/>
          </a:xfrm>
        </p:spPr>
        <p:txBody>
          <a:bodyPr>
            <a:normAutofit fontScale="85000" lnSpcReduction="20000"/>
          </a:bodyPr>
          <a:lstStyle/>
          <a:p>
            <a:pPr indent="-342900">
              <a:buFont typeface="Wingdings" panose="05000000000000000000" pitchFamily="2" charset="2"/>
              <a:buChar char="ü"/>
            </a:pPr>
            <a:r>
              <a:rPr lang="en-US" dirty="0" smtClean="0"/>
              <a:t>Venture companies  </a:t>
            </a:r>
            <a:endParaRPr lang="kk-KZ" dirty="0" smtClean="0"/>
          </a:p>
          <a:p>
            <a:pPr indent="-342900">
              <a:buFont typeface="Wingdings" panose="05000000000000000000" pitchFamily="2" charset="2"/>
              <a:buChar char="ü"/>
            </a:pPr>
            <a:r>
              <a:rPr lang="en-US" dirty="0" smtClean="0"/>
              <a:t>Implementing firms  </a:t>
            </a:r>
            <a:endParaRPr lang="kk-KZ" dirty="0" smtClean="0"/>
          </a:p>
          <a:p>
            <a:pPr indent="-342900">
              <a:buFont typeface="Wingdings" panose="05000000000000000000" pitchFamily="2" charset="2"/>
              <a:buChar char="ü"/>
            </a:pPr>
            <a:r>
              <a:rPr lang="en-US" dirty="0" smtClean="0"/>
              <a:t>Engineering firms  </a:t>
            </a:r>
            <a:endParaRPr lang="kk-KZ" dirty="0" smtClean="0"/>
          </a:p>
          <a:p>
            <a:pPr indent="-342900">
              <a:buFont typeface="Wingdings" panose="05000000000000000000" pitchFamily="2" charset="2"/>
              <a:buChar char="ü"/>
            </a:pPr>
            <a:r>
              <a:rPr lang="en-US" dirty="0" smtClean="0"/>
              <a:t>Engineering firms  </a:t>
            </a:r>
            <a:endParaRPr lang="kk-KZ" dirty="0" smtClean="0"/>
          </a:p>
          <a:p>
            <a:pPr indent="-342900">
              <a:buFont typeface="Wingdings" panose="05000000000000000000" pitchFamily="2" charset="2"/>
              <a:buChar char="ü"/>
            </a:pPr>
            <a:r>
              <a:rPr lang="en-US" dirty="0" smtClean="0"/>
              <a:t>Innovation centers</a:t>
            </a:r>
            <a:endParaRPr lang="ru-RU" altLang="ru-RU" dirty="0" smtClean="0">
              <a:solidFill>
                <a:srgbClr val="898989"/>
              </a:solidFill>
            </a:endParaRPr>
          </a:p>
        </p:txBody>
      </p:sp>
      <p:sp>
        <p:nvSpPr>
          <p:cNvPr id="5" name="Rectangle 4"/>
          <p:cNvSpPr txBox="1">
            <a:spLocks noChangeArrowheads="1"/>
          </p:cNvSpPr>
          <p:nvPr/>
        </p:nvSpPr>
        <p:spPr>
          <a:xfrm>
            <a:off x="395536" y="4437112"/>
            <a:ext cx="7848872" cy="211683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fontAlgn="auto">
              <a:lnSpc>
                <a:spcPct val="90000"/>
              </a:lnSpc>
              <a:spcAft>
                <a:spcPts val="0"/>
              </a:spcAft>
              <a:buFont typeface="Wingdings" panose="05000000000000000000" pitchFamily="2" charset="2"/>
              <a:buChar char="ü"/>
            </a:pPr>
            <a:r>
              <a:rPr lang="en-US" sz="2000" dirty="0" smtClean="0"/>
              <a:t>Venture business is represented by independent small firms specializing in research, development, manufacture of new products. </a:t>
            </a:r>
            <a:endParaRPr lang="kk-KZ" sz="2000" dirty="0" smtClean="0"/>
          </a:p>
          <a:p>
            <a:pPr fontAlgn="auto">
              <a:lnSpc>
                <a:spcPct val="90000"/>
              </a:lnSpc>
              <a:spcAft>
                <a:spcPts val="0"/>
              </a:spcAft>
              <a:buFont typeface="Wingdings" panose="05000000000000000000" pitchFamily="2" charset="2"/>
              <a:buChar char="ü"/>
            </a:pPr>
            <a:r>
              <a:rPr lang="en-US" sz="2000" dirty="0" smtClean="0"/>
              <a:t>Venture firms, as a rule, do not organize the manufacture of products, but transfer their development to other firms.</a:t>
            </a:r>
            <a:endParaRPr lang="ru-RU" altLang="ru-RU" sz="2000" dirty="0" smtClean="0"/>
          </a:p>
        </p:txBody>
      </p:sp>
      <p:pic>
        <p:nvPicPr>
          <p:cNvPr id="2050" name="Picture 2" descr="http://venture-biz.ru/images/stories/deyatelnost/venchurnyy-biznes/venchurnyy-bizne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16832"/>
            <a:ext cx="3120281" cy="2340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263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539552" y="274638"/>
            <a:ext cx="7690048" cy="725487"/>
          </a:xfrm>
        </p:spPr>
        <p:txBody>
          <a:bodyPr/>
          <a:lstStyle/>
          <a:p>
            <a:r>
              <a:rPr lang="en-US" sz="3600" b="1" dirty="0" err="1" smtClean="0"/>
              <a:t>Technopark</a:t>
            </a:r>
            <a:r>
              <a:rPr lang="en-US" sz="3600" b="1" dirty="0" smtClean="0"/>
              <a:t> structures</a:t>
            </a:r>
            <a:endParaRPr lang="ru-RU" sz="3400" b="1" dirty="0">
              <a:solidFill>
                <a:schemeClr val="tx2">
                  <a:satMod val="130000"/>
                </a:schemeClr>
              </a:solidFill>
              <a:latin typeface="+mn-lt"/>
            </a:endParaRPr>
          </a:p>
        </p:txBody>
      </p:sp>
      <p:sp>
        <p:nvSpPr>
          <p:cNvPr id="130051" name="Rectangle 3"/>
          <p:cNvSpPr>
            <a:spLocks noGrp="1" noChangeArrowheads="1"/>
          </p:cNvSpPr>
          <p:nvPr>
            <p:ph idx="4294967295"/>
          </p:nvPr>
        </p:nvSpPr>
        <p:spPr>
          <a:xfrm>
            <a:off x="539552" y="1124745"/>
            <a:ext cx="7690048" cy="2376264"/>
          </a:xfrm>
        </p:spPr>
        <p:txBody>
          <a:bodyPr>
            <a:normAutofit fontScale="70000" lnSpcReduction="20000"/>
          </a:bodyPr>
          <a:lstStyle/>
          <a:p>
            <a:pPr>
              <a:buNone/>
            </a:pPr>
            <a:r>
              <a:rPr lang="en-US" b="1" dirty="0" smtClean="0"/>
              <a:t>Business incubators </a:t>
            </a:r>
            <a:r>
              <a:rPr lang="en-US" dirty="0" smtClean="0"/>
              <a:t>(a form of support for the formation and development of a new firm): </a:t>
            </a:r>
            <a:endParaRPr lang="kk-KZ" dirty="0" smtClean="0"/>
          </a:p>
          <a:p>
            <a:pPr>
              <a:buFontTx/>
              <a:buChar char="-"/>
            </a:pPr>
            <a:r>
              <a:rPr lang="en-US" dirty="0" smtClean="0"/>
              <a:t>corporate; </a:t>
            </a:r>
            <a:endParaRPr lang="kk-KZ" dirty="0" smtClean="0"/>
          </a:p>
          <a:p>
            <a:pPr>
              <a:buFontTx/>
              <a:buChar char="-"/>
            </a:pPr>
            <a:r>
              <a:rPr lang="en-US" dirty="0" smtClean="0"/>
              <a:t>public; </a:t>
            </a:r>
            <a:endParaRPr lang="kk-KZ" dirty="0" smtClean="0"/>
          </a:p>
          <a:p>
            <a:pPr>
              <a:buFontTx/>
              <a:buChar char="-"/>
            </a:pPr>
            <a:r>
              <a:rPr lang="en-US" dirty="0" smtClean="0"/>
              <a:t> University; </a:t>
            </a:r>
            <a:endParaRPr lang="kk-KZ" dirty="0" smtClean="0"/>
          </a:p>
          <a:p>
            <a:pPr>
              <a:buFontTx/>
              <a:buChar char="-"/>
            </a:pPr>
            <a:r>
              <a:rPr lang="en-US" dirty="0" smtClean="0"/>
              <a:t>private.</a:t>
            </a:r>
            <a:br>
              <a:rPr lang="en-US" dirty="0" smtClean="0"/>
            </a:br>
            <a:endParaRPr lang="ru-RU" altLang="ru-RU" sz="2400" dirty="0" smtClean="0"/>
          </a:p>
        </p:txBody>
      </p:sp>
      <p:sp>
        <p:nvSpPr>
          <p:cNvPr id="5" name="Rectangle 3"/>
          <p:cNvSpPr txBox="1">
            <a:spLocks noChangeArrowheads="1"/>
          </p:cNvSpPr>
          <p:nvPr/>
        </p:nvSpPr>
        <p:spPr bwMode="auto">
          <a:xfrm>
            <a:off x="467545" y="3284985"/>
            <a:ext cx="7704856" cy="15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just" fontAlgn="auto">
              <a:lnSpc>
                <a:spcPct val="110000"/>
              </a:lnSpc>
              <a:spcBef>
                <a:spcPts val="0"/>
              </a:spcBef>
              <a:spcAft>
                <a:spcPts val="0"/>
              </a:spcAft>
              <a:buNone/>
              <a:defRPr/>
            </a:pPr>
            <a:r>
              <a:rPr lang="en-US" sz="2200" b="1" dirty="0" err="1" smtClean="0"/>
              <a:t>Technoparks</a:t>
            </a:r>
            <a:r>
              <a:rPr lang="en-US" sz="2200" dirty="0" smtClean="0"/>
              <a:t> are flexible scientific and production structures that represent a polygon for the creation and promotion of science-intensive products. Formed around large research institutes.</a:t>
            </a:r>
            <a:endParaRPr lang="ru-RU" sz="2200" dirty="0"/>
          </a:p>
        </p:txBody>
      </p:sp>
      <p:sp>
        <p:nvSpPr>
          <p:cNvPr id="6" name="Rectangle 3"/>
          <p:cNvSpPr txBox="1">
            <a:spLocks noChangeArrowheads="1"/>
          </p:cNvSpPr>
          <p:nvPr/>
        </p:nvSpPr>
        <p:spPr>
          <a:xfrm>
            <a:off x="500034" y="4786322"/>
            <a:ext cx="7704856" cy="151216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just" fontAlgn="auto">
              <a:spcBef>
                <a:spcPts val="0"/>
              </a:spcBef>
              <a:spcAft>
                <a:spcPts val="0"/>
              </a:spcAft>
              <a:buNone/>
            </a:pPr>
            <a:r>
              <a:rPr lang="en-US" b="1" dirty="0" err="1" smtClean="0"/>
              <a:t>Technopolis</a:t>
            </a:r>
            <a:r>
              <a:rPr lang="en-US" dirty="0" smtClean="0"/>
              <a:t> is a more perfect form of combining science and production, including small towns - science cities, the development of which is determined by the activities of scientific and production complexes.</a:t>
            </a:r>
            <a:endParaRPr lang="ru-RU" altLang="ru-RU" dirty="0" smtClean="0"/>
          </a:p>
        </p:txBody>
      </p:sp>
    </p:spTree>
    <p:extLst>
      <p:ext uri="{BB962C8B-B14F-4D97-AF65-F5344CB8AC3E}">
        <p14:creationId xmlns:p14="http://schemas.microsoft.com/office/powerpoint/2010/main" val="1406747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ctrTitle" idx="4294967295"/>
          </p:nvPr>
        </p:nvSpPr>
        <p:spPr>
          <a:xfrm>
            <a:off x="1043608" y="1412776"/>
            <a:ext cx="6768752" cy="1470025"/>
          </a:xfrm>
        </p:spPr>
        <p:txBody>
          <a:bodyPr>
            <a:noAutofit/>
          </a:bodyPr>
          <a:lstStyle/>
          <a:p>
            <a:pPr algn="r" fontAlgn="auto">
              <a:spcAft>
                <a:spcPts val="0"/>
              </a:spcAft>
              <a:defRPr/>
            </a:pPr>
            <a:r>
              <a:rPr lang="en-US" sz="4800" dirty="0" smtClean="0"/>
              <a:t>Aspects of management of innovative business</a:t>
            </a:r>
            <a:endParaRPr lang="ru-RU" sz="4800" b="1" dirty="0">
              <a:solidFill>
                <a:schemeClr val="tx2">
                  <a:satMod val="130000"/>
                </a:schemeClr>
              </a:solidFill>
              <a:latin typeface="+mn-lt"/>
            </a:endParaRPr>
          </a:p>
        </p:txBody>
      </p:sp>
      <p:pic>
        <p:nvPicPr>
          <p:cNvPr id="3074" name="Picture 2" descr="http://old.pmprofit.ru/upload/altasib.editortools/iblock/c5d1809d0d6dba2b19d3de949f506ac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097540"/>
            <a:ext cx="441960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377620"/>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idx="4294967295"/>
          </p:nvPr>
        </p:nvSpPr>
        <p:spPr>
          <a:xfrm>
            <a:off x="701115" y="260648"/>
            <a:ext cx="7258000" cy="936104"/>
          </a:xfrm>
        </p:spPr>
        <p:txBody>
          <a:bodyPr/>
          <a:lstStyle/>
          <a:p>
            <a:pPr fontAlgn="auto">
              <a:spcAft>
                <a:spcPts val="0"/>
              </a:spcAft>
              <a:defRPr/>
            </a:pPr>
            <a:r>
              <a:rPr lang="en-US" sz="3600" b="1" dirty="0" smtClean="0"/>
              <a:t>Market analysis</a:t>
            </a:r>
            <a:endParaRPr lang="ru-RU" sz="3400" b="1" dirty="0">
              <a:solidFill>
                <a:schemeClr val="tx2">
                  <a:satMod val="130000"/>
                </a:schemeClr>
              </a:solidFill>
              <a:latin typeface="+mn-lt"/>
            </a:endParaRPr>
          </a:p>
        </p:txBody>
      </p:sp>
      <p:sp>
        <p:nvSpPr>
          <p:cNvPr id="149507" name="Rectangle 3"/>
          <p:cNvSpPr>
            <a:spLocks noGrp="1" noChangeArrowheads="1"/>
          </p:cNvSpPr>
          <p:nvPr>
            <p:ph type="body" idx="4294967295"/>
          </p:nvPr>
        </p:nvSpPr>
        <p:spPr>
          <a:xfrm>
            <a:off x="395536" y="1341438"/>
            <a:ext cx="7834064" cy="4784725"/>
          </a:xfrm>
        </p:spPr>
        <p:txBody>
          <a:bodyPr>
            <a:normAutofit/>
          </a:bodyPr>
          <a:lstStyle/>
          <a:p>
            <a:pPr marL="536575" indent="-422275" algn="just">
              <a:spcBef>
                <a:spcPts val="0"/>
              </a:spcBef>
              <a:buFont typeface="Wingdings" panose="05000000000000000000" pitchFamily="2" charset="2"/>
              <a:buChar char="ü"/>
            </a:pPr>
            <a:r>
              <a:rPr lang="en-US" sz="2400" dirty="0" smtClean="0"/>
              <a:t>research of commodity and firm </a:t>
            </a:r>
            <a:endParaRPr lang="kk-KZ" sz="2400" dirty="0" smtClean="0"/>
          </a:p>
          <a:p>
            <a:pPr marL="536575" indent="-422275" algn="just">
              <a:spcBef>
                <a:spcPts val="0"/>
              </a:spcBef>
              <a:buFont typeface="Wingdings" panose="05000000000000000000" pitchFamily="2" charset="2"/>
              <a:buChar char="ü"/>
            </a:pPr>
            <a:r>
              <a:rPr lang="en-US" sz="2400" dirty="0" smtClean="0"/>
              <a:t>structure of the market </a:t>
            </a:r>
            <a:endParaRPr lang="kk-KZ" sz="2400" dirty="0" smtClean="0"/>
          </a:p>
          <a:p>
            <a:pPr marL="536575" indent="-422275" algn="just">
              <a:spcBef>
                <a:spcPts val="0"/>
              </a:spcBef>
              <a:buFont typeface="Wingdings" panose="05000000000000000000" pitchFamily="2" charset="2"/>
              <a:buChar char="ü"/>
            </a:pPr>
            <a:r>
              <a:rPr lang="en-US" sz="2400" dirty="0" smtClean="0"/>
              <a:t>analysis of consumer preferences and motivations </a:t>
            </a:r>
            <a:endParaRPr lang="kk-KZ" sz="2400" dirty="0" smtClean="0"/>
          </a:p>
          <a:p>
            <a:pPr marL="536575" indent="-422275" algn="just">
              <a:spcBef>
                <a:spcPts val="0"/>
              </a:spcBef>
              <a:buFont typeface="Wingdings" panose="05000000000000000000" pitchFamily="2" charset="2"/>
              <a:buChar char="ü"/>
            </a:pPr>
            <a:r>
              <a:rPr lang="en-US" sz="2400" dirty="0" smtClean="0"/>
              <a:t>consumer segmentation and </a:t>
            </a:r>
            <a:endParaRPr lang="kk-KZ" sz="2400" dirty="0" smtClean="0"/>
          </a:p>
          <a:p>
            <a:pPr marL="536575" indent="-422275" algn="just">
              <a:spcBef>
                <a:spcPts val="0"/>
              </a:spcBef>
              <a:buFont typeface="Wingdings" panose="05000000000000000000" pitchFamily="2" charset="2"/>
              <a:buChar char="ü"/>
            </a:pPr>
            <a:r>
              <a:rPr lang="en-US" sz="2400" dirty="0" smtClean="0"/>
              <a:t>the possible definition of free niches </a:t>
            </a:r>
            <a:endParaRPr lang="kk-KZ" sz="2400" dirty="0" smtClean="0"/>
          </a:p>
          <a:p>
            <a:pPr marL="536575" indent="-422275" algn="just">
              <a:spcBef>
                <a:spcPts val="0"/>
              </a:spcBef>
              <a:buFont typeface="Wingdings" panose="05000000000000000000" pitchFamily="2" charset="2"/>
              <a:buChar char="ü"/>
            </a:pPr>
            <a:r>
              <a:rPr lang="en-US" sz="2400" dirty="0" smtClean="0"/>
              <a:t>the study of the company's macro environment </a:t>
            </a:r>
            <a:endParaRPr lang="kk-KZ" sz="2400" dirty="0" smtClean="0"/>
          </a:p>
          <a:p>
            <a:pPr marL="536575" indent="-422275" algn="just">
              <a:spcBef>
                <a:spcPts val="0"/>
              </a:spcBef>
              <a:buFont typeface="Wingdings" panose="05000000000000000000" pitchFamily="2" charset="2"/>
              <a:buChar char="ü"/>
            </a:pPr>
            <a:r>
              <a:rPr lang="en-US" sz="2400" dirty="0" smtClean="0"/>
              <a:t>analysis of trade practices and </a:t>
            </a:r>
            <a:endParaRPr lang="kk-KZ" sz="2400" dirty="0" smtClean="0"/>
          </a:p>
          <a:p>
            <a:pPr marL="536575" indent="-422275" algn="just">
              <a:spcBef>
                <a:spcPts val="0"/>
              </a:spcBef>
              <a:buFont typeface="Wingdings" panose="05000000000000000000" pitchFamily="2" charset="2"/>
              <a:buChar char="ü"/>
            </a:pPr>
            <a:r>
              <a:rPr lang="en-US" sz="2400" dirty="0" smtClean="0"/>
              <a:t>commercial standards of </a:t>
            </a:r>
            <a:endParaRPr lang="kk-KZ" sz="2400" dirty="0" smtClean="0"/>
          </a:p>
          <a:p>
            <a:pPr marL="536575" indent="-422275" algn="just">
              <a:spcBef>
                <a:spcPts val="0"/>
              </a:spcBef>
              <a:buNone/>
            </a:pPr>
            <a:r>
              <a:rPr lang="en-US" sz="2400" dirty="0" smtClean="0"/>
              <a:t>conduct study of legislative base.</a:t>
            </a:r>
            <a:endParaRPr lang="ru-RU" altLang="ru-RU" sz="2400" dirty="0" smtClean="0"/>
          </a:p>
        </p:txBody>
      </p:sp>
      <p:pic>
        <p:nvPicPr>
          <p:cNvPr id="4098" name="Picture 2" descr="http://kub-nsk.ru/uploads/images/whatWeSuggest/marketingResearch.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390"/>
          <a:stretch/>
        </p:blipFill>
        <p:spPr bwMode="auto">
          <a:xfrm>
            <a:off x="4714876" y="4000504"/>
            <a:ext cx="3283808" cy="244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512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idx="4294967295"/>
          </p:nvPr>
        </p:nvSpPr>
        <p:spPr>
          <a:xfrm>
            <a:off x="539552" y="274638"/>
            <a:ext cx="7690048" cy="1143000"/>
          </a:xfrm>
        </p:spPr>
        <p:txBody>
          <a:bodyPr>
            <a:normAutofit fontScale="90000"/>
          </a:bodyPr>
          <a:lstStyle/>
          <a:p>
            <a:pPr fontAlgn="auto">
              <a:spcAft>
                <a:spcPts val="0"/>
              </a:spcAft>
              <a:defRPr/>
            </a:pPr>
            <a:r>
              <a:rPr lang="en-US" sz="3600" b="1" dirty="0" smtClean="0"/>
              <a:t>Stages of developing and creating a new product</a:t>
            </a:r>
            <a:endParaRPr lang="ru-RU" sz="3400" b="1" dirty="0">
              <a:solidFill>
                <a:schemeClr val="tx2">
                  <a:satMod val="130000"/>
                </a:schemeClr>
              </a:solidFill>
              <a:latin typeface="+mn-lt"/>
            </a:endParaRPr>
          </a:p>
        </p:txBody>
      </p:sp>
      <p:sp>
        <p:nvSpPr>
          <p:cNvPr id="151555" name="Rectangle 3"/>
          <p:cNvSpPr>
            <a:spLocks noGrp="1" noChangeArrowheads="1"/>
          </p:cNvSpPr>
          <p:nvPr>
            <p:ph type="body" idx="4294967295"/>
          </p:nvPr>
        </p:nvSpPr>
        <p:spPr>
          <a:xfrm>
            <a:off x="539552" y="1484784"/>
            <a:ext cx="7258000" cy="4525962"/>
          </a:xfrm>
        </p:spPr>
        <p:txBody>
          <a:bodyPr/>
          <a:lstStyle/>
          <a:p>
            <a:pPr marL="609600" indent="-609600">
              <a:buFontTx/>
              <a:buAutoNum type="arabicPeriod"/>
            </a:pPr>
            <a:r>
              <a:rPr lang="en-US" dirty="0" smtClean="0"/>
              <a:t>Develop a new product strategy </a:t>
            </a:r>
            <a:endParaRPr lang="kk-KZ" dirty="0" smtClean="0"/>
          </a:p>
          <a:p>
            <a:pPr marL="609600" indent="-609600">
              <a:buFontTx/>
              <a:buAutoNum type="arabicPeriod"/>
            </a:pPr>
            <a:r>
              <a:rPr lang="en-US" dirty="0" smtClean="0"/>
              <a:t>Forming an idea </a:t>
            </a:r>
            <a:endParaRPr lang="kk-KZ" dirty="0" smtClean="0"/>
          </a:p>
          <a:p>
            <a:pPr marL="609600" indent="-609600">
              <a:buFontTx/>
              <a:buAutoNum type="arabicPeriod"/>
            </a:pPr>
            <a:r>
              <a:rPr lang="en-US" dirty="0" smtClean="0"/>
              <a:t>Evaluation of alternatives </a:t>
            </a:r>
            <a:endParaRPr lang="kk-KZ" dirty="0" smtClean="0"/>
          </a:p>
          <a:p>
            <a:pPr marL="609600" indent="-609600">
              <a:buFontTx/>
              <a:buAutoNum type="arabicPeriod"/>
            </a:pPr>
            <a:r>
              <a:rPr lang="en-US" dirty="0" smtClean="0"/>
              <a:t>Business analysis </a:t>
            </a:r>
            <a:endParaRPr lang="kk-KZ" dirty="0" smtClean="0"/>
          </a:p>
          <a:p>
            <a:pPr marL="609600" indent="-609600">
              <a:buFontTx/>
              <a:buAutoNum type="arabicPeriod"/>
            </a:pPr>
            <a:r>
              <a:rPr lang="en-US" dirty="0" smtClean="0"/>
              <a:t>Creating a prototype </a:t>
            </a:r>
            <a:endParaRPr lang="kk-KZ" dirty="0" smtClean="0"/>
          </a:p>
          <a:p>
            <a:pPr marL="609600" indent="-609600">
              <a:buFontTx/>
              <a:buAutoNum type="arabicPeriod"/>
            </a:pPr>
            <a:r>
              <a:rPr lang="en-US" dirty="0" smtClean="0"/>
              <a:t>Marketing Testing </a:t>
            </a:r>
            <a:endParaRPr lang="kk-KZ" dirty="0" smtClean="0"/>
          </a:p>
          <a:p>
            <a:pPr marL="609600" indent="-609600">
              <a:buFontTx/>
              <a:buAutoNum type="arabicPeriod"/>
            </a:pPr>
            <a:r>
              <a:rPr lang="en-US" dirty="0" smtClean="0"/>
              <a:t>Commercialization</a:t>
            </a:r>
            <a:endParaRPr lang="ru-RU" altLang="ru-RU" dirty="0" smtClean="0"/>
          </a:p>
        </p:txBody>
      </p:sp>
      <p:pic>
        <p:nvPicPr>
          <p:cNvPr id="5122" name="Picture 2" descr="http://aquariumania.ru/wp-content/uploads/2016/0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3501008"/>
            <a:ext cx="4850904" cy="323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414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a:xfrm>
            <a:off x="539552" y="274638"/>
            <a:ext cx="7690048" cy="1143000"/>
          </a:xfrm>
        </p:spPr>
        <p:txBody>
          <a:bodyPr>
            <a:normAutofit fontScale="90000"/>
          </a:bodyPr>
          <a:lstStyle/>
          <a:p>
            <a:r>
              <a:rPr lang="en-US" sz="3600" b="1" dirty="0" smtClean="0"/>
              <a:t>Typical reasons for the failure of new products</a:t>
            </a:r>
            <a:endParaRPr lang="ru-RU" sz="3400" b="1" dirty="0">
              <a:solidFill>
                <a:schemeClr val="tx2">
                  <a:satMod val="130000"/>
                </a:schemeClr>
              </a:solidFill>
              <a:latin typeface="+mn-lt"/>
            </a:endParaRPr>
          </a:p>
        </p:txBody>
      </p:sp>
      <p:sp>
        <p:nvSpPr>
          <p:cNvPr id="152579" name="Rectangle 3"/>
          <p:cNvSpPr>
            <a:spLocks noGrp="1" noChangeArrowheads="1"/>
          </p:cNvSpPr>
          <p:nvPr>
            <p:ph type="body" idx="4294967295"/>
          </p:nvPr>
        </p:nvSpPr>
        <p:spPr>
          <a:xfrm>
            <a:off x="539552" y="1773238"/>
            <a:ext cx="7632848" cy="4525962"/>
          </a:xfrm>
        </p:spPr>
        <p:txBody>
          <a:bodyPr>
            <a:normAutofit/>
          </a:bodyPr>
          <a:lstStyle/>
          <a:p>
            <a:pPr marL="628650" indent="-514350">
              <a:buFont typeface="+mj-lt"/>
              <a:buAutoNum type="arabicPeriod"/>
            </a:pPr>
            <a:r>
              <a:rPr lang="en-US" sz="2400" dirty="0" smtClean="0"/>
              <a:t>"Blurring" of novelty of goods </a:t>
            </a:r>
            <a:endParaRPr lang="kk-KZ" sz="2400" dirty="0" smtClean="0"/>
          </a:p>
          <a:p>
            <a:pPr marL="628650" indent="-514350">
              <a:buFont typeface="+mj-lt"/>
              <a:buAutoNum type="arabicPeriod"/>
            </a:pPr>
            <a:r>
              <a:rPr lang="en-US" sz="2400" dirty="0" smtClean="0"/>
              <a:t>Errors in the choice of the target market </a:t>
            </a:r>
            <a:endParaRPr lang="kk-KZ" sz="2400" dirty="0" smtClean="0"/>
          </a:p>
          <a:p>
            <a:pPr marL="628650" indent="-514350">
              <a:buFont typeface="+mj-lt"/>
              <a:buAutoNum type="arabicPeriod"/>
            </a:pPr>
            <a:r>
              <a:rPr lang="en-US" sz="2400" dirty="0" smtClean="0"/>
              <a:t>Weak complex marketing-mix Imperfection of qualitative characteristics of the goods </a:t>
            </a:r>
            <a:endParaRPr lang="kk-KZ" sz="2400" dirty="0" smtClean="0"/>
          </a:p>
          <a:p>
            <a:pPr marL="628650" indent="-514350">
              <a:buFont typeface="+mj-lt"/>
              <a:buAutoNum type="arabicPeriod"/>
            </a:pPr>
            <a:r>
              <a:rPr lang="en-US" sz="2400" dirty="0" smtClean="0"/>
              <a:t>Temporary errors </a:t>
            </a:r>
            <a:endParaRPr lang="kk-KZ" sz="2400" dirty="0" smtClean="0"/>
          </a:p>
          <a:p>
            <a:pPr marL="628650" indent="-514350">
              <a:buFont typeface="+mj-lt"/>
              <a:buAutoNum type="arabicPeriod"/>
            </a:pPr>
            <a:r>
              <a:rPr lang="en-US" sz="2400" dirty="0" smtClean="0"/>
              <a:t>The discrepancy between the planned and actually necessary budget.</a:t>
            </a:r>
            <a:endParaRPr lang="ru-RU" altLang="ru-RU" sz="2400" dirty="0" smtClean="0"/>
          </a:p>
        </p:txBody>
      </p:sp>
    </p:spTree>
    <p:extLst>
      <p:ext uri="{BB962C8B-B14F-4D97-AF65-F5344CB8AC3E}">
        <p14:creationId xmlns:p14="http://schemas.microsoft.com/office/powerpoint/2010/main" val="1208313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idx="4294967295"/>
          </p:nvPr>
        </p:nvSpPr>
        <p:spPr>
          <a:xfrm>
            <a:off x="683568" y="274638"/>
            <a:ext cx="7546032" cy="1143000"/>
          </a:xfrm>
        </p:spPr>
        <p:txBody>
          <a:bodyPr/>
          <a:lstStyle/>
          <a:p>
            <a:r>
              <a:rPr lang="en-US" sz="3600" b="1" dirty="0" smtClean="0"/>
              <a:t>SWOT analysis</a:t>
            </a:r>
            <a:endParaRPr lang="ru-RU" sz="3400" b="1" dirty="0">
              <a:solidFill>
                <a:schemeClr val="tx2">
                  <a:satMod val="130000"/>
                </a:schemeClr>
              </a:solidFill>
              <a:latin typeface="+mn-lt"/>
            </a:endParaRPr>
          </a:p>
        </p:txBody>
      </p:sp>
      <p:sp>
        <p:nvSpPr>
          <p:cNvPr id="182275" name="Rectangle 3"/>
          <p:cNvSpPr>
            <a:spLocks noGrp="1" noChangeArrowheads="1"/>
          </p:cNvSpPr>
          <p:nvPr>
            <p:ph type="body" idx="4294967295"/>
          </p:nvPr>
        </p:nvSpPr>
        <p:spPr>
          <a:xfrm>
            <a:off x="611560" y="1600200"/>
            <a:ext cx="7618040" cy="4525963"/>
          </a:xfrm>
        </p:spPr>
        <p:txBody>
          <a:bodyPr/>
          <a:lstStyle/>
          <a:p>
            <a:pPr>
              <a:lnSpc>
                <a:spcPct val="90000"/>
              </a:lnSpc>
              <a:buFontTx/>
              <a:buNone/>
            </a:pPr>
            <a:r>
              <a:rPr lang="en-US" sz="2400" dirty="0" smtClean="0"/>
              <a:t>It is carried out with the purpose: the identification of the potential of force (S); </a:t>
            </a:r>
            <a:endParaRPr lang="kk-KZ" sz="2400" dirty="0" smtClean="0"/>
          </a:p>
          <a:p>
            <a:pPr>
              <a:lnSpc>
                <a:spcPct val="90000"/>
              </a:lnSpc>
              <a:buFontTx/>
              <a:buNone/>
            </a:pPr>
            <a:r>
              <a:rPr lang="en-US" sz="2400" dirty="0" smtClean="0"/>
              <a:t>identification of weakness potential (W); </a:t>
            </a:r>
            <a:endParaRPr lang="kk-KZ" sz="2400" dirty="0" smtClean="0"/>
          </a:p>
          <a:p>
            <a:pPr>
              <a:lnSpc>
                <a:spcPct val="90000"/>
              </a:lnSpc>
              <a:buFontTx/>
              <a:buNone/>
            </a:pPr>
            <a:r>
              <a:rPr lang="en-US" sz="2400" dirty="0" smtClean="0"/>
              <a:t>the establishment of opportunities (O) provided by the external environment; detection of threats (T) from the external environment. </a:t>
            </a:r>
            <a:endParaRPr lang="kk-KZ" sz="2400" dirty="0" smtClean="0"/>
          </a:p>
          <a:p>
            <a:pPr>
              <a:lnSpc>
                <a:spcPct val="90000"/>
              </a:lnSpc>
              <a:buFontTx/>
              <a:buNone/>
            </a:pPr>
            <a:r>
              <a:rPr lang="en-US" sz="2400" dirty="0" smtClean="0"/>
              <a:t>After drawing up a list of strengths and weaknesses, as well as opportunities and threats, establish links between them.</a:t>
            </a:r>
            <a:endParaRPr lang="ru-RU" altLang="ru-RU" sz="2400" dirty="0" smtClean="0"/>
          </a:p>
        </p:txBody>
      </p:sp>
    </p:spTree>
    <p:extLst>
      <p:ext uri="{BB962C8B-B14F-4D97-AF65-F5344CB8AC3E}">
        <p14:creationId xmlns:p14="http://schemas.microsoft.com/office/powerpoint/2010/main" val="2326548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idx="4294967295"/>
          </p:nvPr>
        </p:nvSpPr>
        <p:spPr>
          <a:xfrm>
            <a:off x="611560" y="274638"/>
            <a:ext cx="7618040" cy="1143000"/>
          </a:xfrm>
        </p:spPr>
        <p:txBody>
          <a:bodyPr>
            <a:normAutofit/>
          </a:bodyPr>
          <a:lstStyle/>
          <a:p>
            <a:r>
              <a:rPr lang="en-US" sz="3600" b="1" dirty="0" smtClean="0"/>
              <a:t>Determination of the payback period</a:t>
            </a:r>
            <a:endParaRPr lang="ru-RU" sz="3400" b="1" dirty="0">
              <a:solidFill>
                <a:schemeClr val="tx2">
                  <a:satMod val="130000"/>
                </a:schemeClr>
              </a:solidFill>
              <a:latin typeface="+mn-lt"/>
            </a:endParaRPr>
          </a:p>
        </p:txBody>
      </p:sp>
      <p:sp>
        <p:nvSpPr>
          <p:cNvPr id="241667" name="Rectangle 3"/>
          <p:cNvSpPr>
            <a:spLocks noGrp="1" noChangeArrowheads="1"/>
          </p:cNvSpPr>
          <p:nvPr>
            <p:ph type="body" idx="4294967295"/>
          </p:nvPr>
        </p:nvSpPr>
        <p:spPr>
          <a:xfrm>
            <a:off x="264890" y="1412776"/>
            <a:ext cx="7906072" cy="3268960"/>
          </a:xfrm>
        </p:spPr>
        <p:txBody>
          <a:bodyPr>
            <a:normAutofit fontScale="92500" lnSpcReduction="20000"/>
          </a:bodyPr>
          <a:lstStyle/>
          <a:p>
            <a:pPr marL="536575" indent="-422275" algn="just">
              <a:buFont typeface="Wingdings" panose="05000000000000000000" pitchFamily="2" charset="2"/>
              <a:buChar char="q"/>
            </a:pPr>
            <a:r>
              <a:rPr lang="en-US" dirty="0" smtClean="0"/>
              <a:t>The payback period is one of the most common indicators for assessing the effectiveness of investments. The indicator is based not on profit, but on the cash flow with the reduction of the invested funds. </a:t>
            </a:r>
            <a:endParaRPr lang="kk-KZ" dirty="0" smtClean="0"/>
          </a:p>
          <a:p>
            <a:pPr marL="536575" indent="-422275" algn="just">
              <a:buFont typeface="Wingdings" panose="05000000000000000000" pitchFamily="2" charset="2"/>
              <a:buChar char="q"/>
            </a:pPr>
            <a:r>
              <a:rPr lang="en-US" dirty="0" smtClean="0"/>
              <a:t>Payback period is the period of time for which discounted costs will be compensated by discounted incomes.</a:t>
            </a:r>
            <a:endParaRPr lang="ru-RU" altLang="ru-RU" dirty="0" smtClean="0"/>
          </a:p>
        </p:txBody>
      </p:sp>
      <p:pic>
        <p:nvPicPr>
          <p:cNvPr id="6146" name="Picture 2" descr="http://bns-od.com/uploads/posts/2013-11/1385547779_325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4149080"/>
            <a:ext cx="4103018" cy="2348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130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idx="4294967295"/>
          </p:nvPr>
        </p:nvSpPr>
        <p:spPr>
          <a:xfrm>
            <a:off x="323528" y="404664"/>
            <a:ext cx="7920558" cy="1012825"/>
          </a:xfrm>
        </p:spPr>
        <p:txBody>
          <a:bodyPr>
            <a:noAutofit/>
          </a:bodyPr>
          <a:lstStyle/>
          <a:p>
            <a:r>
              <a:rPr lang="en-US" sz="3600" b="1" dirty="0" smtClean="0"/>
              <a:t>The impact of uncertainty and risk factors</a:t>
            </a:r>
            <a:endParaRPr lang="ru-RU" sz="3400" b="1" dirty="0">
              <a:solidFill>
                <a:schemeClr val="tx2">
                  <a:satMod val="130000"/>
                </a:schemeClr>
              </a:solidFill>
              <a:latin typeface="+mn-lt"/>
            </a:endParaRPr>
          </a:p>
        </p:txBody>
      </p:sp>
      <p:grpSp>
        <p:nvGrpSpPr>
          <p:cNvPr id="2" name="Diagram 32"/>
          <p:cNvGrpSpPr>
            <a:grpSpLocks/>
          </p:cNvGrpSpPr>
          <p:nvPr/>
        </p:nvGrpSpPr>
        <p:grpSpPr bwMode="auto">
          <a:xfrm>
            <a:off x="683568" y="1577592"/>
            <a:ext cx="7128792" cy="4811559"/>
            <a:chOff x="809" y="822"/>
            <a:chExt cx="2978" cy="2715"/>
          </a:xfrm>
        </p:grpSpPr>
        <p:sp>
          <p:nvSpPr>
            <p:cNvPr id="3" name="_s13316"/>
            <p:cNvSpPr>
              <a:spLocks noChangeShapeType="1"/>
            </p:cNvSpPr>
            <p:nvPr/>
          </p:nvSpPr>
          <p:spPr bwMode="auto">
            <a:xfrm flipH="1" flipV="1">
              <a:off x="1702" y="1840"/>
              <a:ext cx="295" cy="171"/>
            </a:xfrm>
            <a:prstGeom prst="line">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0" tIns="0" rIns="0" bIns="0" numCol="1" anchor="ctr" anchorCtr="0" compatLnSpc="1">
              <a:prstTxWarp prst="textNoShape">
                <a:avLst/>
              </a:prstTxWarp>
            </a:bodyPr>
            <a:lstStyle/>
            <a:p>
              <a:endParaRPr lang="ru-RU" sz="1600" b="1">
                <a:solidFill>
                  <a:schemeClr val="bg1"/>
                </a:solidFill>
                <a:effectLst>
                  <a:outerShdw blurRad="38100" dist="38100" dir="2700000" algn="tl">
                    <a:srgbClr val="000000">
                      <a:alpha val="43137"/>
                    </a:srgbClr>
                  </a:outerShdw>
                </a:effectLst>
              </a:endParaRPr>
            </a:p>
          </p:txBody>
        </p:sp>
        <p:sp>
          <p:nvSpPr>
            <p:cNvPr id="4" name="_s13317"/>
            <p:cNvSpPr>
              <a:spLocks noChangeArrowheads="1"/>
            </p:cNvSpPr>
            <p:nvPr/>
          </p:nvSpPr>
          <p:spPr bwMode="auto">
            <a:xfrm>
              <a:off x="876" y="1332"/>
              <a:ext cx="872"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ru-RU" altLang="ru-RU" sz="1600" b="1">
                  <a:solidFill>
                    <a:schemeClr val="bg1"/>
                  </a:solidFill>
                  <a:effectLst>
                    <a:outerShdw blurRad="38100" dist="38100" dir="2700000" algn="tl">
                      <a:srgbClr val="000000">
                        <a:alpha val="43137"/>
                      </a:srgbClr>
                    </a:outerShdw>
                  </a:effectLst>
                </a:rPr>
                <a:t>…</a:t>
              </a:r>
            </a:p>
          </p:txBody>
        </p:sp>
        <p:sp>
          <p:nvSpPr>
            <p:cNvPr id="5" name="_s13318"/>
            <p:cNvSpPr>
              <a:spLocks noChangeShapeType="1"/>
            </p:cNvSpPr>
            <p:nvPr/>
          </p:nvSpPr>
          <p:spPr bwMode="auto">
            <a:xfrm flipH="1">
              <a:off x="1702" y="2349"/>
              <a:ext cx="296" cy="170"/>
            </a:xfrm>
            <a:prstGeom prst="line">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0" tIns="0" rIns="0" bIns="0" numCol="1" anchor="ctr" anchorCtr="0" compatLnSpc="1">
              <a:prstTxWarp prst="textNoShape">
                <a:avLst/>
              </a:prstTxWarp>
            </a:bodyPr>
            <a:lstStyle/>
            <a:p>
              <a:endParaRPr lang="ru-RU" sz="1600" b="1">
                <a:solidFill>
                  <a:schemeClr val="bg1"/>
                </a:solidFill>
                <a:effectLst>
                  <a:outerShdw blurRad="38100" dist="38100" dir="2700000" algn="tl">
                    <a:srgbClr val="000000">
                      <a:alpha val="43137"/>
                    </a:srgbClr>
                  </a:outerShdw>
                </a:effectLst>
              </a:endParaRPr>
            </a:p>
          </p:txBody>
        </p:sp>
        <p:sp>
          <p:nvSpPr>
            <p:cNvPr id="6" name="_s13319"/>
            <p:cNvSpPr>
              <a:spLocks noChangeArrowheads="1"/>
            </p:cNvSpPr>
            <p:nvPr/>
          </p:nvSpPr>
          <p:spPr bwMode="auto">
            <a:xfrm>
              <a:off x="809" y="2350"/>
              <a:ext cx="940"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endParaRPr lang="kk-KZ" sz="1600" dirty="0" smtClean="0"/>
            </a:p>
            <a:p>
              <a:r>
                <a:rPr lang="en-US" sz="1600" dirty="0" smtClean="0"/>
                <a:t>Lack of complete and </a:t>
              </a:r>
              <a:endParaRPr lang="kk-KZ" sz="1600" dirty="0" smtClean="0"/>
            </a:p>
            <a:p>
              <a:r>
                <a:rPr lang="en-US" sz="1600" dirty="0" smtClean="0"/>
                <a:t>reliable information</a:t>
              </a:r>
            </a:p>
            <a:p>
              <a:r>
                <a:rPr lang="en-US" sz="1600" dirty="0" smtClean="0"/>
                <a:t/>
              </a:r>
              <a:br>
                <a:rPr lang="en-US" sz="1600" dirty="0" smtClean="0"/>
              </a:br>
              <a:endParaRPr lang="ru-RU" altLang="ru-RU" sz="1600" b="1" dirty="0">
                <a:solidFill>
                  <a:schemeClr val="bg1"/>
                </a:solidFill>
                <a:effectLst>
                  <a:outerShdw blurRad="38100" dist="38100" dir="2700000" algn="tl">
                    <a:srgbClr val="000000">
                      <a:alpha val="43137"/>
                    </a:srgbClr>
                  </a:outerShdw>
                </a:effectLst>
              </a:endParaRPr>
            </a:p>
          </p:txBody>
        </p:sp>
        <p:sp>
          <p:nvSpPr>
            <p:cNvPr id="7" name="_s13320"/>
            <p:cNvSpPr>
              <a:spLocks noChangeShapeType="1"/>
            </p:cNvSpPr>
            <p:nvPr/>
          </p:nvSpPr>
          <p:spPr bwMode="auto">
            <a:xfrm>
              <a:off x="2290" y="2517"/>
              <a:ext cx="1" cy="341"/>
            </a:xfrm>
            <a:prstGeom prst="line">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0" tIns="0" rIns="0" bIns="0" numCol="1" anchor="ctr" anchorCtr="0" compatLnSpc="1">
              <a:prstTxWarp prst="textNoShape">
                <a:avLst/>
              </a:prstTxWarp>
            </a:bodyPr>
            <a:lstStyle/>
            <a:p>
              <a:endParaRPr lang="ru-RU" sz="1600" b="1">
                <a:solidFill>
                  <a:schemeClr val="bg1"/>
                </a:solidFill>
                <a:effectLst>
                  <a:outerShdw blurRad="38100" dist="38100" dir="2700000" algn="tl">
                    <a:srgbClr val="000000">
                      <a:alpha val="43137"/>
                    </a:srgbClr>
                  </a:outerShdw>
                </a:effectLst>
              </a:endParaRPr>
            </a:p>
          </p:txBody>
        </p:sp>
        <p:sp>
          <p:nvSpPr>
            <p:cNvPr id="8" name="_s13321"/>
            <p:cNvSpPr>
              <a:spLocks noChangeArrowheads="1"/>
            </p:cNvSpPr>
            <p:nvPr/>
          </p:nvSpPr>
          <p:spPr bwMode="auto">
            <a:xfrm>
              <a:off x="1790" y="2858"/>
              <a:ext cx="940"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endParaRPr lang="kk-KZ" sz="1600" dirty="0" smtClean="0"/>
            </a:p>
            <a:p>
              <a:pPr algn="ctr"/>
              <a:r>
                <a:rPr lang="en-US" sz="1600" dirty="0" smtClean="0"/>
                <a:t>Deficiency of liquid</a:t>
              </a:r>
              <a:endParaRPr lang="kk-KZ" sz="1600" dirty="0" smtClean="0"/>
            </a:p>
            <a:p>
              <a:pPr algn="ctr"/>
              <a:r>
                <a:rPr lang="en-US" sz="1600" dirty="0" smtClean="0"/>
                <a:t> assets</a:t>
              </a:r>
            </a:p>
            <a:p>
              <a:pPr algn="ctr"/>
              <a:r>
                <a:rPr lang="en-US" sz="1600" dirty="0" smtClean="0"/>
                <a:t/>
              </a:r>
              <a:br>
                <a:rPr lang="en-US" sz="1600" dirty="0" smtClean="0"/>
              </a:br>
              <a:endParaRPr lang="ru-RU" altLang="ru-RU" sz="1600" b="1" dirty="0">
                <a:solidFill>
                  <a:schemeClr val="bg1"/>
                </a:solidFill>
                <a:effectLst>
                  <a:outerShdw blurRad="38100" dist="38100" dir="2700000" algn="tl">
                    <a:srgbClr val="000000">
                      <a:alpha val="43137"/>
                    </a:srgbClr>
                  </a:outerShdw>
                </a:effectLst>
              </a:endParaRPr>
            </a:p>
          </p:txBody>
        </p:sp>
        <p:sp>
          <p:nvSpPr>
            <p:cNvPr id="9" name="_s13322"/>
            <p:cNvSpPr>
              <a:spLocks noChangeShapeType="1"/>
            </p:cNvSpPr>
            <p:nvPr/>
          </p:nvSpPr>
          <p:spPr bwMode="auto">
            <a:xfrm>
              <a:off x="2583" y="2348"/>
              <a:ext cx="295" cy="171"/>
            </a:xfrm>
            <a:prstGeom prst="line">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0" tIns="0" rIns="0" bIns="0" numCol="1" anchor="ctr" anchorCtr="0" compatLnSpc="1">
              <a:prstTxWarp prst="textNoShape">
                <a:avLst/>
              </a:prstTxWarp>
            </a:bodyPr>
            <a:lstStyle/>
            <a:p>
              <a:endParaRPr lang="ru-RU" sz="1600" b="1">
                <a:solidFill>
                  <a:schemeClr val="bg1"/>
                </a:solidFill>
                <a:effectLst>
                  <a:outerShdw blurRad="38100" dist="38100" dir="2700000" algn="tl">
                    <a:srgbClr val="000000">
                      <a:alpha val="43137"/>
                    </a:srgbClr>
                  </a:outerShdw>
                </a:effectLst>
              </a:endParaRPr>
            </a:p>
          </p:txBody>
        </p:sp>
        <p:sp>
          <p:nvSpPr>
            <p:cNvPr id="10" name="_s13323"/>
            <p:cNvSpPr>
              <a:spLocks noChangeArrowheads="1"/>
            </p:cNvSpPr>
            <p:nvPr/>
          </p:nvSpPr>
          <p:spPr bwMode="auto">
            <a:xfrm>
              <a:off x="2833" y="2349"/>
              <a:ext cx="954"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endParaRPr lang="kk-KZ" sz="1600" dirty="0" smtClean="0"/>
            </a:p>
            <a:p>
              <a:endParaRPr lang="kk-KZ" sz="1600" dirty="0" smtClean="0"/>
            </a:p>
            <a:p>
              <a:r>
                <a:rPr lang="en-US" sz="1600" dirty="0" smtClean="0"/>
                <a:t>Risk of price change</a:t>
              </a:r>
            </a:p>
            <a:p>
              <a:r>
                <a:rPr lang="en-US" sz="1600" dirty="0" smtClean="0"/>
                <a:t/>
              </a:r>
              <a:br>
                <a:rPr lang="en-US" sz="1600" dirty="0" smtClean="0"/>
              </a:br>
              <a:endParaRPr lang="ru-RU" altLang="ru-RU" sz="1600" b="1" dirty="0">
                <a:solidFill>
                  <a:schemeClr val="bg1"/>
                </a:solidFill>
                <a:effectLst>
                  <a:outerShdw blurRad="38100" dist="38100" dir="2700000" algn="tl">
                    <a:srgbClr val="000000">
                      <a:alpha val="43137"/>
                    </a:srgbClr>
                  </a:outerShdw>
                </a:effectLst>
              </a:endParaRPr>
            </a:p>
          </p:txBody>
        </p:sp>
        <p:sp>
          <p:nvSpPr>
            <p:cNvPr id="11" name="_s13324"/>
            <p:cNvSpPr>
              <a:spLocks noChangeShapeType="1"/>
            </p:cNvSpPr>
            <p:nvPr/>
          </p:nvSpPr>
          <p:spPr bwMode="auto">
            <a:xfrm flipV="1">
              <a:off x="2583" y="1840"/>
              <a:ext cx="295" cy="170"/>
            </a:xfrm>
            <a:prstGeom prst="line">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0" tIns="0" rIns="0" bIns="0" numCol="1" anchor="ctr" anchorCtr="0" compatLnSpc="1">
              <a:prstTxWarp prst="textNoShape">
                <a:avLst/>
              </a:prstTxWarp>
            </a:bodyPr>
            <a:lstStyle/>
            <a:p>
              <a:endParaRPr lang="ru-RU" sz="1600" b="1">
                <a:solidFill>
                  <a:schemeClr val="bg1"/>
                </a:solidFill>
                <a:effectLst>
                  <a:outerShdw blurRad="38100" dist="38100" dir="2700000" algn="tl">
                    <a:srgbClr val="000000">
                      <a:alpha val="43137"/>
                    </a:srgbClr>
                  </a:outerShdw>
                </a:effectLst>
              </a:endParaRPr>
            </a:p>
          </p:txBody>
        </p:sp>
        <p:sp>
          <p:nvSpPr>
            <p:cNvPr id="12" name="_s13325"/>
            <p:cNvSpPr>
              <a:spLocks noChangeArrowheads="1"/>
            </p:cNvSpPr>
            <p:nvPr/>
          </p:nvSpPr>
          <p:spPr bwMode="auto">
            <a:xfrm>
              <a:off x="2833" y="1331"/>
              <a:ext cx="954"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1600" dirty="0" smtClean="0"/>
                <a:t>Risk of changes in </a:t>
              </a:r>
              <a:endParaRPr lang="kk-KZ" sz="1600" dirty="0" smtClean="0"/>
            </a:p>
            <a:p>
              <a:pPr algn="ctr"/>
              <a:r>
                <a:rPr lang="en-US" sz="1600" dirty="0" smtClean="0"/>
                <a:t>market conditions</a:t>
              </a:r>
            </a:p>
            <a:p>
              <a:endParaRPr lang="ru-RU" altLang="ru-RU" sz="1600" b="1" dirty="0">
                <a:solidFill>
                  <a:schemeClr val="bg1"/>
                </a:solidFill>
                <a:effectLst>
                  <a:outerShdw blurRad="38100" dist="38100" dir="2700000" algn="tl">
                    <a:srgbClr val="000000">
                      <a:alpha val="43137"/>
                    </a:srgbClr>
                  </a:outerShdw>
                </a:effectLst>
              </a:endParaRPr>
            </a:p>
          </p:txBody>
        </p:sp>
        <p:sp>
          <p:nvSpPr>
            <p:cNvPr id="13" name="_s13326"/>
            <p:cNvSpPr>
              <a:spLocks noChangeShapeType="1"/>
            </p:cNvSpPr>
            <p:nvPr/>
          </p:nvSpPr>
          <p:spPr bwMode="auto">
            <a:xfrm flipV="1">
              <a:off x="2290" y="1500"/>
              <a:ext cx="0" cy="341"/>
            </a:xfrm>
            <a:prstGeom prst="line">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0" tIns="0" rIns="0" bIns="0" numCol="1" anchor="ctr" anchorCtr="0" compatLnSpc="1">
              <a:prstTxWarp prst="textNoShape">
                <a:avLst/>
              </a:prstTxWarp>
            </a:bodyPr>
            <a:lstStyle/>
            <a:p>
              <a:endParaRPr lang="ru-RU" sz="1600" b="1">
                <a:solidFill>
                  <a:schemeClr val="bg1"/>
                </a:solidFill>
                <a:effectLst>
                  <a:outerShdw blurRad="38100" dist="38100" dir="2700000" algn="tl">
                    <a:srgbClr val="000000">
                      <a:alpha val="43137"/>
                    </a:srgbClr>
                  </a:outerShdw>
                </a:effectLst>
              </a:endParaRPr>
            </a:p>
          </p:txBody>
        </p:sp>
        <p:sp>
          <p:nvSpPr>
            <p:cNvPr id="14" name="_s13327"/>
            <p:cNvSpPr>
              <a:spLocks noChangeArrowheads="1"/>
            </p:cNvSpPr>
            <p:nvPr/>
          </p:nvSpPr>
          <p:spPr bwMode="auto">
            <a:xfrm>
              <a:off x="1849" y="822"/>
              <a:ext cx="881"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1600" dirty="0" smtClean="0"/>
                <a:t>Time factor</a:t>
              </a:r>
            </a:p>
          </p:txBody>
        </p:sp>
        <p:sp>
          <p:nvSpPr>
            <p:cNvPr id="15" name="_s13328"/>
            <p:cNvSpPr>
              <a:spLocks noChangeArrowheads="1"/>
            </p:cNvSpPr>
            <p:nvPr/>
          </p:nvSpPr>
          <p:spPr bwMode="auto">
            <a:xfrm>
              <a:off x="1850" y="1841"/>
              <a:ext cx="880" cy="679"/>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endParaRPr lang="kk-KZ" sz="1600" dirty="0" smtClean="0"/>
            </a:p>
            <a:p>
              <a:endParaRPr lang="kk-KZ" sz="1600" dirty="0" smtClean="0"/>
            </a:p>
            <a:p>
              <a:pPr algn="ctr"/>
              <a:r>
                <a:rPr lang="en-US" sz="1600" dirty="0" smtClean="0"/>
                <a:t>Project Effectiveness </a:t>
              </a:r>
              <a:endParaRPr lang="kk-KZ" sz="1600" dirty="0" smtClean="0"/>
            </a:p>
            <a:p>
              <a:pPr algn="ctr"/>
              <a:r>
                <a:rPr lang="en-US" sz="1600" dirty="0" smtClean="0"/>
                <a:t>Evaluation</a:t>
              </a:r>
            </a:p>
            <a:p>
              <a:r>
                <a:rPr lang="en-US" sz="1600" dirty="0" smtClean="0"/>
                <a:t/>
              </a:r>
              <a:br>
                <a:rPr lang="en-US" sz="1600" dirty="0" smtClean="0"/>
              </a:br>
              <a:endParaRPr lang="ru-RU" altLang="ru-RU" sz="1600" b="1" dirty="0">
                <a:solidFill>
                  <a:schemeClr val="bg1"/>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30653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3" name="Rectangle 3"/>
          <p:cNvSpPr>
            <a:spLocks noGrp="1" noChangeArrowheads="1"/>
          </p:cNvSpPr>
          <p:nvPr>
            <p:ph type="body" idx="4294967295"/>
          </p:nvPr>
        </p:nvSpPr>
        <p:spPr>
          <a:xfrm>
            <a:off x="683568" y="548680"/>
            <a:ext cx="7416824" cy="5760640"/>
          </a:xfrm>
        </p:spPr>
        <p:txBody>
          <a:bodyPr/>
          <a:lstStyle/>
          <a:p>
            <a:pPr algn="just">
              <a:spcBef>
                <a:spcPts val="0"/>
              </a:spcBef>
              <a:buFontTx/>
              <a:buNone/>
            </a:pPr>
            <a:r>
              <a:rPr lang="en-US" sz="2400" b="1" dirty="0" smtClean="0"/>
              <a:t>When implementing innovation activities </a:t>
            </a:r>
            <a:endParaRPr lang="kk-KZ" sz="2400" b="1" dirty="0" smtClean="0"/>
          </a:p>
          <a:p>
            <a:pPr algn="just">
              <a:spcBef>
                <a:spcPts val="0"/>
              </a:spcBef>
              <a:buFontTx/>
              <a:buNone/>
            </a:pPr>
            <a:r>
              <a:rPr lang="en-US" sz="2400" b="1" dirty="0" smtClean="0"/>
              <a:t>The most likely risks are: </a:t>
            </a:r>
            <a:endParaRPr lang="kk-KZ" sz="2400" b="1" dirty="0" smtClean="0"/>
          </a:p>
          <a:p>
            <a:pPr algn="just">
              <a:spcBef>
                <a:spcPts val="0"/>
              </a:spcBef>
              <a:buFontTx/>
              <a:buNone/>
            </a:pPr>
            <a:endParaRPr lang="kk-KZ" sz="2400" dirty="0" smtClean="0"/>
          </a:p>
          <a:p>
            <a:pPr algn="just">
              <a:spcBef>
                <a:spcPts val="0"/>
              </a:spcBef>
            </a:pPr>
            <a:r>
              <a:rPr lang="en-US" sz="2400" dirty="0" smtClean="0"/>
              <a:t>risks of rejection of innovation by the market; </a:t>
            </a:r>
            <a:endParaRPr lang="kk-KZ" sz="2400" dirty="0" smtClean="0"/>
          </a:p>
          <a:p>
            <a:pPr algn="just">
              <a:spcBef>
                <a:spcPts val="0"/>
              </a:spcBef>
            </a:pPr>
            <a:r>
              <a:rPr lang="en-US" sz="2400" dirty="0" smtClean="0"/>
              <a:t>risks of non-receipt of planned profits from innovation; </a:t>
            </a:r>
            <a:endParaRPr lang="kk-KZ" sz="2400" dirty="0" smtClean="0"/>
          </a:p>
          <a:p>
            <a:pPr algn="just">
              <a:spcBef>
                <a:spcPts val="0"/>
              </a:spcBef>
            </a:pPr>
            <a:r>
              <a:rPr lang="en-US" sz="2400" dirty="0" smtClean="0"/>
              <a:t>risks of inconsistency of actual parameters of innovation to the planned indicators; risks of non-receipt of the results of innovation activities to the deadline specified in the contract; </a:t>
            </a:r>
            <a:endParaRPr lang="kk-KZ" sz="2400" dirty="0" smtClean="0"/>
          </a:p>
          <a:p>
            <a:pPr algn="just">
              <a:spcBef>
                <a:spcPts val="0"/>
              </a:spcBef>
            </a:pPr>
            <a:r>
              <a:rPr lang="en-US" sz="2400" dirty="0" smtClean="0"/>
              <a:t>risks of infringement of patent rights of other patent holders; </a:t>
            </a:r>
            <a:endParaRPr lang="kk-KZ" sz="2400" dirty="0" smtClean="0"/>
          </a:p>
          <a:p>
            <a:pPr algn="just">
              <a:spcBef>
                <a:spcPts val="0"/>
              </a:spcBef>
            </a:pPr>
            <a:r>
              <a:rPr lang="en-US" sz="2400" dirty="0" smtClean="0"/>
              <a:t>risks of loss of know-how of the company.</a:t>
            </a:r>
            <a:endParaRPr lang="ru-RU" altLang="ru-RU" sz="2000" dirty="0" smtClean="0"/>
          </a:p>
        </p:txBody>
      </p:sp>
    </p:spTree>
    <p:extLst>
      <p:ext uri="{BB962C8B-B14F-4D97-AF65-F5344CB8AC3E}">
        <p14:creationId xmlns:p14="http://schemas.microsoft.com/office/powerpoint/2010/main" val="4176861362"/>
      </p:ext>
    </p:extLst>
  </p:cSld>
  <p:clrMapOvr>
    <a:masterClrMapping/>
  </p:clrMapOvr>
  <p:transition spd="med">
    <p:zoom/>
    <p:sndAc>
      <p:stSnd>
        <p:snd r:embed="rId2" name="camera.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3"/>
          <p:cNvSpPr>
            <a:spLocks noGrp="1" noChangeArrowheads="1"/>
          </p:cNvSpPr>
          <p:nvPr>
            <p:ph type="body" idx="4294967295"/>
          </p:nvPr>
        </p:nvSpPr>
        <p:spPr>
          <a:xfrm>
            <a:off x="323528" y="1628800"/>
            <a:ext cx="7906072" cy="4464496"/>
          </a:xfrm>
        </p:spPr>
        <p:txBody>
          <a:bodyPr>
            <a:normAutofit/>
          </a:bodyPr>
          <a:lstStyle/>
          <a:p>
            <a:pPr marL="539496" indent="-457200" algn="just" fontAlgn="auto">
              <a:lnSpc>
                <a:spcPct val="110000"/>
              </a:lnSpc>
              <a:spcBef>
                <a:spcPts val="0"/>
              </a:spcBef>
              <a:spcAft>
                <a:spcPts val="0"/>
              </a:spcAft>
              <a:buFont typeface="+mj-lt"/>
              <a:buAutoNum type="arabicPeriod"/>
              <a:defRPr/>
            </a:pPr>
            <a:r>
              <a:rPr lang="en-US" sz="2400" b="1" dirty="0" smtClean="0"/>
              <a:t>Insurance </a:t>
            </a:r>
            <a:endParaRPr lang="kk-KZ" sz="2400" b="1" dirty="0" smtClean="0"/>
          </a:p>
          <a:p>
            <a:pPr marL="539496" indent="-457200" algn="just" fontAlgn="auto">
              <a:lnSpc>
                <a:spcPct val="110000"/>
              </a:lnSpc>
              <a:spcBef>
                <a:spcPts val="0"/>
              </a:spcBef>
              <a:spcAft>
                <a:spcPts val="0"/>
              </a:spcAft>
              <a:buFont typeface="+mj-lt"/>
              <a:buAutoNum type="arabicPeriod"/>
              <a:defRPr/>
            </a:pPr>
            <a:r>
              <a:rPr lang="en-US" sz="2400" b="1" dirty="0" smtClean="0"/>
              <a:t>Hedging </a:t>
            </a:r>
            <a:r>
              <a:rPr lang="en-US" sz="2400" dirty="0" smtClean="0"/>
              <a:t>- a way to reduce the risk of adverse changes in price conditions by the acquisition of futures contracts on the stock market (minimization of commercial risks). </a:t>
            </a:r>
            <a:endParaRPr lang="kk-KZ" sz="2400" dirty="0" smtClean="0"/>
          </a:p>
          <a:p>
            <a:pPr marL="539496" indent="-457200" algn="just" fontAlgn="auto">
              <a:lnSpc>
                <a:spcPct val="110000"/>
              </a:lnSpc>
              <a:spcBef>
                <a:spcPts val="0"/>
              </a:spcBef>
              <a:spcAft>
                <a:spcPts val="0"/>
              </a:spcAft>
              <a:buFont typeface="+mj-lt"/>
              <a:buAutoNum type="arabicPeriod"/>
              <a:defRPr/>
            </a:pPr>
            <a:r>
              <a:rPr lang="en-US" sz="2400" b="1" dirty="0" smtClean="0"/>
              <a:t>Diversification</a:t>
            </a:r>
            <a:r>
              <a:rPr lang="en-US" sz="2400" dirty="0" smtClean="0"/>
              <a:t> is the minimization of the magnitude of credit risk due to the investment of multidirectional innovation projects. </a:t>
            </a:r>
            <a:endParaRPr lang="kk-KZ" sz="2400" dirty="0" smtClean="0"/>
          </a:p>
          <a:p>
            <a:pPr marL="539496" indent="-457200" algn="just" fontAlgn="auto">
              <a:lnSpc>
                <a:spcPct val="110000"/>
              </a:lnSpc>
              <a:spcBef>
                <a:spcPts val="0"/>
              </a:spcBef>
              <a:spcAft>
                <a:spcPts val="0"/>
              </a:spcAft>
              <a:buFont typeface="+mj-lt"/>
              <a:buAutoNum type="arabicPeriod"/>
              <a:defRPr/>
            </a:pPr>
            <a:r>
              <a:rPr lang="en-US" sz="2400" b="1" dirty="0" smtClean="0"/>
              <a:t>Limiting</a:t>
            </a:r>
            <a:r>
              <a:rPr lang="en-US" sz="2400" dirty="0" smtClean="0"/>
              <a:t> - reducing the level of risk by setting limits on the amount of loans, financial resources used, sales volumes.</a:t>
            </a:r>
            <a:endParaRPr lang="ru-RU" sz="2400" dirty="0"/>
          </a:p>
        </p:txBody>
      </p:sp>
      <p:sp>
        <p:nvSpPr>
          <p:cNvPr id="3" name="Rectangle 3"/>
          <p:cNvSpPr txBox="1">
            <a:spLocks noChangeArrowheads="1"/>
          </p:cNvSpPr>
          <p:nvPr/>
        </p:nvSpPr>
        <p:spPr>
          <a:xfrm>
            <a:off x="467544" y="332656"/>
            <a:ext cx="7416824" cy="1151905"/>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a:buNone/>
            </a:pPr>
            <a:r>
              <a:rPr lang="en-US" sz="3200" b="1" dirty="0" smtClean="0"/>
              <a:t>Methods of risk reduction (risk management):</a:t>
            </a:r>
            <a:br>
              <a:rPr lang="en-US" sz="3200" b="1" dirty="0" smtClean="0"/>
            </a:br>
            <a:endParaRPr lang="ru-RU" altLang="ru-RU" sz="3200" b="1" dirty="0" smtClean="0"/>
          </a:p>
        </p:txBody>
      </p:sp>
    </p:spTree>
    <p:extLst>
      <p:ext uri="{BB962C8B-B14F-4D97-AF65-F5344CB8AC3E}">
        <p14:creationId xmlns:p14="http://schemas.microsoft.com/office/powerpoint/2010/main" val="852871014"/>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755576" y="692150"/>
            <a:ext cx="7474024" cy="5473154"/>
          </a:xfrm>
        </p:spPr>
        <p:txBody>
          <a:bodyPr>
            <a:normAutofit/>
          </a:bodyPr>
          <a:lstStyle/>
          <a:p>
            <a:r>
              <a:rPr lang="en-US" sz="3600" b="1" dirty="0" smtClean="0"/>
              <a:t>Forms of financing innovative activities:</a:t>
            </a:r>
          </a:p>
          <a:p>
            <a:pPr>
              <a:buNone/>
            </a:pPr>
            <a:endParaRPr lang="ru-RU" sz="3400" b="1" dirty="0"/>
          </a:p>
          <a:p>
            <a:pPr marL="536575" indent="-455613" fontAlgn="auto">
              <a:lnSpc>
                <a:spcPct val="90000"/>
              </a:lnSpc>
              <a:spcAft>
                <a:spcPts val="0"/>
              </a:spcAft>
              <a:buFont typeface="Wingdings" panose="05000000000000000000" pitchFamily="2" charset="2"/>
              <a:buChar char="q"/>
              <a:defRPr/>
            </a:pPr>
            <a:r>
              <a:rPr lang="en-US" sz="2400" dirty="0" smtClean="0"/>
              <a:t>Government funding;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Investments of collective investors;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Equity financing;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Bank loans;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Venture financing;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Leasing;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Foreign investments; </a:t>
            </a:r>
            <a:endParaRPr lang="kk-KZ" sz="2400" dirty="0" smtClean="0"/>
          </a:p>
          <a:p>
            <a:pPr marL="536575" indent="-455613" fontAlgn="auto">
              <a:lnSpc>
                <a:spcPct val="90000"/>
              </a:lnSpc>
              <a:spcAft>
                <a:spcPts val="0"/>
              </a:spcAft>
              <a:buFont typeface="Wingdings" panose="05000000000000000000" pitchFamily="2" charset="2"/>
              <a:buChar char="q"/>
              <a:defRPr/>
            </a:pPr>
            <a:r>
              <a:rPr lang="en-US" sz="2400" dirty="0" smtClean="0"/>
              <a:t>Mixed financing.</a:t>
            </a:r>
            <a:endParaRPr lang="ru-RU" dirty="0"/>
          </a:p>
        </p:txBody>
      </p:sp>
    </p:spTree>
    <p:extLst>
      <p:ext uri="{BB962C8B-B14F-4D97-AF65-F5344CB8AC3E}">
        <p14:creationId xmlns:p14="http://schemas.microsoft.com/office/powerpoint/2010/main" val="2006295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755576" y="620688"/>
            <a:ext cx="7201048" cy="3312368"/>
          </a:xfrm>
        </p:spPr>
        <p:txBody>
          <a:bodyPr>
            <a:noAutofit/>
          </a:bodyPr>
          <a:lstStyle/>
          <a:p>
            <a:pPr algn="r"/>
            <a:r>
              <a:rPr lang="en-US" sz="4800" b="1" dirty="0" smtClean="0"/>
              <a:t>Problems of intellectual property in the innovation process</a:t>
            </a:r>
            <a:br>
              <a:rPr lang="en-US" sz="4800" b="1" dirty="0" smtClean="0"/>
            </a:br>
            <a:r>
              <a:rPr lang="en-US" sz="4800" dirty="0" smtClean="0"/>
              <a:t/>
            </a:r>
            <a:br>
              <a:rPr lang="en-US" sz="4800" dirty="0" smtClean="0"/>
            </a:br>
            <a:endParaRPr lang="ru-RU" sz="4800" dirty="0">
              <a:solidFill>
                <a:schemeClr val="tx2">
                  <a:satMod val="130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23951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sz="half" idx="1"/>
          </p:nvPr>
        </p:nvSpPr>
        <p:spPr>
          <a:xfrm>
            <a:off x="457200" y="404664"/>
            <a:ext cx="7499176" cy="2592288"/>
          </a:xfrm>
        </p:spPr>
        <p:txBody>
          <a:bodyPr>
            <a:normAutofit lnSpcReduction="10000"/>
          </a:bodyPr>
          <a:lstStyle/>
          <a:p>
            <a:pPr algn="ctr">
              <a:buNone/>
            </a:pPr>
            <a:r>
              <a:rPr lang="en-US" sz="2800" b="1" dirty="0" smtClean="0"/>
              <a:t>Intellectual property </a:t>
            </a:r>
            <a:r>
              <a:rPr lang="en-US" sz="2800" dirty="0" smtClean="0"/>
              <a:t>is a collective concept meaning the rights to concrete results of intellectual creative activity of a person in any field, as well as the rights to the means of individualization of a legal entity, products, works performed and services</a:t>
            </a:r>
          </a:p>
          <a:p>
            <a:pPr algn="ctr"/>
            <a:endParaRPr lang="ru-RU" altLang="ru-RU" sz="2600" dirty="0" smtClean="0"/>
          </a:p>
        </p:txBody>
      </p:sp>
      <p:pic>
        <p:nvPicPr>
          <p:cNvPr id="7" name="Picture 4" descr="http://vacenko.ru/wp-content/uploads/avv.jpg"/>
          <p:cNvPicPr>
            <a:picLocks noChangeAspect="1" noChangeArrowheads="1"/>
          </p:cNvPicPr>
          <p:nvPr/>
        </p:nvPicPr>
        <p:blipFill rotWithShape="1">
          <a:blip r:embed="rId3">
            <a:extLst>
              <a:ext uri="{28A0092B-C50C-407E-A947-70E740481C1C}">
                <a14:useLocalDpi xmlns:a14="http://schemas.microsoft.com/office/drawing/2010/main" val="0"/>
              </a:ext>
            </a:extLst>
          </a:blip>
          <a:srcRect l="5080" t="3776" r="4319" b="15368"/>
          <a:stretch/>
        </p:blipFill>
        <p:spPr bwMode="auto">
          <a:xfrm>
            <a:off x="1763688" y="3140968"/>
            <a:ext cx="5328592" cy="33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221138"/>
      </p:ext>
    </p:extLst>
  </p:cSld>
  <p:clrMapOvr>
    <a:masterClrMapping/>
  </p:clrMapOvr>
  <p:transition>
    <p:sndAc>
      <p:stSnd>
        <p:snd r:embed="rId2" name="camera.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pPr fontAlgn="auto">
              <a:spcAft>
                <a:spcPts val="0"/>
              </a:spcAft>
              <a:defRPr/>
            </a:pPr>
            <a:r>
              <a:rPr lang="en-US" sz="3600" b="1" dirty="0" smtClean="0"/>
              <a:t>Objects of intellectual property</a:t>
            </a:r>
            <a:endParaRPr lang="ru-RU" sz="3400" b="1" dirty="0">
              <a:solidFill>
                <a:schemeClr val="tx2">
                  <a:satMod val="130000"/>
                </a:schemeClr>
              </a:solidFill>
              <a:latin typeface="+mn-lt"/>
            </a:endParaRPr>
          </a:p>
        </p:txBody>
      </p:sp>
      <p:grpSp>
        <p:nvGrpSpPr>
          <p:cNvPr id="2" name="Organization Chart 3"/>
          <p:cNvGrpSpPr>
            <a:grpSpLocks/>
          </p:cNvGrpSpPr>
          <p:nvPr/>
        </p:nvGrpSpPr>
        <p:grpSpPr bwMode="auto">
          <a:xfrm>
            <a:off x="431801" y="1499555"/>
            <a:ext cx="7828884" cy="4550408"/>
            <a:chOff x="272" y="960"/>
            <a:chExt cx="1443" cy="2055"/>
          </a:xfrm>
        </p:grpSpPr>
        <p:cxnSp>
          <p:nvCxnSpPr>
            <p:cNvPr id="14340" name="_s14340"/>
            <p:cNvCxnSpPr>
              <a:cxnSpLocks noChangeShapeType="1"/>
              <a:stCxn id="7" idx="3"/>
              <a:endCxn id="3" idx="2"/>
            </p:cNvCxnSpPr>
            <p:nvPr/>
          </p:nvCxnSpPr>
          <p:spPr bwMode="auto">
            <a:xfrm flipV="1">
              <a:off x="1136" y="1248"/>
              <a:ext cx="147" cy="1623"/>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4341" name="_s14341"/>
            <p:cNvCxnSpPr>
              <a:cxnSpLocks noChangeShapeType="1"/>
              <a:stCxn id="6" idx="3"/>
              <a:endCxn id="3" idx="2"/>
            </p:cNvCxnSpPr>
            <p:nvPr/>
          </p:nvCxnSpPr>
          <p:spPr bwMode="auto">
            <a:xfrm flipV="1">
              <a:off x="1136" y="1248"/>
              <a:ext cx="147" cy="1191"/>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4342" name="_s14342"/>
            <p:cNvCxnSpPr>
              <a:cxnSpLocks noChangeShapeType="1"/>
              <a:stCxn id="5" idx="3"/>
              <a:endCxn id="3" idx="2"/>
            </p:cNvCxnSpPr>
            <p:nvPr/>
          </p:nvCxnSpPr>
          <p:spPr bwMode="auto">
            <a:xfrm flipV="1">
              <a:off x="1136" y="1248"/>
              <a:ext cx="147" cy="759"/>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4343" name="_s14343"/>
            <p:cNvCxnSpPr>
              <a:cxnSpLocks noChangeShapeType="1"/>
              <a:stCxn id="4" idx="3"/>
              <a:endCxn id="3" idx="2"/>
            </p:cNvCxnSpPr>
            <p:nvPr/>
          </p:nvCxnSpPr>
          <p:spPr bwMode="auto">
            <a:xfrm flipV="1">
              <a:off x="1136" y="1248"/>
              <a:ext cx="147" cy="327"/>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sp>
          <p:nvSpPr>
            <p:cNvPr id="3" name="_s14344"/>
            <p:cNvSpPr>
              <a:spLocks noChangeArrowheads="1"/>
            </p:cNvSpPr>
            <p:nvPr/>
          </p:nvSpPr>
          <p:spPr bwMode="auto">
            <a:xfrm>
              <a:off x="851" y="960"/>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1600" b="1" dirty="0" smtClean="0"/>
                <a:t>Intellectual property</a:t>
              </a:r>
            </a:p>
          </p:txBody>
        </p:sp>
        <p:sp>
          <p:nvSpPr>
            <p:cNvPr id="4" name="_s14345"/>
            <p:cNvSpPr>
              <a:spLocks noChangeArrowheads="1"/>
            </p:cNvSpPr>
            <p:nvPr/>
          </p:nvSpPr>
          <p:spPr bwMode="auto">
            <a:xfrm>
              <a:off x="272"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1600" b="1" dirty="0" smtClean="0"/>
                <a:t>Objects of copyright</a:t>
              </a:r>
            </a:p>
          </p:txBody>
        </p:sp>
        <p:sp>
          <p:nvSpPr>
            <p:cNvPr id="5" name="_s14346"/>
            <p:cNvSpPr>
              <a:spLocks noChangeArrowheads="1"/>
            </p:cNvSpPr>
            <p:nvPr/>
          </p:nvSpPr>
          <p:spPr bwMode="auto">
            <a:xfrm>
              <a:off x="272" y="1863"/>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1600" b="1" dirty="0" smtClean="0"/>
                <a:t>Objects of industrial property</a:t>
              </a:r>
            </a:p>
          </p:txBody>
        </p:sp>
        <p:sp>
          <p:nvSpPr>
            <p:cNvPr id="6" name="_s14347"/>
            <p:cNvSpPr>
              <a:spLocks noChangeArrowheads="1"/>
            </p:cNvSpPr>
            <p:nvPr/>
          </p:nvSpPr>
          <p:spPr bwMode="auto">
            <a:xfrm>
              <a:off x="272" y="2295"/>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1600" b="1" dirty="0" smtClean="0"/>
                <a:t>Scientific discoveries</a:t>
              </a:r>
            </a:p>
          </p:txBody>
        </p:sp>
        <p:sp>
          <p:nvSpPr>
            <p:cNvPr id="7" name="_s14348"/>
            <p:cNvSpPr>
              <a:spLocks noChangeArrowheads="1"/>
            </p:cNvSpPr>
            <p:nvPr/>
          </p:nvSpPr>
          <p:spPr bwMode="auto">
            <a:xfrm>
              <a:off x="272" y="2727"/>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1600" b="1" dirty="0" smtClean="0"/>
                <a:t>Special objects</a:t>
              </a:r>
            </a:p>
          </p:txBody>
        </p:sp>
      </p:grpSp>
    </p:spTree>
    <p:extLst>
      <p:ext uri="{BB962C8B-B14F-4D97-AF65-F5344CB8AC3E}">
        <p14:creationId xmlns:p14="http://schemas.microsoft.com/office/powerpoint/2010/main" val="2166023938"/>
      </p:ext>
    </p:extLst>
  </p:cSld>
  <p:clrMapOvr>
    <a:masterClrMapping/>
  </p:clrMapOvr>
  <p:transition>
    <p:sndAc>
      <p:stSnd>
        <p:snd r:embed="rId3"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3"/>
          <p:cNvGrpSpPr>
            <a:grpSpLocks/>
          </p:cNvGrpSpPr>
          <p:nvPr/>
        </p:nvGrpSpPr>
        <p:grpSpPr bwMode="auto">
          <a:xfrm>
            <a:off x="539552" y="1556792"/>
            <a:ext cx="7488832" cy="4476129"/>
            <a:chOff x="272" y="999"/>
            <a:chExt cx="2880" cy="720"/>
          </a:xfrm>
        </p:grpSpPr>
        <p:cxnSp>
          <p:nvCxnSpPr>
            <p:cNvPr id="15364" name="_s15364"/>
            <p:cNvCxnSpPr>
              <a:cxnSpLocks noChangeShapeType="1"/>
              <a:stCxn id="6" idx="0"/>
              <a:endCxn id="3" idx="2"/>
            </p:cNvCxnSpPr>
            <p:nvPr/>
          </p:nvCxnSpPr>
          <p:spPr bwMode="auto">
            <a:xfrm rot="5400000" flipH="1">
              <a:off x="2144" y="855"/>
              <a:ext cx="144" cy="1008"/>
            </a:xfrm>
            <a:prstGeom prst="bentConnector3">
              <a:avLst>
                <a:gd name="adj1" fmla="val 37069"/>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5365" name="_s15365"/>
            <p:cNvCxnSpPr>
              <a:cxnSpLocks noChangeShapeType="1"/>
              <a:stCxn id="5" idx="0"/>
              <a:endCxn id="3" idx="2"/>
            </p:cNvCxnSpPr>
            <p:nvPr/>
          </p:nvCxnSpPr>
          <p:spPr bwMode="auto">
            <a:xfrm rot="16200000">
              <a:off x="1641" y="1358"/>
              <a:ext cx="144" cy="1"/>
            </a:xfrm>
            <a:prstGeom prst="straightConnector1">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5366" name="_s15366"/>
            <p:cNvCxnSpPr>
              <a:cxnSpLocks noChangeShapeType="1"/>
              <a:stCxn id="4" idx="0"/>
              <a:endCxn id="3" idx="2"/>
            </p:cNvCxnSpPr>
            <p:nvPr/>
          </p:nvCxnSpPr>
          <p:spPr bwMode="auto">
            <a:xfrm rot="16200000">
              <a:off x="1136" y="855"/>
              <a:ext cx="144" cy="1008"/>
            </a:xfrm>
            <a:prstGeom prst="bentConnector3">
              <a:avLst>
                <a:gd name="adj1" fmla="val 37069"/>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sp>
          <p:nvSpPr>
            <p:cNvPr id="3" name="_s15367"/>
            <p:cNvSpPr>
              <a:spLocks noChangeArrowheads="1"/>
            </p:cNvSpPr>
            <p:nvPr/>
          </p:nvSpPr>
          <p:spPr bwMode="auto">
            <a:xfrm>
              <a:off x="1280" y="999"/>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2400" b="1" dirty="0" smtClean="0"/>
                <a:t>Objects of copyright</a:t>
              </a:r>
            </a:p>
          </p:txBody>
        </p:sp>
        <p:sp>
          <p:nvSpPr>
            <p:cNvPr id="4" name="_s15368"/>
            <p:cNvSpPr>
              <a:spLocks noChangeArrowheads="1"/>
            </p:cNvSpPr>
            <p:nvPr/>
          </p:nvSpPr>
          <p:spPr bwMode="auto">
            <a:xfrm>
              <a:off x="272"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2400" b="1" dirty="0" smtClean="0"/>
                <a:t>Works of Science</a:t>
              </a:r>
            </a:p>
          </p:txBody>
        </p:sp>
        <p:sp>
          <p:nvSpPr>
            <p:cNvPr id="5" name="_s15369"/>
            <p:cNvSpPr>
              <a:spLocks noChangeArrowheads="1"/>
            </p:cNvSpPr>
            <p:nvPr/>
          </p:nvSpPr>
          <p:spPr bwMode="auto">
            <a:xfrm>
              <a:off x="1280"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2400" b="1" dirty="0" smtClean="0"/>
                <a:t>Works of Literature</a:t>
              </a:r>
            </a:p>
          </p:txBody>
        </p:sp>
        <p:sp>
          <p:nvSpPr>
            <p:cNvPr id="6" name="_s15370"/>
            <p:cNvSpPr>
              <a:spLocks noChangeArrowheads="1"/>
            </p:cNvSpPr>
            <p:nvPr/>
          </p:nvSpPr>
          <p:spPr bwMode="auto">
            <a:xfrm>
              <a:off x="2288"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2400" b="1" dirty="0" smtClean="0"/>
                <a:t>Works of Art</a:t>
              </a:r>
            </a:p>
          </p:txBody>
        </p:sp>
      </p:grpSp>
      <p:pic>
        <p:nvPicPr>
          <p:cNvPr id="11" name="Picture 2" descr="https://techvibes.com/wp-content/uploads/2015/05/canada-cant-ignore-the-patent-troll-2015-05-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260648"/>
            <a:ext cx="2390666" cy="218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715947"/>
      </p:ext>
    </p:extLst>
  </p:cSld>
  <p:clrMapOvr>
    <a:masterClrMapping/>
  </p:clrMapOvr>
  <p:transition>
    <p:sndAc>
      <p:stSnd>
        <p:snd r:embed="rId2" name="camera.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3"/>
          <p:cNvGrpSpPr>
            <a:grpSpLocks/>
          </p:cNvGrpSpPr>
          <p:nvPr/>
        </p:nvGrpSpPr>
        <p:grpSpPr bwMode="auto">
          <a:xfrm>
            <a:off x="323529" y="548680"/>
            <a:ext cx="7920880" cy="5501283"/>
            <a:chOff x="272" y="999"/>
            <a:chExt cx="2016" cy="2016"/>
          </a:xfrm>
        </p:grpSpPr>
        <p:cxnSp>
          <p:nvCxnSpPr>
            <p:cNvPr id="16388" name="_s16388"/>
            <p:cNvCxnSpPr>
              <a:cxnSpLocks noChangeShapeType="1"/>
              <a:stCxn id="11" idx="3"/>
              <a:endCxn id="3" idx="2"/>
            </p:cNvCxnSpPr>
            <p:nvPr/>
          </p:nvCxnSpPr>
          <p:spPr bwMode="auto">
            <a:xfrm flipV="1">
              <a:off x="1136" y="1287"/>
              <a:ext cx="144" cy="1584"/>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89" name="_s16389"/>
            <p:cNvCxnSpPr>
              <a:cxnSpLocks noChangeShapeType="1"/>
              <a:stCxn id="10" idx="3"/>
              <a:endCxn id="3" idx="2"/>
            </p:cNvCxnSpPr>
            <p:nvPr/>
          </p:nvCxnSpPr>
          <p:spPr bwMode="auto">
            <a:xfrm flipV="1">
              <a:off x="1136" y="1287"/>
              <a:ext cx="144" cy="720"/>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90" name="_s16390"/>
            <p:cNvCxnSpPr>
              <a:cxnSpLocks noChangeShapeType="1"/>
              <a:stCxn id="9" idx="1"/>
              <a:endCxn id="3" idx="2"/>
            </p:cNvCxnSpPr>
            <p:nvPr/>
          </p:nvCxnSpPr>
          <p:spPr bwMode="auto">
            <a:xfrm rot="10800000">
              <a:off x="1280" y="1287"/>
              <a:ext cx="144" cy="720"/>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91" name="_s16391"/>
            <p:cNvCxnSpPr>
              <a:cxnSpLocks noChangeShapeType="1"/>
              <a:stCxn id="8" idx="3"/>
              <a:endCxn id="3" idx="2"/>
            </p:cNvCxnSpPr>
            <p:nvPr/>
          </p:nvCxnSpPr>
          <p:spPr bwMode="auto">
            <a:xfrm flipV="1">
              <a:off x="1136" y="1287"/>
              <a:ext cx="144" cy="1152"/>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92" name="_s16392"/>
            <p:cNvCxnSpPr>
              <a:cxnSpLocks noChangeShapeType="1"/>
              <a:stCxn id="7" idx="1"/>
              <a:endCxn id="3" idx="2"/>
            </p:cNvCxnSpPr>
            <p:nvPr/>
          </p:nvCxnSpPr>
          <p:spPr bwMode="auto">
            <a:xfrm rot="10800000">
              <a:off x="1280" y="1287"/>
              <a:ext cx="144" cy="288"/>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93" name="_s16393"/>
            <p:cNvCxnSpPr>
              <a:cxnSpLocks noChangeShapeType="1"/>
              <a:stCxn id="6" idx="1"/>
              <a:endCxn id="3" idx="2"/>
            </p:cNvCxnSpPr>
            <p:nvPr/>
          </p:nvCxnSpPr>
          <p:spPr bwMode="auto">
            <a:xfrm rot="10800000">
              <a:off x="1280" y="1287"/>
              <a:ext cx="144" cy="1584"/>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94" name="_s16394"/>
            <p:cNvCxnSpPr>
              <a:cxnSpLocks noChangeShapeType="1"/>
              <a:stCxn id="5" idx="1"/>
              <a:endCxn id="3" idx="2"/>
            </p:cNvCxnSpPr>
            <p:nvPr/>
          </p:nvCxnSpPr>
          <p:spPr bwMode="auto">
            <a:xfrm rot="10800000">
              <a:off x="1280" y="1287"/>
              <a:ext cx="144" cy="1152"/>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6395" name="_s16395"/>
            <p:cNvCxnSpPr>
              <a:cxnSpLocks noChangeShapeType="1"/>
              <a:stCxn id="4" idx="3"/>
              <a:endCxn id="3" idx="2"/>
            </p:cNvCxnSpPr>
            <p:nvPr/>
          </p:nvCxnSpPr>
          <p:spPr bwMode="auto">
            <a:xfrm flipV="1">
              <a:off x="1136" y="1287"/>
              <a:ext cx="144" cy="288"/>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sp>
          <p:nvSpPr>
            <p:cNvPr id="3" name="_s16396"/>
            <p:cNvSpPr>
              <a:spLocks noChangeArrowheads="1"/>
            </p:cNvSpPr>
            <p:nvPr/>
          </p:nvSpPr>
          <p:spPr bwMode="auto">
            <a:xfrm>
              <a:off x="848" y="999"/>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b="1" dirty="0" smtClean="0"/>
                <a:t>Objects of industrial property</a:t>
              </a:r>
            </a:p>
          </p:txBody>
        </p:sp>
        <p:sp>
          <p:nvSpPr>
            <p:cNvPr id="4" name="_s16397"/>
            <p:cNvSpPr>
              <a:spLocks noChangeArrowheads="1"/>
            </p:cNvSpPr>
            <p:nvPr/>
          </p:nvSpPr>
          <p:spPr bwMode="auto">
            <a:xfrm>
              <a:off x="272"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b="1" dirty="0" smtClean="0"/>
                <a:t>Inventions</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5" name="_s16398"/>
            <p:cNvSpPr>
              <a:spLocks noChangeArrowheads="1"/>
            </p:cNvSpPr>
            <p:nvPr/>
          </p:nvSpPr>
          <p:spPr bwMode="auto">
            <a:xfrm>
              <a:off x="1424" y="2295"/>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b="1" dirty="0" smtClean="0"/>
                <a:t>Brand names</a:t>
              </a:r>
            </a:p>
          </p:txBody>
        </p:sp>
        <p:sp>
          <p:nvSpPr>
            <p:cNvPr id="6" name="_s16399"/>
            <p:cNvSpPr>
              <a:spLocks noChangeArrowheads="1"/>
            </p:cNvSpPr>
            <p:nvPr/>
          </p:nvSpPr>
          <p:spPr bwMode="auto">
            <a:xfrm>
              <a:off x="1424" y="2727"/>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b="1" dirty="0" smtClean="0"/>
                <a:t>Know-How</a:t>
              </a:r>
            </a:p>
          </p:txBody>
        </p:sp>
        <p:sp>
          <p:nvSpPr>
            <p:cNvPr id="7" name="_s16400"/>
            <p:cNvSpPr>
              <a:spLocks noChangeArrowheads="1"/>
            </p:cNvSpPr>
            <p:nvPr/>
          </p:nvSpPr>
          <p:spPr bwMode="auto">
            <a:xfrm>
              <a:off x="1424"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b="1" dirty="0" smtClean="0"/>
                <a:t>Trademarks, service marks</a:t>
              </a:r>
            </a:p>
          </p:txBody>
        </p:sp>
        <p:sp>
          <p:nvSpPr>
            <p:cNvPr id="8" name="_s16401"/>
            <p:cNvSpPr>
              <a:spLocks noChangeArrowheads="1"/>
            </p:cNvSpPr>
            <p:nvPr/>
          </p:nvSpPr>
          <p:spPr bwMode="auto">
            <a:xfrm>
              <a:off x="272" y="2295"/>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b="1" dirty="0" smtClean="0"/>
                <a:t>Useful Models</a:t>
              </a:r>
            </a:p>
          </p:txBody>
        </p:sp>
        <p:sp>
          <p:nvSpPr>
            <p:cNvPr id="9" name="_s16402"/>
            <p:cNvSpPr>
              <a:spLocks noChangeArrowheads="1"/>
            </p:cNvSpPr>
            <p:nvPr/>
          </p:nvSpPr>
          <p:spPr bwMode="auto">
            <a:xfrm>
              <a:off x="1424" y="1863"/>
              <a:ext cx="863"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b="1" dirty="0" smtClean="0"/>
                <a:t>Place of origin of goods</a:t>
              </a:r>
            </a:p>
          </p:txBody>
        </p:sp>
        <p:sp>
          <p:nvSpPr>
            <p:cNvPr id="10" name="_s16403"/>
            <p:cNvSpPr>
              <a:spLocks noChangeArrowheads="1"/>
            </p:cNvSpPr>
            <p:nvPr/>
          </p:nvSpPr>
          <p:spPr bwMode="auto">
            <a:xfrm>
              <a:off x="273" y="1863"/>
              <a:ext cx="863"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b="1" dirty="0" smtClean="0"/>
                <a:t>Industrial Designs</a:t>
              </a:r>
            </a:p>
          </p:txBody>
        </p:sp>
        <p:sp>
          <p:nvSpPr>
            <p:cNvPr id="11" name="_s16404"/>
            <p:cNvSpPr>
              <a:spLocks noChangeArrowheads="1"/>
            </p:cNvSpPr>
            <p:nvPr/>
          </p:nvSpPr>
          <p:spPr bwMode="auto">
            <a:xfrm>
              <a:off x="272" y="2727"/>
              <a:ext cx="864" cy="287"/>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b="1" dirty="0" smtClean="0"/>
                <a:t>Suppression of unfair competition</a:t>
              </a:r>
            </a:p>
          </p:txBody>
        </p:sp>
      </p:grpSp>
    </p:spTree>
    <p:extLst>
      <p:ext uri="{BB962C8B-B14F-4D97-AF65-F5344CB8AC3E}">
        <p14:creationId xmlns:p14="http://schemas.microsoft.com/office/powerpoint/2010/main" val="1945505829"/>
      </p:ext>
    </p:extLst>
  </p:cSld>
  <p:clrMapOvr>
    <a:masterClrMapping/>
  </p:clrMapOvr>
  <p:transition spd="slow">
    <p:cover/>
    <p:sndAc>
      <p:stSnd>
        <p:snd r:embed="rId2" name="camera.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enternewton.by/assets/images/bigstock-crazy-scientist-young-boy-per-497818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800" y="333556"/>
            <a:ext cx="4140200" cy="276099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Organization Chart 3"/>
          <p:cNvGrpSpPr>
            <a:grpSpLocks/>
          </p:cNvGrpSpPr>
          <p:nvPr/>
        </p:nvGrpSpPr>
        <p:grpSpPr bwMode="auto">
          <a:xfrm>
            <a:off x="431800" y="1775706"/>
            <a:ext cx="7596584" cy="4562291"/>
            <a:chOff x="272" y="951"/>
            <a:chExt cx="2880" cy="768"/>
          </a:xfrm>
        </p:grpSpPr>
        <p:cxnSp>
          <p:nvCxnSpPr>
            <p:cNvPr id="17412" name="_s17412"/>
            <p:cNvCxnSpPr>
              <a:cxnSpLocks noChangeShapeType="1"/>
              <a:stCxn id="6" idx="0"/>
              <a:endCxn id="3" idx="2"/>
            </p:cNvCxnSpPr>
            <p:nvPr/>
          </p:nvCxnSpPr>
          <p:spPr bwMode="auto">
            <a:xfrm rot="16200000" flipV="1">
              <a:off x="2487" y="1198"/>
              <a:ext cx="192" cy="274"/>
            </a:xfrm>
            <a:prstGeom prst="bentConnector3">
              <a:avLst>
                <a:gd name="adj1" fmla="val 50000"/>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7413" name="_s17413"/>
            <p:cNvCxnSpPr>
              <a:cxnSpLocks noChangeShapeType="1"/>
              <a:stCxn id="5" idx="0"/>
            </p:cNvCxnSpPr>
            <p:nvPr/>
          </p:nvCxnSpPr>
          <p:spPr bwMode="auto">
            <a:xfrm flipH="1" flipV="1">
              <a:off x="1712" y="1335"/>
              <a:ext cx="0" cy="96"/>
            </a:xfrm>
            <a:prstGeom prst="straightConnector1">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7414" name="_s17414"/>
            <p:cNvCxnSpPr>
              <a:cxnSpLocks noChangeShapeType="1"/>
              <a:stCxn id="4" idx="0"/>
              <a:endCxn id="3" idx="2"/>
            </p:cNvCxnSpPr>
            <p:nvPr/>
          </p:nvCxnSpPr>
          <p:spPr bwMode="auto">
            <a:xfrm rot="5400000" flipH="1" flipV="1">
              <a:off x="1479" y="464"/>
              <a:ext cx="192" cy="1742"/>
            </a:xfrm>
            <a:prstGeom prst="bentConnector3">
              <a:avLst>
                <a:gd name="adj1" fmla="val 50000"/>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sp>
          <p:nvSpPr>
            <p:cNvPr id="3" name="_s17415"/>
            <p:cNvSpPr>
              <a:spLocks noChangeArrowheads="1"/>
            </p:cNvSpPr>
            <p:nvPr/>
          </p:nvSpPr>
          <p:spPr bwMode="auto">
            <a:xfrm>
              <a:off x="2014" y="95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sz="2000" b="1" dirty="0" smtClean="0"/>
                <a:t>Scientific discoveries</a:t>
              </a:r>
              <a:endParaRPr kumimoji="0" lang="ru-RU" altLang="ru-RU" sz="2000" b="1" i="0" u="none" strike="noStrike" cap="none" normalizeH="0" baseline="0" dirty="0" smtClean="0">
                <a:ln>
                  <a:noFill/>
                </a:ln>
                <a:solidFill>
                  <a:schemeClr val="bg1"/>
                </a:solidFill>
                <a:effectLst/>
                <a:latin typeface="Arial" pitchFamily="34" charset="0"/>
              </a:endParaRPr>
            </a:p>
          </p:txBody>
        </p:sp>
        <p:sp>
          <p:nvSpPr>
            <p:cNvPr id="4" name="_s17416"/>
            <p:cNvSpPr>
              <a:spLocks noChangeArrowheads="1"/>
            </p:cNvSpPr>
            <p:nvPr/>
          </p:nvSpPr>
          <p:spPr bwMode="auto">
            <a:xfrm>
              <a:off x="272"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2000" b="1" dirty="0" smtClean="0"/>
                <a:t>Laws</a:t>
              </a:r>
            </a:p>
          </p:txBody>
        </p:sp>
        <p:sp>
          <p:nvSpPr>
            <p:cNvPr id="5" name="_s17417"/>
            <p:cNvSpPr>
              <a:spLocks noChangeArrowheads="1"/>
            </p:cNvSpPr>
            <p:nvPr/>
          </p:nvSpPr>
          <p:spPr bwMode="auto">
            <a:xfrm>
              <a:off x="1280"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sz="2000" b="1" dirty="0" smtClean="0"/>
                <a:t>Regularities</a:t>
              </a:r>
              <a:endParaRPr kumimoji="0" lang="ru-RU" altLang="ru-RU" sz="2000" b="1" i="0" u="none" strike="noStrike" cap="none" normalizeH="0" baseline="0" dirty="0" smtClean="0">
                <a:ln>
                  <a:noFill/>
                </a:ln>
                <a:solidFill>
                  <a:schemeClr val="bg1"/>
                </a:solidFill>
                <a:effectLst/>
                <a:latin typeface="Arial" pitchFamily="34" charset="0"/>
              </a:endParaRPr>
            </a:p>
          </p:txBody>
        </p:sp>
        <p:sp>
          <p:nvSpPr>
            <p:cNvPr id="6" name="_s17418"/>
            <p:cNvSpPr>
              <a:spLocks noChangeArrowheads="1"/>
            </p:cNvSpPr>
            <p:nvPr/>
          </p:nvSpPr>
          <p:spPr bwMode="auto">
            <a:xfrm>
              <a:off x="2288"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algn="ctr"/>
              <a:r>
                <a:rPr lang="en-US" sz="2000" b="1" dirty="0" smtClean="0"/>
                <a:t>Effects</a:t>
              </a:r>
            </a:p>
          </p:txBody>
        </p:sp>
      </p:grpSp>
    </p:spTree>
    <p:extLst>
      <p:ext uri="{BB962C8B-B14F-4D97-AF65-F5344CB8AC3E}">
        <p14:creationId xmlns:p14="http://schemas.microsoft.com/office/powerpoint/2010/main" val="1283493415"/>
      </p:ext>
    </p:extLst>
  </p:cSld>
  <p:clrMapOvr>
    <a:masterClrMapping/>
  </p:clrMapOvr>
  <p:transition>
    <p:sndAc>
      <p:stSnd>
        <p:snd r:embed="rId2" name="camera.wav"/>
      </p:stSnd>
    </p:sndAc>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768</Words>
  <Application>Microsoft Office PowerPoint</Application>
  <PresentationFormat>Экран (4:3)</PresentationFormat>
  <Paragraphs>134</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Презентация PowerPoint</vt:lpstr>
      <vt:lpstr>Organizational types of small enterprises:</vt:lpstr>
      <vt:lpstr>Technopark structures</vt:lpstr>
      <vt:lpstr>Aspects of management of innovative business</vt:lpstr>
      <vt:lpstr>Market analysis</vt:lpstr>
      <vt:lpstr>Stages of developing and creating a new product</vt:lpstr>
      <vt:lpstr>Typical reasons for the failure of new products</vt:lpstr>
      <vt:lpstr>SWOT analysis</vt:lpstr>
      <vt:lpstr>Determination of the payback period</vt:lpstr>
      <vt:lpstr>The impact of uncertainty and risk factors</vt:lpstr>
      <vt:lpstr>Презентация PowerPoint</vt:lpstr>
      <vt:lpstr>Презентация PowerPoint</vt:lpstr>
      <vt:lpstr>Презентация PowerPoint</vt:lpstr>
      <vt:lpstr>Problems of intellectual property in the innovation process  </vt:lpstr>
      <vt:lpstr>Презентация PowerPoint</vt:lpstr>
      <vt:lpstr>Objects of intellectual property</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Alina</dc:creator>
  <cp:lastModifiedBy>Alina</cp:lastModifiedBy>
  <cp:revision>1</cp:revision>
  <dcterms:created xsi:type="dcterms:W3CDTF">2021-11-10T03:40:37Z</dcterms:created>
  <dcterms:modified xsi:type="dcterms:W3CDTF">2021-11-10T03:40:49Z</dcterms:modified>
</cp:coreProperties>
</file>