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1109"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8302375-9075-458D-9C83-BDBEBBD57BFB}"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04EA49-442F-482A-8EE9-441AAD592246}" type="slidenum">
              <a:rPr lang="ru-RU" smtClean="0"/>
              <a:t>‹#›</a:t>
            </a:fld>
            <a:endParaRPr lang="ru-RU"/>
          </a:p>
        </p:txBody>
      </p:sp>
    </p:spTree>
    <p:extLst>
      <p:ext uri="{BB962C8B-B14F-4D97-AF65-F5344CB8AC3E}">
        <p14:creationId xmlns:p14="http://schemas.microsoft.com/office/powerpoint/2010/main" val="1075576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8302375-9075-458D-9C83-BDBEBBD57BFB}"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04EA49-442F-482A-8EE9-441AAD592246}" type="slidenum">
              <a:rPr lang="ru-RU" smtClean="0"/>
              <a:t>‹#›</a:t>
            </a:fld>
            <a:endParaRPr lang="ru-RU"/>
          </a:p>
        </p:txBody>
      </p:sp>
    </p:spTree>
    <p:extLst>
      <p:ext uri="{BB962C8B-B14F-4D97-AF65-F5344CB8AC3E}">
        <p14:creationId xmlns:p14="http://schemas.microsoft.com/office/powerpoint/2010/main" val="2166380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8302375-9075-458D-9C83-BDBEBBD57BFB}"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04EA49-442F-482A-8EE9-441AAD592246}" type="slidenum">
              <a:rPr lang="ru-RU" smtClean="0"/>
              <a:t>‹#›</a:t>
            </a:fld>
            <a:endParaRPr lang="ru-RU"/>
          </a:p>
        </p:txBody>
      </p:sp>
    </p:spTree>
    <p:extLst>
      <p:ext uri="{BB962C8B-B14F-4D97-AF65-F5344CB8AC3E}">
        <p14:creationId xmlns:p14="http://schemas.microsoft.com/office/powerpoint/2010/main" val="2048012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8302375-9075-458D-9C83-BDBEBBD57BFB}" type="datetimeFigureOut">
              <a:rPr lang="ru-RU" smtClean="0"/>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F04EA49-442F-482A-8EE9-441AAD592246}" type="slidenum">
              <a:rPr lang="ru-RU" smtClean="0"/>
              <a:t>‹#›</a:t>
            </a:fld>
            <a:endParaRPr lang="ru-RU"/>
          </a:p>
        </p:txBody>
      </p:sp>
    </p:spTree>
    <p:extLst>
      <p:ext uri="{BB962C8B-B14F-4D97-AF65-F5344CB8AC3E}">
        <p14:creationId xmlns:p14="http://schemas.microsoft.com/office/powerpoint/2010/main" val="3486842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8302375-9075-458D-9C83-BDBEBBD57BFB}" type="datetimeFigureOut">
              <a:rPr lang="ru-RU" smtClean="0"/>
              <a:t>10.11.2021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F04EA49-442F-482A-8EE9-441AAD592246}" type="slidenum">
              <a:rPr lang="ru-RU" smtClean="0"/>
              <a:t>‹#›</a:t>
            </a:fld>
            <a:endParaRPr lang="ru-RU"/>
          </a:p>
        </p:txBody>
      </p:sp>
    </p:spTree>
    <p:extLst>
      <p:ext uri="{BB962C8B-B14F-4D97-AF65-F5344CB8AC3E}">
        <p14:creationId xmlns:p14="http://schemas.microsoft.com/office/powerpoint/2010/main" val="12512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8302375-9075-458D-9C83-BDBEBBD57BFB}" type="datetimeFigureOut">
              <a:rPr lang="ru-RU" smtClean="0"/>
              <a:t>10.11.2021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F04EA49-442F-482A-8EE9-441AAD592246}" type="slidenum">
              <a:rPr lang="ru-RU" smtClean="0"/>
              <a:t>‹#›</a:t>
            </a:fld>
            <a:endParaRPr lang="ru-RU"/>
          </a:p>
        </p:txBody>
      </p:sp>
    </p:spTree>
    <p:extLst>
      <p:ext uri="{BB962C8B-B14F-4D97-AF65-F5344CB8AC3E}">
        <p14:creationId xmlns:p14="http://schemas.microsoft.com/office/powerpoint/2010/main" val="3947084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8302375-9075-458D-9C83-BDBEBBD57BFB}" type="datetimeFigureOut">
              <a:rPr lang="ru-RU" smtClean="0"/>
              <a:t>10.11.2021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F04EA49-442F-482A-8EE9-441AAD592246}" type="slidenum">
              <a:rPr lang="ru-RU" smtClean="0"/>
              <a:t>‹#›</a:t>
            </a:fld>
            <a:endParaRPr lang="ru-RU"/>
          </a:p>
        </p:txBody>
      </p:sp>
    </p:spTree>
    <p:extLst>
      <p:ext uri="{BB962C8B-B14F-4D97-AF65-F5344CB8AC3E}">
        <p14:creationId xmlns:p14="http://schemas.microsoft.com/office/powerpoint/2010/main" val="3176894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8302375-9075-458D-9C83-BDBEBBD57BFB}" type="datetimeFigureOut">
              <a:rPr lang="ru-RU" smtClean="0"/>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F04EA49-442F-482A-8EE9-441AAD592246}" type="slidenum">
              <a:rPr lang="ru-RU" smtClean="0"/>
              <a:t>‹#›</a:t>
            </a:fld>
            <a:endParaRPr lang="ru-RU"/>
          </a:p>
        </p:txBody>
      </p:sp>
    </p:spTree>
    <p:extLst>
      <p:ext uri="{BB962C8B-B14F-4D97-AF65-F5344CB8AC3E}">
        <p14:creationId xmlns:p14="http://schemas.microsoft.com/office/powerpoint/2010/main" val="3453397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8302375-9075-458D-9C83-BDBEBBD57BFB}" type="datetimeFigureOut">
              <a:rPr lang="ru-RU" smtClean="0"/>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F04EA49-442F-482A-8EE9-441AAD592246}" type="slidenum">
              <a:rPr lang="ru-RU" smtClean="0"/>
              <a:t>‹#›</a:t>
            </a:fld>
            <a:endParaRPr lang="ru-RU"/>
          </a:p>
        </p:txBody>
      </p:sp>
    </p:spTree>
    <p:extLst>
      <p:ext uri="{BB962C8B-B14F-4D97-AF65-F5344CB8AC3E}">
        <p14:creationId xmlns:p14="http://schemas.microsoft.com/office/powerpoint/2010/main" val="2795169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8302375-9075-458D-9C83-BDBEBBD57BFB}"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04EA49-442F-482A-8EE9-441AAD592246}" type="slidenum">
              <a:rPr lang="ru-RU" smtClean="0"/>
              <a:t>‹#›</a:t>
            </a:fld>
            <a:endParaRPr lang="ru-RU"/>
          </a:p>
        </p:txBody>
      </p:sp>
    </p:spTree>
    <p:extLst>
      <p:ext uri="{BB962C8B-B14F-4D97-AF65-F5344CB8AC3E}">
        <p14:creationId xmlns:p14="http://schemas.microsoft.com/office/powerpoint/2010/main" val="971191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8302375-9075-458D-9C83-BDBEBBD57BFB}"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04EA49-442F-482A-8EE9-441AAD592246}" type="slidenum">
              <a:rPr lang="ru-RU" smtClean="0"/>
              <a:t>‹#›</a:t>
            </a:fld>
            <a:endParaRPr lang="ru-RU"/>
          </a:p>
        </p:txBody>
      </p:sp>
    </p:spTree>
    <p:extLst>
      <p:ext uri="{BB962C8B-B14F-4D97-AF65-F5344CB8AC3E}">
        <p14:creationId xmlns:p14="http://schemas.microsoft.com/office/powerpoint/2010/main" val="1657890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302375-9075-458D-9C83-BDBEBBD57BFB}" type="datetimeFigureOut">
              <a:rPr lang="ru-RU" smtClean="0"/>
              <a:t>10.11.2021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04EA49-442F-482A-8EE9-441AAD592246}" type="slidenum">
              <a:rPr lang="ru-RU" smtClean="0"/>
              <a:t>‹#›</a:t>
            </a:fld>
            <a:endParaRPr lang="ru-RU"/>
          </a:p>
        </p:txBody>
      </p:sp>
    </p:spTree>
    <p:extLst>
      <p:ext uri="{BB962C8B-B14F-4D97-AF65-F5344CB8AC3E}">
        <p14:creationId xmlns:p14="http://schemas.microsoft.com/office/powerpoint/2010/main" val="2082429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Screenshot_39.jpg"/>
          <p:cNvPicPr>
            <a:picLocks noChangeAspect="1"/>
          </p:cNvPicPr>
          <p:nvPr/>
        </p:nvPicPr>
        <p:blipFill>
          <a:blip r:embed="rId2"/>
          <a:stretch>
            <a:fillRect/>
          </a:stretch>
        </p:blipFill>
        <p:spPr>
          <a:xfrm>
            <a:off x="1857356" y="714356"/>
            <a:ext cx="5614994" cy="5329679"/>
          </a:xfrm>
          <a:prstGeom prst="rect">
            <a:avLst/>
          </a:prstGeom>
        </p:spPr>
      </p:pic>
    </p:spTree>
    <p:extLst>
      <p:ext uri="{BB962C8B-B14F-4D97-AF65-F5344CB8AC3E}">
        <p14:creationId xmlns:p14="http://schemas.microsoft.com/office/powerpoint/2010/main" val="36375122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Screenshot_40.jpg"/>
          <p:cNvPicPr>
            <a:picLocks noChangeAspect="1"/>
          </p:cNvPicPr>
          <p:nvPr/>
        </p:nvPicPr>
        <p:blipFill>
          <a:blip r:embed="rId2"/>
          <a:stretch>
            <a:fillRect/>
          </a:stretch>
        </p:blipFill>
        <p:spPr>
          <a:xfrm>
            <a:off x="1357290" y="357166"/>
            <a:ext cx="6210308" cy="5871776"/>
          </a:xfrm>
          <a:prstGeom prst="rect">
            <a:avLst/>
          </a:prstGeom>
        </p:spPr>
      </p:pic>
      <p:sp>
        <p:nvSpPr>
          <p:cNvPr id="5" name="Объект 2"/>
          <p:cNvSpPr>
            <a:spLocks noGrp="1"/>
          </p:cNvSpPr>
          <p:nvPr>
            <p:ph idx="1"/>
          </p:nvPr>
        </p:nvSpPr>
        <p:spPr>
          <a:xfrm>
            <a:off x="214282" y="285728"/>
            <a:ext cx="2736304" cy="801579"/>
          </a:xfrm>
        </p:spPr>
        <p:txBody>
          <a:bodyPr>
            <a:normAutofit fontScale="85000" lnSpcReduction="20000"/>
          </a:bodyPr>
          <a:lstStyle/>
          <a:p>
            <a:pPr marL="114300" indent="0">
              <a:buNone/>
            </a:pPr>
            <a:r>
              <a:rPr lang="en-US" b="1" dirty="0" smtClean="0"/>
              <a:t>Seven quality tools</a:t>
            </a:r>
            <a:endParaRPr lang="ru-RU" b="1" dirty="0"/>
          </a:p>
        </p:txBody>
      </p:sp>
    </p:spTree>
    <p:extLst>
      <p:ext uri="{BB962C8B-B14F-4D97-AF65-F5344CB8AC3E}">
        <p14:creationId xmlns:p14="http://schemas.microsoft.com/office/powerpoint/2010/main" val="2549068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трелка вправо 5"/>
          <p:cNvSpPr/>
          <p:nvPr/>
        </p:nvSpPr>
        <p:spPr>
          <a:xfrm>
            <a:off x="4499992" y="5661248"/>
            <a:ext cx="1800200" cy="792088"/>
          </a:xfrm>
          <a:prstGeom prst="rightArrow">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descr="Screenshot_42.jpg"/>
          <p:cNvPicPr>
            <a:picLocks noChangeAspect="1"/>
          </p:cNvPicPr>
          <p:nvPr/>
        </p:nvPicPr>
        <p:blipFill>
          <a:blip r:embed="rId2"/>
          <a:stretch>
            <a:fillRect/>
          </a:stretch>
        </p:blipFill>
        <p:spPr>
          <a:xfrm>
            <a:off x="6715140" y="5286388"/>
            <a:ext cx="1380524" cy="1357322"/>
          </a:xfrm>
          <a:prstGeom prst="rect">
            <a:avLst/>
          </a:prstGeom>
        </p:spPr>
      </p:pic>
      <p:pic>
        <p:nvPicPr>
          <p:cNvPr id="8" name="Рисунок 7" descr="Screenshot_41.jpg"/>
          <p:cNvPicPr>
            <a:picLocks noChangeAspect="1"/>
          </p:cNvPicPr>
          <p:nvPr/>
        </p:nvPicPr>
        <p:blipFill>
          <a:blip r:embed="rId3"/>
          <a:stretch>
            <a:fillRect/>
          </a:stretch>
        </p:blipFill>
        <p:spPr>
          <a:xfrm>
            <a:off x="571472" y="857232"/>
            <a:ext cx="7547508" cy="4214842"/>
          </a:xfrm>
          <a:prstGeom prst="rect">
            <a:avLst/>
          </a:prstGeom>
        </p:spPr>
      </p:pic>
    </p:spTree>
    <p:extLst>
      <p:ext uri="{BB962C8B-B14F-4D97-AF65-F5344CB8AC3E}">
        <p14:creationId xmlns:p14="http://schemas.microsoft.com/office/powerpoint/2010/main" val="42749217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http://oblzdrav.volganet.ru/upload/iblock/854/atten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2527" y="2665432"/>
            <a:ext cx="2291426" cy="3883968"/>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274638"/>
            <a:ext cx="7620000" cy="1570186"/>
          </a:xfrm>
        </p:spPr>
        <p:txBody>
          <a:bodyPr/>
          <a:lstStyle/>
          <a:p>
            <a:r>
              <a:rPr lang="en-US" sz="4200" b="1" dirty="0" smtClean="0">
                <a:latin typeface="+mn-lt"/>
              </a:rPr>
              <a:t>Benchmarking </a:t>
            </a:r>
            <a:r>
              <a:rPr lang="ru-RU" sz="4200" b="1" dirty="0" smtClean="0">
                <a:latin typeface="+mn-lt"/>
              </a:rPr>
              <a:t/>
            </a:r>
            <a:br>
              <a:rPr lang="ru-RU" sz="4200" b="1" dirty="0" smtClean="0">
                <a:latin typeface="+mn-lt"/>
              </a:rPr>
            </a:br>
            <a:r>
              <a:rPr lang="ru-RU" sz="3200" b="1" dirty="0" smtClean="0">
                <a:latin typeface="+mn-lt"/>
              </a:rPr>
              <a:t>(</a:t>
            </a:r>
            <a:r>
              <a:rPr lang="en-US" sz="3200" b="1" dirty="0" smtClean="0">
                <a:latin typeface="+mn-lt"/>
              </a:rPr>
              <a:t>Benchmark - mark on fixed object</a:t>
            </a:r>
            <a:r>
              <a:rPr lang="ru-RU" sz="3200" b="1" dirty="0" smtClean="0">
                <a:latin typeface="+mn-lt"/>
              </a:rPr>
              <a:t>) </a:t>
            </a:r>
            <a:endParaRPr lang="ru-RU" sz="3200" b="1" dirty="0">
              <a:latin typeface="+mn-lt"/>
            </a:endParaRPr>
          </a:p>
        </p:txBody>
      </p:sp>
      <p:sp>
        <p:nvSpPr>
          <p:cNvPr id="3" name="Объект 2"/>
          <p:cNvSpPr>
            <a:spLocks noGrp="1"/>
          </p:cNvSpPr>
          <p:nvPr>
            <p:ph idx="1"/>
          </p:nvPr>
        </p:nvSpPr>
        <p:spPr>
          <a:xfrm>
            <a:off x="457200" y="2132856"/>
            <a:ext cx="5987008" cy="4176464"/>
          </a:xfrm>
        </p:spPr>
        <p:txBody>
          <a:bodyPr>
            <a:noAutofit/>
          </a:bodyPr>
          <a:lstStyle/>
          <a:p>
            <a:pPr marL="114300" indent="0" algn="ctr">
              <a:buNone/>
            </a:pPr>
            <a:r>
              <a:rPr lang="en-US" sz="2400" b="1" dirty="0" smtClean="0"/>
              <a:t>“The art of discovering what others are doing better and learning / applying their working methods”</a:t>
            </a:r>
          </a:p>
          <a:p>
            <a:pPr marL="114300" indent="0" algn="ctr">
              <a:buNone/>
            </a:pPr>
            <a:endParaRPr lang="en-US" sz="2400" b="1" dirty="0" smtClean="0"/>
          </a:p>
          <a:p>
            <a:pPr marL="114300" indent="0">
              <a:buNone/>
            </a:pPr>
            <a:r>
              <a:rPr lang="en-US" sz="2400" dirty="0" smtClean="0"/>
              <a:t>Comparison of the current or planned project with other comparable projects in order to identify best practices, develop ideas for improvement and define performance evaluation criteria.</a:t>
            </a:r>
            <a:endParaRPr lang="ru-RU" sz="2400" dirty="0" smtClean="0"/>
          </a:p>
        </p:txBody>
      </p:sp>
    </p:spTree>
    <p:extLst>
      <p:ext uri="{BB962C8B-B14F-4D97-AF65-F5344CB8AC3E}">
        <p14:creationId xmlns:p14="http://schemas.microsoft.com/office/powerpoint/2010/main" val="27261945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Screenshot_43.jpg"/>
          <p:cNvPicPr>
            <a:picLocks noChangeAspect="1"/>
          </p:cNvPicPr>
          <p:nvPr/>
        </p:nvPicPr>
        <p:blipFill>
          <a:blip r:embed="rId2"/>
          <a:stretch>
            <a:fillRect/>
          </a:stretch>
        </p:blipFill>
        <p:spPr>
          <a:xfrm>
            <a:off x="1928794" y="1714488"/>
            <a:ext cx="5967427" cy="4493808"/>
          </a:xfrm>
          <a:prstGeom prst="rect">
            <a:avLst/>
          </a:prstGeom>
        </p:spPr>
      </p:pic>
      <p:sp>
        <p:nvSpPr>
          <p:cNvPr id="2" name="Заголовок 1"/>
          <p:cNvSpPr>
            <a:spLocks noGrp="1"/>
          </p:cNvSpPr>
          <p:nvPr>
            <p:ph type="title"/>
          </p:nvPr>
        </p:nvSpPr>
        <p:spPr/>
        <p:txBody>
          <a:bodyPr>
            <a:normAutofit fontScale="90000"/>
          </a:bodyPr>
          <a:lstStyle/>
          <a:p>
            <a:r>
              <a:rPr lang="en-US" sz="4200" b="1" dirty="0" smtClean="0">
                <a:latin typeface="+mn-lt"/>
              </a:rPr>
              <a:t>Human Resource Management Project</a:t>
            </a:r>
            <a:endParaRPr lang="ru-RU" sz="4200" b="1" dirty="0">
              <a:latin typeface="+mn-lt"/>
            </a:endParaRPr>
          </a:p>
        </p:txBody>
      </p:sp>
      <p:pic>
        <p:nvPicPr>
          <p:cNvPr id="5" name="Picture 2" descr="http://onbiz.biz/wp-content/uploads/2013/05/project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00" y="4786322"/>
            <a:ext cx="1790328" cy="1790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05457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Screenshot_45.jpg"/>
          <p:cNvPicPr>
            <a:picLocks noChangeAspect="1"/>
          </p:cNvPicPr>
          <p:nvPr/>
        </p:nvPicPr>
        <p:blipFill>
          <a:blip r:embed="rId2"/>
          <a:stretch>
            <a:fillRect/>
          </a:stretch>
        </p:blipFill>
        <p:spPr>
          <a:xfrm>
            <a:off x="285720" y="1285860"/>
            <a:ext cx="8082504" cy="4429156"/>
          </a:xfrm>
          <a:prstGeom prst="rect">
            <a:avLst/>
          </a:prstGeom>
        </p:spPr>
      </p:pic>
    </p:spTree>
    <p:extLst>
      <p:ext uri="{BB962C8B-B14F-4D97-AF65-F5344CB8AC3E}">
        <p14:creationId xmlns:p14="http://schemas.microsoft.com/office/powerpoint/2010/main" val="10029403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620000" cy="1786210"/>
          </a:xfrm>
        </p:spPr>
        <p:txBody>
          <a:bodyPr/>
          <a:lstStyle/>
          <a:p>
            <a:r>
              <a:rPr lang="en-US" sz="4400" b="1" dirty="0" smtClean="0">
                <a:latin typeface="+mn-lt"/>
              </a:rPr>
              <a:t>Develop Human Resource Plan</a:t>
            </a:r>
            <a:endParaRPr lang="ru-RU" sz="4200" b="1" dirty="0">
              <a:latin typeface="+mn-lt"/>
            </a:endParaRPr>
          </a:p>
        </p:txBody>
      </p:sp>
      <p:sp>
        <p:nvSpPr>
          <p:cNvPr id="3" name="Объект 2"/>
          <p:cNvSpPr>
            <a:spLocks noGrp="1"/>
          </p:cNvSpPr>
          <p:nvPr>
            <p:ph idx="1"/>
          </p:nvPr>
        </p:nvSpPr>
        <p:spPr>
          <a:xfrm>
            <a:off x="457200" y="2276872"/>
            <a:ext cx="7620000" cy="2664296"/>
          </a:xfrm>
        </p:spPr>
        <p:txBody>
          <a:bodyPr>
            <a:normAutofit/>
          </a:bodyPr>
          <a:lstStyle/>
          <a:p>
            <a:pPr marL="114300" indent="0" algn="just">
              <a:buNone/>
            </a:pPr>
            <a:r>
              <a:rPr lang="en-US" sz="2800" dirty="0" smtClean="0"/>
              <a:t>- The process of defining and documenting roles, responsibilities, required skills and accountability, and creating a management plan to ensure the project personnel.</a:t>
            </a:r>
            <a:endParaRPr lang="ru-RU" sz="2800" dirty="0"/>
          </a:p>
        </p:txBody>
      </p:sp>
      <p:pic>
        <p:nvPicPr>
          <p:cNvPr id="3076" name="Picture 4" descr="http://www.syl.ru/misc/i/ai/143142/4184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4062022"/>
            <a:ext cx="2537520" cy="2537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968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4200" b="1" dirty="0" smtClean="0">
                <a:latin typeface="+mn-lt"/>
              </a:rPr>
              <a:t>Roles and Responsibilities</a:t>
            </a:r>
            <a:endParaRPr lang="ru-RU" sz="4200" b="1" dirty="0">
              <a:latin typeface="+mn-lt"/>
            </a:endParaRPr>
          </a:p>
        </p:txBody>
      </p:sp>
      <p:sp>
        <p:nvSpPr>
          <p:cNvPr id="4" name="TextBox 3"/>
          <p:cNvSpPr txBox="1"/>
          <p:nvPr/>
        </p:nvSpPr>
        <p:spPr>
          <a:xfrm>
            <a:off x="500034" y="1500174"/>
            <a:ext cx="7858180" cy="4524315"/>
          </a:xfrm>
          <a:prstGeom prst="rect">
            <a:avLst/>
          </a:prstGeom>
          <a:noFill/>
        </p:spPr>
        <p:txBody>
          <a:bodyPr wrap="square" rtlCol="0">
            <a:spAutoFit/>
          </a:bodyPr>
          <a:lstStyle/>
          <a:p>
            <a:r>
              <a:rPr lang="en-US" sz="2400" b="1" dirty="0" smtClean="0"/>
              <a:t>Role.</a:t>
            </a:r>
            <a:r>
              <a:rPr lang="en-US" sz="2400" dirty="0" smtClean="0"/>
              <a:t> Designation of the part of the project, the responsibility for the implementation of which is borne by a certain person.</a:t>
            </a:r>
          </a:p>
          <a:p>
            <a:endParaRPr lang="en-US" sz="2400" dirty="0" smtClean="0"/>
          </a:p>
          <a:p>
            <a:r>
              <a:rPr lang="en-US" sz="2400" b="1" dirty="0" smtClean="0"/>
              <a:t>Powers.</a:t>
            </a:r>
            <a:r>
              <a:rPr lang="en-US" sz="2400" dirty="0" smtClean="0"/>
              <a:t> The right to use project resources, make decisions and approve actions or results.</a:t>
            </a:r>
          </a:p>
          <a:p>
            <a:endParaRPr lang="en-US" sz="2400" dirty="0" smtClean="0"/>
          </a:p>
          <a:p>
            <a:r>
              <a:rPr lang="en-US" sz="2400" b="1" dirty="0" smtClean="0"/>
              <a:t>A responsibility</a:t>
            </a:r>
            <a:r>
              <a:rPr lang="en-US" sz="2400" dirty="0" smtClean="0"/>
              <a:t>. The work that a member of the project team must perform to complete the project operations</a:t>
            </a:r>
          </a:p>
          <a:p>
            <a:r>
              <a:rPr lang="en-US" sz="2400" dirty="0" smtClean="0"/>
              <a:t>.</a:t>
            </a:r>
          </a:p>
          <a:p>
            <a:r>
              <a:rPr lang="en-US" sz="2400" b="1" dirty="0" smtClean="0"/>
              <a:t>Qualification</a:t>
            </a:r>
            <a:r>
              <a:rPr lang="en-US" sz="2400" dirty="0" smtClean="0"/>
              <a:t>. skills and abilities required to perform project operations.</a:t>
            </a:r>
            <a:endParaRPr lang="ru-RU" sz="2400" dirty="0"/>
          </a:p>
        </p:txBody>
      </p:sp>
    </p:spTree>
    <p:extLst>
      <p:ext uri="{BB962C8B-B14F-4D97-AF65-F5344CB8AC3E}">
        <p14:creationId xmlns:p14="http://schemas.microsoft.com/office/powerpoint/2010/main" val="28120837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7158" y="500042"/>
            <a:ext cx="6500858" cy="523220"/>
          </a:xfrm>
          <a:prstGeom prst="rect">
            <a:avLst/>
          </a:prstGeom>
          <a:noFill/>
        </p:spPr>
        <p:txBody>
          <a:bodyPr wrap="square" rtlCol="0">
            <a:spAutoFit/>
          </a:bodyPr>
          <a:lstStyle/>
          <a:p>
            <a:r>
              <a:rPr lang="en-US" sz="2800" b="1" dirty="0" smtClean="0">
                <a:solidFill>
                  <a:schemeClr val="bg2">
                    <a:lumMod val="75000"/>
                  </a:schemeClr>
                </a:solidFill>
              </a:rPr>
              <a:t>Organization Chart</a:t>
            </a:r>
            <a:endParaRPr lang="ru-RU" sz="2800" b="1" dirty="0">
              <a:solidFill>
                <a:schemeClr val="bg2">
                  <a:lumMod val="75000"/>
                </a:schemeClr>
              </a:solidFill>
            </a:endParaRPr>
          </a:p>
        </p:txBody>
      </p:sp>
      <p:pic>
        <p:nvPicPr>
          <p:cNvPr id="4" name="Рисунок 3" descr="Screenshot_47.jpg"/>
          <p:cNvPicPr>
            <a:picLocks noChangeAspect="1"/>
          </p:cNvPicPr>
          <p:nvPr/>
        </p:nvPicPr>
        <p:blipFill>
          <a:blip r:embed="rId2"/>
          <a:stretch>
            <a:fillRect/>
          </a:stretch>
        </p:blipFill>
        <p:spPr>
          <a:xfrm>
            <a:off x="357158" y="1500174"/>
            <a:ext cx="7899108" cy="3929090"/>
          </a:xfrm>
          <a:prstGeom prst="rect">
            <a:avLst/>
          </a:prstGeom>
        </p:spPr>
      </p:pic>
    </p:spTree>
    <p:extLst>
      <p:ext uri="{BB962C8B-B14F-4D97-AF65-F5344CB8AC3E}">
        <p14:creationId xmlns:p14="http://schemas.microsoft.com/office/powerpoint/2010/main" val="33457592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4200" b="1" dirty="0" smtClean="0">
                <a:latin typeface="+mn-lt"/>
              </a:rPr>
              <a:t>Matrix of responsibility (MO) in RACI format</a:t>
            </a:r>
            <a:endParaRPr lang="ru-RU" sz="4200" b="1" dirty="0">
              <a:latin typeface="+mn-lt"/>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525389709"/>
              </p:ext>
            </p:extLst>
          </p:nvPr>
        </p:nvGraphicFramePr>
        <p:xfrm>
          <a:off x="467544" y="1844824"/>
          <a:ext cx="7620000" cy="4076298"/>
        </p:xfrm>
        <a:graphic>
          <a:graphicData uri="http://schemas.openxmlformats.org/drawingml/2006/table">
            <a:tbl>
              <a:tblPr firstRow="1" bandRow="1">
                <a:tableStyleId>{5C22544A-7EE6-4342-B048-85BDC9FD1C3A}</a:tableStyleId>
              </a:tblPr>
              <a:tblGrid>
                <a:gridCol w="2962672"/>
                <a:gridCol w="4657328"/>
              </a:tblGrid>
              <a:tr h="901566">
                <a:tc>
                  <a:txBody>
                    <a:bodyPr/>
                    <a:lstStyle/>
                    <a:p>
                      <a:pPr algn="ctr"/>
                      <a:r>
                        <a:rPr lang="en-US" sz="2800" b="1" dirty="0" smtClean="0">
                          <a:solidFill>
                            <a:schemeClr val="bg1"/>
                          </a:solidFill>
                        </a:rPr>
                        <a:t>Responsible</a:t>
                      </a:r>
                      <a:endParaRPr lang="ru-RU" sz="2800" b="1" dirty="0">
                        <a:solidFill>
                          <a:schemeClr val="bg1"/>
                        </a:solidFill>
                      </a:endParaRPr>
                    </a:p>
                  </a:txBody>
                  <a:tcPr>
                    <a:solidFill>
                      <a:srgbClr val="7030A0"/>
                    </a:solidFill>
                  </a:tcPr>
                </a:tc>
                <a:tc>
                  <a:txBody>
                    <a:bodyPr/>
                    <a:lstStyle/>
                    <a:p>
                      <a:r>
                        <a:rPr lang="en-US" sz="2800" b="0" dirty="0" smtClean="0">
                          <a:solidFill>
                            <a:schemeClr val="bg1"/>
                          </a:solidFill>
                        </a:rPr>
                        <a:t>Answers</a:t>
                      </a:r>
                      <a:endParaRPr lang="ru-RU" sz="2800" b="0" dirty="0">
                        <a:solidFill>
                          <a:schemeClr val="bg1"/>
                        </a:solidFill>
                      </a:endParaRPr>
                    </a:p>
                  </a:txBody>
                  <a:tcPr>
                    <a:solidFill>
                      <a:srgbClr val="7030A0"/>
                    </a:solidFill>
                  </a:tcPr>
                </a:tc>
              </a:tr>
              <a:tr h="1356349">
                <a:tc>
                  <a:txBody>
                    <a:bodyPr/>
                    <a:lstStyle/>
                    <a:p>
                      <a:pPr algn="ctr"/>
                      <a:r>
                        <a:rPr lang="en-US" sz="2800" b="1" dirty="0" smtClean="0"/>
                        <a:t>Accountable</a:t>
                      </a:r>
                      <a:endParaRPr lang="ru-RU" sz="2800" b="1" dirty="0"/>
                    </a:p>
                  </a:txBody>
                  <a:tcPr/>
                </a:tc>
                <a:tc>
                  <a:txBody>
                    <a:bodyPr/>
                    <a:lstStyle/>
                    <a:p>
                      <a:r>
                        <a:rPr lang="en-US" sz="2800" dirty="0" smtClean="0"/>
                        <a:t>Approves</a:t>
                      </a:r>
                    </a:p>
                    <a:p>
                      <a:r>
                        <a:rPr lang="en-US" sz="2800" dirty="0" smtClean="0"/>
                        <a:t>Facilitates the implementation</a:t>
                      </a:r>
                    </a:p>
                    <a:p>
                      <a:r>
                        <a:rPr lang="en-US" sz="2800" dirty="0" smtClean="0"/>
                        <a:t>Performs</a:t>
                      </a:r>
                      <a:endParaRPr lang="ru-RU" sz="2800" dirty="0"/>
                    </a:p>
                  </a:txBody>
                  <a:tcPr/>
                </a:tc>
              </a:tr>
              <a:tr h="901566">
                <a:tc>
                  <a:txBody>
                    <a:bodyPr/>
                    <a:lstStyle/>
                    <a:p>
                      <a:pPr algn="ctr"/>
                      <a:r>
                        <a:rPr lang="en-US" sz="2800" b="1" dirty="0" smtClean="0">
                          <a:solidFill>
                            <a:schemeClr val="bg1"/>
                          </a:solidFill>
                        </a:rPr>
                        <a:t>Consult</a:t>
                      </a:r>
                      <a:endParaRPr lang="ru-RU" sz="2800" b="1" dirty="0">
                        <a:solidFill>
                          <a:schemeClr val="bg1"/>
                        </a:solidFill>
                      </a:endParaRPr>
                    </a:p>
                  </a:txBody>
                  <a:tcPr>
                    <a:solidFill>
                      <a:srgbClr val="7030A0"/>
                    </a:solidFill>
                  </a:tcPr>
                </a:tc>
                <a:tc>
                  <a:txBody>
                    <a:bodyPr/>
                    <a:lstStyle/>
                    <a:p>
                      <a:r>
                        <a:rPr lang="en-US" sz="2800" dirty="0" smtClean="0">
                          <a:solidFill>
                            <a:schemeClr val="bg1"/>
                          </a:solidFill>
                        </a:rPr>
                        <a:t>Consults</a:t>
                      </a:r>
                      <a:endParaRPr lang="ru-RU" sz="2800" dirty="0">
                        <a:solidFill>
                          <a:schemeClr val="bg1"/>
                        </a:solidFill>
                      </a:endParaRPr>
                    </a:p>
                  </a:txBody>
                  <a:tcPr>
                    <a:solidFill>
                      <a:srgbClr val="7030A0"/>
                    </a:solidFill>
                  </a:tcPr>
                </a:tc>
              </a:tr>
              <a:tr h="901566">
                <a:tc>
                  <a:txBody>
                    <a:bodyPr/>
                    <a:lstStyle/>
                    <a:p>
                      <a:pPr algn="ctr"/>
                      <a:r>
                        <a:rPr lang="en-US" sz="2800" b="1" dirty="0" smtClean="0"/>
                        <a:t>Inform</a:t>
                      </a:r>
                      <a:endParaRPr lang="ru-RU" sz="2800" b="1" dirty="0"/>
                    </a:p>
                  </a:txBody>
                  <a:tcPr/>
                </a:tc>
                <a:tc>
                  <a:txBody>
                    <a:bodyPr/>
                    <a:lstStyle/>
                    <a:p>
                      <a:r>
                        <a:rPr lang="en-US" sz="2800" dirty="0" smtClean="0"/>
                        <a:t>Receives information</a:t>
                      </a:r>
                      <a:endParaRPr lang="ru-RU" sz="2800" dirty="0"/>
                    </a:p>
                  </a:txBody>
                  <a:tcPr/>
                </a:tc>
              </a:tr>
            </a:tbl>
          </a:graphicData>
        </a:graphic>
      </p:graphicFrame>
    </p:spTree>
    <p:extLst>
      <p:ext uri="{BB962C8B-B14F-4D97-AF65-F5344CB8AC3E}">
        <p14:creationId xmlns:p14="http://schemas.microsoft.com/office/powerpoint/2010/main" val="21817676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57200" y="274638"/>
            <a:ext cx="7620000" cy="1143000"/>
          </a:xfrm>
        </p:spPr>
        <p:txBody>
          <a:bodyPr>
            <a:normAutofit fontScale="90000"/>
          </a:bodyPr>
          <a:lstStyle/>
          <a:p>
            <a:r>
              <a:rPr lang="en-US" sz="4200" b="1" dirty="0" smtClean="0">
                <a:latin typeface="+mn-lt"/>
              </a:rPr>
              <a:t>Matrix of responsibility (MO) in RACI format</a:t>
            </a:r>
            <a:endParaRPr lang="ru-RU" sz="4200" b="1" dirty="0">
              <a:latin typeface="+mn-lt"/>
            </a:endParaRPr>
          </a:p>
        </p:txBody>
      </p:sp>
      <p:pic>
        <p:nvPicPr>
          <p:cNvPr id="6" name="Рисунок 5" descr="Screenshot_50.jpg"/>
          <p:cNvPicPr>
            <a:picLocks noChangeAspect="1"/>
          </p:cNvPicPr>
          <p:nvPr/>
        </p:nvPicPr>
        <p:blipFill>
          <a:blip r:embed="rId2"/>
          <a:stretch>
            <a:fillRect/>
          </a:stretch>
        </p:blipFill>
        <p:spPr>
          <a:xfrm>
            <a:off x="314766" y="1714488"/>
            <a:ext cx="8033897" cy="4357718"/>
          </a:xfrm>
          <a:prstGeom prst="rect">
            <a:avLst/>
          </a:prstGeom>
        </p:spPr>
      </p:pic>
    </p:spTree>
    <p:extLst>
      <p:ext uri="{BB962C8B-B14F-4D97-AF65-F5344CB8AC3E}">
        <p14:creationId xmlns:p14="http://schemas.microsoft.com/office/powerpoint/2010/main" val="23896811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428604"/>
            <a:ext cx="7620000" cy="1143000"/>
          </a:xfrm>
        </p:spPr>
        <p:txBody>
          <a:bodyPr>
            <a:normAutofit fontScale="90000"/>
          </a:bodyPr>
          <a:lstStyle/>
          <a:p>
            <a:r>
              <a:rPr lang="en-US" sz="4200" b="1" dirty="0" smtClean="0">
                <a:latin typeface="+mn-lt"/>
              </a:rPr>
              <a:t>Project Communication Management</a:t>
            </a:r>
            <a:endParaRPr lang="ru-RU" sz="4200" b="1" dirty="0">
              <a:latin typeface="+mn-lt"/>
            </a:endParaRPr>
          </a:p>
        </p:txBody>
      </p:sp>
      <p:pic>
        <p:nvPicPr>
          <p:cNvPr id="7172" name="Picture 4" descr="https://abarysheva.ru/wp-content/uploads/2012/12/Business-Relationshi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4876" y="4638146"/>
            <a:ext cx="3490337" cy="2219854"/>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descr="Screenshot_48.jpg"/>
          <p:cNvPicPr>
            <a:picLocks noChangeAspect="1"/>
          </p:cNvPicPr>
          <p:nvPr/>
        </p:nvPicPr>
        <p:blipFill>
          <a:blip r:embed="rId3"/>
          <a:stretch>
            <a:fillRect/>
          </a:stretch>
        </p:blipFill>
        <p:spPr>
          <a:xfrm>
            <a:off x="357158" y="2000240"/>
            <a:ext cx="7937383" cy="2714644"/>
          </a:xfrm>
          <a:prstGeom prst="rect">
            <a:avLst/>
          </a:prstGeom>
        </p:spPr>
      </p:pic>
    </p:spTree>
    <p:extLst>
      <p:ext uri="{BB962C8B-B14F-4D97-AF65-F5344CB8AC3E}">
        <p14:creationId xmlns:p14="http://schemas.microsoft.com/office/powerpoint/2010/main" val="35889042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4400" b="1" dirty="0" smtClean="0">
                <a:latin typeface="+mn-lt"/>
              </a:rPr>
              <a:t>Plan Communications</a:t>
            </a:r>
            <a:endParaRPr lang="ru-RU" sz="3600" b="1" dirty="0">
              <a:latin typeface="+mn-lt"/>
            </a:endParaRPr>
          </a:p>
        </p:txBody>
      </p:sp>
      <p:sp>
        <p:nvSpPr>
          <p:cNvPr id="4" name="Содержимое 3"/>
          <p:cNvSpPr>
            <a:spLocks noGrp="1"/>
          </p:cNvSpPr>
          <p:nvPr>
            <p:ph idx="1"/>
          </p:nvPr>
        </p:nvSpPr>
        <p:spPr/>
        <p:txBody>
          <a:bodyPr/>
          <a:lstStyle/>
          <a:p>
            <a:pPr>
              <a:lnSpc>
                <a:spcPct val="115000"/>
              </a:lnSpc>
              <a:spcAft>
                <a:spcPts val="1000"/>
              </a:spcAft>
            </a:pPr>
            <a:r>
              <a:rPr lang="en-US" sz="2800" dirty="0" smtClean="0">
                <a:solidFill>
                  <a:schemeClr val="bg2">
                    <a:lumMod val="25000"/>
                  </a:schemeClr>
                </a:solidFill>
                <a:latin typeface="Arial" pitchFamily="34" charset="0"/>
                <a:ea typeface="Times New Roman"/>
                <a:cs typeface="Arial" pitchFamily="34" charset="0"/>
              </a:rPr>
              <a:t>Identifying information needs of project stakeholders and defining a communication approach.</a:t>
            </a:r>
            <a:endParaRPr lang="ru-RU" sz="2800" dirty="0" smtClean="0">
              <a:solidFill>
                <a:schemeClr val="bg2">
                  <a:lumMod val="25000"/>
                </a:schemeClr>
              </a:solidFill>
              <a:latin typeface="Arial" pitchFamily="34" charset="0"/>
              <a:ea typeface="Times New Roman"/>
              <a:cs typeface="Arial" pitchFamily="34" charset="0"/>
            </a:endParaRPr>
          </a:p>
          <a:p>
            <a:pPr>
              <a:lnSpc>
                <a:spcPct val="115000"/>
              </a:lnSpc>
              <a:spcAft>
                <a:spcPts val="1000"/>
              </a:spcAft>
              <a:buNone/>
            </a:pPr>
            <a:r>
              <a:rPr lang="en-US" sz="2800" dirty="0" smtClean="0">
                <a:solidFill>
                  <a:schemeClr val="bg2">
                    <a:lumMod val="25000"/>
                  </a:schemeClr>
                </a:solidFill>
                <a:latin typeface="Arial" pitchFamily="34" charset="0"/>
                <a:ea typeface="Times New Roman"/>
                <a:cs typeface="Arial" pitchFamily="34" charset="0"/>
              </a:rPr>
              <a:t>Total number of communication channels:</a:t>
            </a:r>
            <a:endParaRPr lang="ru-RU" sz="2800" dirty="0" smtClean="0">
              <a:solidFill>
                <a:schemeClr val="bg2">
                  <a:lumMod val="25000"/>
                </a:schemeClr>
              </a:solidFill>
              <a:latin typeface="Arial" pitchFamily="34" charset="0"/>
              <a:ea typeface="Times New Roman"/>
              <a:cs typeface="Arial" pitchFamily="34" charset="0"/>
            </a:endParaRPr>
          </a:p>
          <a:p>
            <a:pPr>
              <a:lnSpc>
                <a:spcPct val="115000"/>
              </a:lnSpc>
              <a:spcAft>
                <a:spcPts val="1000"/>
              </a:spcAft>
              <a:buNone/>
            </a:pPr>
            <a:r>
              <a:rPr lang="en-US" sz="2800" dirty="0" smtClean="0">
                <a:solidFill>
                  <a:schemeClr val="bg2">
                    <a:lumMod val="25000"/>
                  </a:schemeClr>
                </a:solidFill>
                <a:latin typeface="Arial" pitchFamily="34" charset="0"/>
                <a:ea typeface="Times New Roman"/>
                <a:cs typeface="Arial" pitchFamily="34" charset="0"/>
              </a:rPr>
              <a:t> </a:t>
            </a:r>
            <a:endParaRPr lang="ru-RU" sz="2800" dirty="0" smtClean="0">
              <a:solidFill>
                <a:schemeClr val="bg2">
                  <a:lumMod val="25000"/>
                </a:schemeClr>
              </a:solidFill>
              <a:latin typeface="Arial" pitchFamily="34" charset="0"/>
              <a:ea typeface="Times New Roman"/>
              <a:cs typeface="Arial" pitchFamily="34" charset="0"/>
            </a:endParaRPr>
          </a:p>
          <a:p>
            <a:pPr>
              <a:lnSpc>
                <a:spcPct val="115000"/>
              </a:lnSpc>
              <a:spcAft>
                <a:spcPts val="1000"/>
              </a:spcAft>
              <a:buNone/>
            </a:pPr>
            <a:endParaRPr lang="ru-RU" sz="2800" dirty="0" smtClean="0">
              <a:solidFill>
                <a:schemeClr val="bg2">
                  <a:lumMod val="25000"/>
                </a:schemeClr>
              </a:solidFill>
              <a:latin typeface="Arial" pitchFamily="34" charset="0"/>
              <a:ea typeface="Times New Roman"/>
              <a:cs typeface="Arial" pitchFamily="34" charset="0"/>
            </a:endParaRPr>
          </a:p>
          <a:p>
            <a:pPr>
              <a:lnSpc>
                <a:spcPct val="115000"/>
              </a:lnSpc>
              <a:spcAft>
                <a:spcPts val="1000"/>
              </a:spcAft>
              <a:buNone/>
            </a:pPr>
            <a:r>
              <a:rPr lang="en-US" sz="2800" dirty="0" smtClean="0">
                <a:solidFill>
                  <a:schemeClr val="bg2">
                    <a:lumMod val="25000"/>
                  </a:schemeClr>
                </a:solidFill>
                <a:latin typeface="Arial" pitchFamily="34" charset="0"/>
                <a:ea typeface="Times New Roman"/>
                <a:cs typeface="Arial" pitchFamily="34" charset="0"/>
              </a:rPr>
              <a:t>n - the number of stakeholders of the project</a:t>
            </a:r>
            <a:endParaRPr lang="ru-RU" sz="2800" dirty="0" smtClean="0">
              <a:solidFill>
                <a:schemeClr val="bg2">
                  <a:lumMod val="25000"/>
                </a:schemeClr>
              </a:solidFill>
              <a:latin typeface="Arial" pitchFamily="34" charset="0"/>
              <a:ea typeface="Times New Roman"/>
              <a:cs typeface="Arial" pitchFamily="34" charset="0"/>
            </a:endParaRPr>
          </a:p>
          <a:p>
            <a:endParaRPr lang="ru-RU" dirty="0"/>
          </a:p>
        </p:txBody>
      </p:sp>
      <p:sp>
        <p:nvSpPr>
          <p:cNvPr id="409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099" name="Rectangle 3"/>
          <p:cNvSpPr>
            <a:spLocks noChangeArrowheads="1"/>
          </p:cNvSpPr>
          <p:nvPr/>
        </p:nvSpPr>
        <p:spPr bwMode="auto">
          <a:xfrm>
            <a:off x="0" y="8001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101"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4100"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071802" y="3929066"/>
            <a:ext cx="1928826" cy="1262505"/>
          </a:xfrm>
          <a:prstGeom prst="rect">
            <a:avLst/>
          </a:prstGeom>
          <a:noFill/>
        </p:spPr>
      </p:pic>
      <p:sp>
        <p:nvSpPr>
          <p:cNvPr id="4102" name="Rectangle 6"/>
          <p:cNvSpPr>
            <a:spLocks noChangeArrowheads="1"/>
          </p:cNvSpPr>
          <p:nvPr/>
        </p:nvSpPr>
        <p:spPr bwMode="auto">
          <a:xfrm>
            <a:off x="0" y="8001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6099062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4200" b="1" dirty="0" smtClean="0">
                <a:latin typeface="+mn-lt"/>
              </a:rPr>
              <a:t>Communication methods</a:t>
            </a:r>
            <a:endParaRPr lang="ru-RU" sz="4200" b="1" dirty="0">
              <a:latin typeface="+mn-lt"/>
            </a:endParaRPr>
          </a:p>
        </p:txBody>
      </p:sp>
      <p:sp>
        <p:nvSpPr>
          <p:cNvPr id="3" name="Объект 2"/>
          <p:cNvSpPr>
            <a:spLocks noGrp="1"/>
          </p:cNvSpPr>
          <p:nvPr>
            <p:ph idx="1"/>
          </p:nvPr>
        </p:nvSpPr>
        <p:spPr>
          <a:xfrm>
            <a:off x="457200" y="1412776"/>
            <a:ext cx="7715200" cy="4968552"/>
          </a:xfrm>
        </p:spPr>
        <p:txBody>
          <a:bodyPr>
            <a:normAutofit/>
          </a:bodyPr>
          <a:lstStyle/>
          <a:p>
            <a:pPr marL="114300" indent="0" algn="just">
              <a:buClrTx/>
              <a:buNone/>
            </a:pPr>
            <a:r>
              <a:rPr lang="en-US" sz="2400" b="1" dirty="0" smtClean="0"/>
              <a:t>1. Interactive communication</a:t>
            </a:r>
          </a:p>
          <a:p>
            <a:pPr marL="114300" indent="0" algn="just">
              <a:buClrTx/>
              <a:buNone/>
            </a:pPr>
            <a:r>
              <a:rPr lang="en-US" sz="2400" dirty="0" smtClean="0"/>
              <a:t>There is a multilateral exchange of information between two or more parties. Most effective for ensuring a common understanding of certain issues by all stakeholders (meetings, telephone, video conferencing)</a:t>
            </a:r>
            <a:endParaRPr lang="ru-RU" sz="2400" dirty="0" smtClean="0"/>
          </a:p>
          <a:p>
            <a:pPr marL="114300" indent="0" algn="just">
              <a:buClrTx/>
              <a:buNone/>
            </a:pPr>
            <a:endParaRPr lang="en-US" sz="2400" dirty="0" smtClean="0"/>
          </a:p>
          <a:p>
            <a:pPr marL="114300" indent="0" algn="just">
              <a:buClrTx/>
              <a:buNone/>
            </a:pPr>
            <a:r>
              <a:rPr lang="en-US" sz="2400" b="1" dirty="0" smtClean="0"/>
              <a:t>2. Communication method of informing without a request.</a:t>
            </a:r>
          </a:p>
          <a:p>
            <a:pPr marL="114300" indent="0" algn="just">
              <a:buClrTx/>
              <a:buNone/>
            </a:pPr>
            <a:r>
              <a:rPr lang="en-US" sz="2400" dirty="0" smtClean="0"/>
              <a:t>Information is sent to recipients who need to know about it. This method ensures the dissemination of information, but does not guarantee that it will be actually received or understood (letters, reports, notes, SMS).</a:t>
            </a:r>
            <a:endParaRPr lang="ru-RU" dirty="0"/>
          </a:p>
        </p:txBody>
      </p:sp>
    </p:spTree>
    <p:extLst>
      <p:ext uri="{BB962C8B-B14F-4D97-AF65-F5344CB8AC3E}">
        <p14:creationId xmlns:p14="http://schemas.microsoft.com/office/powerpoint/2010/main" val="24750778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57200" y="274638"/>
            <a:ext cx="7620000" cy="1143000"/>
          </a:xfrm>
        </p:spPr>
        <p:txBody>
          <a:bodyPr/>
          <a:lstStyle/>
          <a:p>
            <a:r>
              <a:rPr lang="en-US" sz="4200" b="1" dirty="0" smtClean="0">
                <a:latin typeface="+mn-lt"/>
              </a:rPr>
              <a:t>Communication methods</a:t>
            </a:r>
            <a:endParaRPr lang="ru-RU" sz="4200" b="1" dirty="0">
              <a:latin typeface="+mn-lt"/>
            </a:endParaRPr>
          </a:p>
        </p:txBody>
      </p:sp>
      <p:sp>
        <p:nvSpPr>
          <p:cNvPr id="5" name="Объект 2"/>
          <p:cNvSpPr>
            <a:spLocks noGrp="1"/>
          </p:cNvSpPr>
          <p:nvPr>
            <p:ph idx="1"/>
          </p:nvPr>
        </p:nvSpPr>
        <p:spPr>
          <a:xfrm>
            <a:off x="457200" y="1600200"/>
            <a:ext cx="7620000" cy="1972816"/>
          </a:xfrm>
        </p:spPr>
        <p:txBody>
          <a:bodyPr>
            <a:normAutofit fontScale="77500" lnSpcReduction="20000"/>
          </a:bodyPr>
          <a:lstStyle/>
          <a:p>
            <a:pPr marL="114300" indent="0" algn="just">
              <a:buClrTx/>
              <a:buNone/>
            </a:pPr>
            <a:r>
              <a:rPr lang="en-US" b="1" dirty="0" smtClean="0"/>
              <a:t>3. Communication method of informing on request.</a:t>
            </a:r>
          </a:p>
          <a:p>
            <a:pPr marL="114300" indent="0" algn="just">
              <a:buClrTx/>
              <a:buNone/>
            </a:pPr>
            <a:r>
              <a:rPr lang="en-US" dirty="0" smtClean="0"/>
              <a:t>It is used for very large volumes of information or for very large audiences when it is required that recipients refer to the transmitted content at will (websites, data banks, etc.)</a:t>
            </a:r>
            <a:endParaRPr lang="ru-RU" dirty="0"/>
          </a:p>
        </p:txBody>
      </p:sp>
      <p:pic>
        <p:nvPicPr>
          <p:cNvPr id="10242" name="Picture 2" descr="http://feel-book.com/wp-content/uploads/2014/01/%D0%BA%D0%BE%D0%BC%D0%BC%D1%83%D0%BD%D0%B8%D0%BA%D0%B0%D1%86%D0%B8%D1%8F-%D0%BE%D0%B1%D1%89%D0%B5%D0%BD%D0%B8%D0%B5-25752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564659"/>
            <a:ext cx="5019675" cy="2819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79911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TextBox 7"/>
          <p:cNvSpPr txBox="1">
            <a:spLocks noChangeArrowheads="1"/>
          </p:cNvSpPr>
          <p:nvPr/>
        </p:nvSpPr>
        <p:spPr bwMode="auto">
          <a:xfrm>
            <a:off x="539552" y="1643063"/>
            <a:ext cx="767576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ru-RU" sz="3600" i="1" dirty="0"/>
          </a:p>
          <a:p>
            <a:pPr algn="ctr" eaLnBrk="1" hangingPunct="1"/>
            <a:endParaRPr lang="en-US" altLang="ru-RU" sz="3600" i="1" dirty="0"/>
          </a:p>
          <a:p>
            <a:pPr algn="ctr" eaLnBrk="1" hangingPunct="1"/>
            <a:r>
              <a:rPr lang="en-US" altLang="ru-RU" sz="3600" i="1" dirty="0" smtClean="0"/>
              <a:t>THANKS FOR ATTENTION!!!</a:t>
            </a:r>
            <a:endParaRPr lang="ru-RU" altLang="ru-RU" sz="3600" i="1" dirty="0"/>
          </a:p>
        </p:txBody>
      </p:sp>
    </p:spTree>
    <p:extLst>
      <p:ext uri="{BB962C8B-B14F-4D97-AF65-F5344CB8AC3E}">
        <p14:creationId xmlns:p14="http://schemas.microsoft.com/office/powerpoint/2010/main" val="1836157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357</Words>
  <Application>Microsoft Office PowerPoint</Application>
  <PresentationFormat>Экран (4:3)</PresentationFormat>
  <Paragraphs>48</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Презентация PowerPoint</vt:lpstr>
      <vt:lpstr>Презентация PowerPoint</vt:lpstr>
      <vt:lpstr>Презентация PowerPoint</vt:lpstr>
      <vt:lpstr>Benchmarking  (Benchmark - mark on fixed object) </vt:lpstr>
      <vt:lpstr>Human Resource Management Project</vt:lpstr>
      <vt:lpstr>Презентация PowerPoint</vt:lpstr>
      <vt:lpstr>Develop Human Resource Plan</vt:lpstr>
      <vt:lpstr>Roles and Responsibilities</vt:lpstr>
      <vt:lpstr>Презентация PowerPoint</vt:lpstr>
      <vt:lpstr>Matrix of responsibility (MO) in RACI format</vt:lpstr>
      <vt:lpstr>Matrix of responsibility (MO) in RACI format</vt:lpstr>
      <vt:lpstr>Project Communication Management</vt:lpstr>
      <vt:lpstr>Plan Communications</vt:lpstr>
      <vt:lpstr>Communication methods</vt:lpstr>
      <vt:lpstr>Communication methods</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Alina</dc:creator>
  <cp:lastModifiedBy>Alina</cp:lastModifiedBy>
  <cp:revision>1</cp:revision>
  <dcterms:created xsi:type="dcterms:W3CDTF">2021-11-10T03:38:03Z</dcterms:created>
  <dcterms:modified xsi:type="dcterms:W3CDTF">2021-11-10T03:38:29Z</dcterms:modified>
</cp:coreProperties>
</file>